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6" r:id="rId4"/>
  </p:sldMasterIdLst>
  <p:notesMasterIdLst>
    <p:notesMasterId r:id="rId37"/>
  </p:notesMasterIdLst>
  <p:sldIdLst>
    <p:sldId id="2443" r:id="rId5"/>
    <p:sldId id="881" r:id="rId6"/>
    <p:sldId id="917" r:id="rId7"/>
    <p:sldId id="891" r:id="rId8"/>
    <p:sldId id="908" r:id="rId9"/>
    <p:sldId id="2458" r:id="rId10"/>
    <p:sldId id="909" r:id="rId11"/>
    <p:sldId id="910" r:id="rId12"/>
    <p:sldId id="912" r:id="rId13"/>
    <p:sldId id="913" r:id="rId14"/>
    <p:sldId id="562" r:id="rId15"/>
    <p:sldId id="890" r:id="rId16"/>
    <p:sldId id="2459" r:id="rId17"/>
    <p:sldId id="715" r:id="rId18"/>
    <p:sldId id="867" r:id="rId19"/>
    <p:sldId id="897" r:id="rId20"/>
    <p:sldId id="901" r:id="rId21"/>
    <p:sldId id="2462" r:id="rId22"/>
    <p:sldId id="2461" r:id="rId23"/>
    <p:sldId id="2464" r:id="rId24"/>
    <p:sldId id="2463" r:id="rId25"/>
    <p:sldId id="2468" r:id="rId26"/>
    <p:sldId id="2467" r:id="rId27"/>
    <p:sldId id="2466" r:id="rId28"/>
    <p:sldId id="2469" r:id="rId29"/>
    <p:sldId id="898" r:id="rId30"/>
    <p:sldId id="904" r:id="rId31"/>
    <p:sldId id="278" r:id="rId32"/>
    <p:sldId id="289" r:id="rId33"/>
    <p:sldId id="915" r:id="rId34"/>
    <p:sldId id="2460" r:id="rId35"/>
    <p:sldId id="2456" r:id="rId36"/>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2BD42D-5814-4C3F-860F-61D9AAC55B7C}">
          <p14:sldIdLst>
            <p14:sldId id="2443"/>
            <p14:sldId id="881"/>
            <p14:sldId id="917"/>
            <p14:sldId id="891"/>
            <p14:sldId id="908"/>
            <p14:sldId id="2458"/>
            <p14:sldId id="909"/>
            <p14:sldId id="910"/>
            <p14:sldId id="912"/>
            <p14:sldId id="913"/>
            <p14:sldId id="562"/>
            <p14:sldId id="890"/>
            <p14:sldId id="2459"/>
            <p14:sldId id="715"/>
            <p14:sldId id="867"/>
            <p14:sldId id="897"/>
            <p14:sldId id="901"/>
            <p14:sldId id="2462"/>
            <p14:sldId id="2461"/>
            <p14:sldId id="2464"/>
            <p14:sldId id="2463"/>
            <p14:sldId id="2468"/>
            <p14:sldId id="2467"/>
            <p14:sldId id="2466"/>
            <p14:sldId id="2469"/>
            <p14:sldId id="898"/>
            <p14:sldId id="904"/>
            <p14:sldId id="278"/>
            <p14:sldId id="289"/>
            <p14:sldId id="915"/>
            <p14:sldId id="2460"/>
            <p14:sldId id="2456"/>
          </p14:sldIdLst>
        </p14:section>
      </p14:sectionLst>
    </p:ext>
    <p:ext uri="{EFAFB233-063F-42B5-8137-9DF3F51BA10A}">
      <p15:sldGuideLst xmlns:p15="http://schemas.microsoft.com/office/powerpoint/2012/main">
        <p15:guide id="1" orient="horz" pos="8088" userDrawn="1">
          <p15:clr>
            <a:srgbClr val="A4A3A4"/>
          </p15:clr>
        </p15:guide>
        <p15:guide id="4" pos="14278" userDrawn="1">
          <p15:clr>
            <a:srgbClr val="A4A3A4"/>
          </p15:clr>
        </p15:guide>
        <p15:guide id="5" pos="1078" userDrawn="1">
          <p15:clr>
            <a:srgbClr val="A4A3A4"/>
          </p15:clr>
        </p15:guide>
        <p15:guide id="8" orient="horz" pos="504" userDrawn="1">
          <p15:clr>
            <a:srgbClr val="A4A3A4"/>
          </p15:clr>
        </p15:guide>
        <p15:guide id="11"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FFC000"/>
    <a:srgbClr val="FFFFFF"/>
    <a:srgbClr val="850C96"/>
    <a:srgbClr val="FF9900"/>
    <a:srgbClr val="884A42"/>
    <a:srgbClr val="363C97"/>
    <a:srgbClr val="A6A6A6"/>
    <a:srgbClr val="000000"/>
    <a:srgbClr val="FA484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65"/>
    <p:restoredTop sz="79377"/>
  </p:normalViewPr>
  <p:slideViewPr>
    <p:cSldViewPr snapToGrid="0">
      <p:cViewPr>
        <p:scale>
          <a:sx n="35" d="100"/>
          <a:sy n="35" d="100"/>
        </p:scale>
        <p:origin x="2568" y="952"/>
      </p:cViewPr>
      <p:guideLst>
        <p:guide orient="horz" pos="8088"/>
        <p:guide pos="14278"/>
        <p:guide pos="1078"/>
        <p:guide orient="horz" pos="504"/>
        <p:guide pos="7678"/>
      </p:guideLst>
    </p:cSldViewPr>
  </p:slideViewPr>
  <p:notesTextViewPr>
    <p:cViewPr>
      <p:scale>
        <a:sx n="3" d="2"/>
        <a:sy n="3" d="2"/>
      </p:scale>
      <p:origin x="0" y="-536"/>
    </p:cViewPr>
  </p:notesTextViewPr>
  <p:sorterViewPr>
    <p:cViewPr>
      <p:scale>
        <a:sx n="1" d="1"/>
        <a:sy n="1" d="1"/>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adbcssi.sharepoint.com/sites/1483/VE/66k_StV/06_Vsicherheit/17_ESN/04_Umsetzung/Lieferung%20BMDV/03_Auswertungen/vert%20Trassierung/vert%20Trassierung_Ergebnisse.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adbcssi.sharepoint.com/sites/1483/VE/66k_StV/06_Vsicherheit/17_ESN/04_Umsetzung/Lieferung%20BMDV/grobe%20Aufbereitung%20der%20Elemente%20mit%20Diagrammen.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adbcssi.sharepoint.com/sites/1483/VE/66k_StV/06_Vsicherheit/17_ESN/04_Umsetzung/Lieferung%20BMDV/grobe%20Aufbereitung%20der%20Elemente%20mit%20Diagrammen.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adbcssi.sharepoint.com/sites/1483/VE/66k_StV/06_Vsicherheit/17_ESN/04_Umsetzung/Lieferung%20BMDV/grobe%20Aufbereitung%20der%20Elemente%20mit%20Diagrammen.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https://adbcssi.sharepoint.com/sites/1483/VE/66k_StV/06_Vsicherheit/17_ESN/04_Umsetzung/Lieferung%20BMDV/03_Auswertungen/grobe%20Aufbereitung%20der%20Elemente%20mit%20Diagrammen.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340694984152462"/>
          <c:y val="0.23994317112198796"/>
          <c:w val="0.1959928671002317"/>
          <c:h val="0.66953948606927716"/>
        </c:manualLayout>
      </c:layout>
      <c:pieChart>
        <c:varyColors val="1"/>
        <c:ser>
          <c:idx val="0"/>
          <c:order val="0"/>
          <c:dPt>
            <c:idx val="0"/>
            <c:bubble3D val="0"/>
            <c:spPr>
              <a:solidFill>
                <a:srgbClr val="00B050"/>
              </a:solidFill>
              <a:ln w="19050">
                <a:solidFill>
                  <a:schemeClr val="lt1"/>
                </a:solidFill>
              </a:ln>
              <a:effectLst/>
            </c:spPr>
            <c:extLst>
              <c:ext xmlns:c16="http://schemas.microsoft.com/office/drawing/2014/chart" uri="{C3380CC4-5D6E-409C-BE32-E72D297353CC}">
                <c16:uniqueId val="{00000001-792E-7F40-8D39-493A7885D8C0}"/>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3-792E-7F40-8D39-493A7885D8C0}"/>
              </c:ext>
            </c:extLst>
          </c:dPt>
          <c:dPt>
            <c:idx val="2"/>
            <c:bubble3D val="0"/>
            <c:spPr>
              <a:solidFill>
                <a:srgbClr val="FFFF00"/>
              </a:solidFill>
              <a:ln w="19050">
                <a:solidFill>
                  <a:schemeClr val="lt1"/>
                </a:solidFill>
              </a:ln>
              <a:effectLst/>
            </c:spPr>
            <c:extLst>
              <c:ext xmlns:c16="http://schemas.microsoft.com/office/drawing/2014/chart" uri="{C3380CC4-5D6E-409C-BE32-E72D297353CC}">
                <c16:uniqueId val="{00000005-792E-7F40-8D39-493A7885D8C0}"/>
              </c:ext>
            </c:extLst>
          </c:dPt>
          <c:dPt>
            <c:idx val="3"/>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7-792E-7F40-8D39-493A7885D8C0}"/>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792E-7F40-8D39-493A7885D8C0}"/>
              </c:ext>
            </c:extLst>
          </c:dPt>
          <c:dPt>
            <c:idx val="5"/>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B-792E-7F40-8D39-493A7885D8C0}"/>
              </c:ext>
            </c:extLst>
          </c:dPt>
          <c:dPt>
            <c:idx val="6"/>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D-792E-7F40-8D39-493A7885D8C0}"/>
              </c:ext>
            </c:extLst>
          </c:dPt>
          <c:dLbls>
            <c:dLbl>
              <c:idx val="2"/>
              <c:layout>
                <c:manualLayout>
                  <c:x val="6.8173670264623537E-2"/>
                  <c:y val="1.983124529810369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92E-7F40-8D39-493A7885D8C0}"/>
                </c:ext>
              </c:extLst>
            </c:dLbl>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Output!$M$1:$O$1</c:f>
              <c:strCache>
                <c:ptCount val="3"/>
                <c:pt idx="0">
                  <c:v>0 Punkte</c:v>
                </c:pt>
                <c:pt idx="1">
                  <c:v>1 Punkt</c:v>
                </c:pt>
                <c:pt idx="2">
                  <c:v>3 Punkte</c:v>
                </c:pt>
              </c:strCache>
            </c:strRef>
          </c:cat>
          <c:val>
            <c:numRef>
              <c:f>Output!$M$2:$O$2</c:f>
              <c:numCache>
                <c:formatCode>General</c:formatCode>
                <c:ptCount val="3"/>
                <c:pt idx="0">
                  <c:v>5492</c:v>
                </c:pt>
                <c:pt idx="1">
                  <c:v>75</c:v>
                </c:pt>
                <c:pt idx="2">
                  <c:v>346</c:v>
                </c:pt>
              </c:numCache>
            </c:numRef>
          </c:val>
          <c:extLst>
            <c:ext xmlns:c16="http://schemas.microsoft.com/office/drawing/2014/chart" uri="{C3380CC4-5D6E-409C-BE32-E72D297353CC}">
              <c16:uniqueId val="{0000000E-792E-7F40-8D39-493A7885D8C0}"/>
            </c:ext>
          </c:extLst>
        </c:ser>
        <c:dLbls>
          <c:dLblPos val="bestFit"/>
          <c:showLegendKey val="0"/>
          <c:showVal val="1"/>
          <c:showCatName val="0"/>
          <c:showSerName val="0"/>
          <c:showPercent val="0"/>
          <c:showBubbleSize val="0"/>
          <c:showLeaderLines val="0"/>
        </c:dLbls>
        <c:firstSliceAng val="0"/>
      </c:pieChart>
      <c:spPr>
        <a:noFill/>
        <a:ln>
          <a:noFill/>
        </a:ln>
        <a:effectLst/>
      </c:spPr>
    </c:plotArea>
    <c:legend>
      <c:legendPos val="r"/>
      <c:layout>
        <c:manualLayout>
          <c:xMode val="edge"/>
          <c:yMode val="edge"/>
          <c:x val="0.552872094032832"/>
          <c:y val="0.43691553638917341"/>
          <c:w val="0.12594048895734467"/>
          <c:h val="0.2795276569320092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sz="1200"/>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00B050"/>
              </a:solidFill>
              <a:ln w="19050">
                <a:solidFill>
                  <a:schemeClr val="lt1"/>
                </a:solidFill>
              </a:ln>
              <a:effectLst/>
            </c:spPr>
            <c:extLst>
              <c:ext xmlns:c16="http://schemas.microsoft.com/office/drawing/2014/chart" uri="{C3380CC4-5D6E-409C-BE32-E72D297353CC}">
                <c16:uniqueId val="{00000001-A7A3-2D4A-95EB-05FB945EF543}"/>
              </c:ext>
            </c:extLst>
          </c:dPt>
          <c:dPt>
            <c:idx val="1"/>
            <c:bubble3D val="0"/>
            <c:spPr>
              <a:solidFill>
                <a:srgbClr val="FFFF00"/>
              </a:solidFill>
              <a:ln w="19050">
                <a:solidFill>
                  <a:schemeClr val="lt1"/>
                </a:solidFill>
              </a:ln>
              <a:effectLst/>
            </c:spPr>
            <c:extLst>
              <c:ext xmlns:c16="http://schemas.microsoft.com/office/drawing/2014/chart" uri="{C3380CC4-5D6E-409C-BE32-E72D297353CC}">
                <c16:uniqueId val="{00000003-A7A3-2D4A-95EB-05FB945EF543}"/>
              </c:ext>
            </c:extLst>
          </c:dPt>
          <c:dPt>
            <c:idx val="2"/>
            <c:bubble3D val="0"/>
            <c:spPr>
              <a:solidFill>
                <a:srgbClr val="FF9300"/>
              </a:solidFill>
              <a:ln w="19050">
                <a:solidFill>
                  <a:schemeClr val="lt1"/>
                </a:solidFill>
              </a:ln>
              <a:effectLst/>
            </c:spPr>
            <c:extLst>
              <c:ext xmlns:c16="http://schemas.microsoft.com/office/drawing/2014/chart" uri="{C3380CC4-5D6E-409C-BE32-E72D297353CC}">
                <c16:uniqueId val="{00000005-A7A3-2D4A-95EB-05FB945EF543}"/>
              </c:ext>
            </c:extLst>
          </c:dPt>
          <c:dPt>
            <c:idx val="3"/>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7-A7A3-2D4A-95EB-05FB945EF543}"/>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A7A3-2D4A-95EB-05FB945EF543}"/>
              </c:ext>
            </c:extLst>
          </c:dPt>
          <c:dPt>
            <c:idx val="5"/>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B-A7A3-2D4A-95EB-05FB945EF543}"/>
              </c:ext>
            </c:extLst>
          </c:dPt>
          <c:dPt>
            <c:idx val="6"/>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D-A7A3-2D4A-95EB-05FB945EF543}"/>
              </c:ext>
            </c:extLst>
          </c:dPt>
          <c:dLbls>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Querschnitt!$D$1:$G$1</c:f>
              <c:strCache>
                <c:ptCount val="4"/>
                <c:pt idx="0">
                  <c:v>0 Punkte</c:v>
                </c:pt>
                <c:pt idx="1">
                  <c:v>3 Punkte</c:v>
                </c:pt>
                <c:pt idx="2">
                  <c:v>4 Punkte</c:v>
                </c:pt>
                <c:pt idx="3">
                  <c:v>keine Daten</c:v>
                </c:pt>
              </c:strCache>
            </c:strRef>
          </c:cat>
          <c:val>
            <c:numRef>
              <c:f>Querschnitt!$D$2:$G$2</c:f>
              <c:numCache>
                <c:formatCode>General</c:formatCode>
                <c:ptCount val="4"/>
                <c:pt idx="0">
                  <c:v>3653</c:v>
                </c:pt>
                <c:pt idx="1">
                  <c:v>620</c:v>
                </c:pt>
                <c:pt idx="2">
                  <c:v>1654</c:v>
                </c:pt>
                <c:pt idx="3">
                  <c:v>168</c:v>
                </c:pt>
              </c:numCache>
            </c:numRef>
          </c:val>
          <c:extLst>
            <c:ext xmlns:c16="http://schemas.microsoft.com/office/drawing/2014/chart" uri="{C3380CC4-5D6E-409C-BE32-E72D297353CC}">
              <c16:uniqueId val="{0000000E-A7A3-2D4A-95EB-05FB945EF54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7205489938757645"/>
          <c:y val="0.12745621043574457"/>
          <c:w val="0.21127843394575679"/>
          <c:h val="0.68149714215475399"/>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sz="2800"/>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574200392736204"/>
          <c:y val="0.21285392158072972"/>
          <c:w val="0.30509420957279298"/>
          <c:h val="0.69159494713196512"/>
        </c:manualLayout>
      </c:layout>
      <c:pieChart>
        <c:varyColors val="1"/>
        <c:ser>
          <c:idx val="0"/>
          <c:order val="0"/>
          <c:dPt>
            <c:idx val="0"/>
            <c:bubble3D val="0"/>
            <c:explosion val="1"/>
            <c:spPr>
              <a:solidFill>
                <a:srgbClr val="00B050"/>
              </a:solidFill>
              <a:ln w="19050">
                <a:solidFill>
                  <a:schemeClr val="lt1"/>
                </a:solidFill>
              </a:ln>
              <a:effectLst/>
            </c:spPr>
            <c:extLst>
              <c:ext xmlns:c16="http://schemas.microsoft.com/office/drawing/2014/chart" uri="{C3380CC4-5D6E-409C-BE32-E72D297353CC}">
                <c16:uniqueId val="{00000001-7701-B847-8308-A491DE80FF86}"/>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3-7701-B847-8308-A491DE80FF86}"/>
              </c:ext>
            </c:extLst>
          </c:dPt>
          <c:dPt>
            <c:idx val="2"/>
            <c:bubble3D val="0"/>
            <c:spPr>
              <a:solidFill>
                <a:srgbClr val="FFFF00"/>
              </a:solidFill>
              <a:ln w="19050">
                <a:solidFill>
                  <a:schemeClr val="lt1"/>
                </a:solidFill>
              </a:ln>
              <a:effectLst/>
            </c:spPr>
            <c:extLst>
              <c:ext xmlns:c16="http://schemas.microsoft.com/office/drawing/2014/chart" uri="{C3380CC4-5D6E-409C-BE32-E72D297353CC}">
                <c16:uniqueId val="{00000005-7701-B847-8308-A491DE80FF86}"/>
              </c:ext>
            </c:extLst>
          </c:dPt>
          <c:dPt>
            <c:idx val="3"/>
            <c:bubble3D val="0"/>
            <c:spPr>
              <a:solidFill>
                <a:sysClr val="window" lastClr="FFFFFF">
                  <a:lumMod val="85000"/>
                </a:sysClr>
              </a:solidFill>
              <a:ln w="19050">
                <a:solidFill>
                  <a:schemeClr val="lt1"/>
                </a:solidFill>
              </a:ln>
              <a:effectLst/>
            </c:spPr>
            <c:extLst>
              <c:ext xmlns:c16="http://schemas.microsoft.com/office/drawing/2014/chart" uri="{C3380CC4-5D6E-409C-BE32-E72D297353CC}">
                <c16:uniqueId val="{00000007-7701-B847-8308-A491DE80FF86}"/>
              </c:ext>
            </c:extLst>
          </c:dPt>
          <c:dPt>
            <c:idx val="4"/>
            <c:bubble3D val="0"/>
            <c:spPr>
              <a:solidFill>
                <a:sysClr val="window" lastClr="FFFFFF">
                  <a:lumMod val="50000"/>
                </a:sysClr>
              </a:solidFill>
              <a:ln w="19050">
                <a:solidFill>
                  <a:schemeClr val="lt1"/>
                </a:solidFill>
              </a:ln>
              <a:effectLst/>
            </c:spPr>
            <c:extLst>
              <c:ext xmlns:c16="http://schemas.microsoft.com/office/drawing/2014/chart" uri="{C3380CC4-5D6E-409C-BE32-E72D297353CC}">
                <c16:uniqueId val="{00000009-7701-B847-8308-A491DE80FF86}"/>
              </c:ext>
            </c:extLst>
          </c:dPt>
          <c:dPt>
            <c:idx val="5"/>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B-7701-B847-8308-A491DE80FF86}"/>
              </c:ext>
            </c:extLst>
          </c:dPt>
          <c:dPt>
            <c:idx val="6"/>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D-7701-B847-8308-A491DE80FF86}"/>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Griffigkeit!$D$1:$H$1</c:f>
              <c:strCache>
                <c:ptCount val="5"/>
                <c:pt idx="0">
                  <c:v>0 Punkte</c:v>
                </c:pt>
                <c:pt idx="1">
                  <c:v>1 Punkt</c:v>
                </c:pt>
                <c:pt idx="2">
                  <c:v>3 Punkte</c:v>
                </c:pt>
                <c:pt idx="3">
                  <c:v>Abweichung zwischen den ZEB-Daten und Ortsdurchfahrten</c:v>
                </c:pt>
                <c:pt idx="4">
                  <c:v>keine Daten</c:v>
                </c:pt>
              </c:strCache>
            </c:strRef>
          </c:cat>
          <c:val>
            <c:numRef>
              <c:f>Griffigkeit!$D$2:$H$2</c:f>
              <c:numCache>
                <c:formatCode>General</c:formatCode>
                <c:ptCount val="5"/>
                <c:pt idx="0">
                  <c:v>3950</c:v>
                </c:pt>
                <c:pt idx="1">
                  <c:v>746</c:v>
                </c:pt>
                <c:pt idx="2">
                  <c:v>737</c:v>
                </c:pt>
                <c:pt idx="3">
                  <c:v>427</c:v>
                </c:pt>
                <c:pt idx="4">
                  <c:v>192</c:v>
                </c:pt>
              </c:numCache>
            </c:numRef>
          </c:val>
          <c:extLst>
            <c:ext xmlns:c16="http://schemas.microsoft.com/office/drawing/2014/chart" uri="{C3380CC4-5D6E-409C-BE32-E72D297353CC}">
              <c16:uniqueId val="{0000000E-7701-B847-8308-A491DE80FF86}"/>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58348589098226611"/>
          <c:y val="0.11104733218942751"/>
          <c:w val="0.41405950774225309"/>
          <c:h val="0.88895266781057247"/>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sz="2400"/>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00B050"/>
              </a:solidFill>
              <a:ln w="19050">
                <a:solidFill>
                  <a:schemeClr val="lt1"/>
                </a:solidFill>
              </a:ln>
              <a:effectLst/>
            </c:spPr>
            <c:extLst>
              <c:ext xmlns:c16="http://schemas.microsoft.com/office/drawing/2014/chart" uri="{C3380CC4-5D6E-409C-BE32-E72D297353CC}">
                <c16:uniqueId val="{00000001-6C5E-794A-B805-6A7DF6795D19}"/>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3-6C5E-794A-B805-6A7DF6795D19}"/>
              </c:ext>
            </c:extLst>
          </c:dPt>
          <c:dPt>
            <c:idx val="2"/>
            <c:bubble3D val="0"/>
            <c:spPr>
              <a:solidFill>
                <a:srgbClr val="FFFF00"/>
              </a:solidFill>
              <a:ln w="19050">
                <a:solidFill>
                  <a:schemeClr val="lt1"/>
                </a:solidFill>
              </a:ln>
              <a:effectLst/>
            </c:spPr>
            <c:extLst>
              <c:ext xmlns:c16="http://schemas.microsoft.com/office/drawing/2014/chart" uri="{C3380CC4-5D6E-409C-BE32-E72D297353CC}">
                <c16:uniqueId val="{00000005-6C5E-794A-B805-6A7DF6795D19}"/>
              </c:ext>
            </c:extLst>
          </c:dPt>
          <c:dPt>
            <c:idx val="3"/>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7-6C5E-794A-B805-6A7DF6795D19}"/>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6C5E-794A-B805-6A7DF6795D19}"/>
              </c:ext>
            </c:extLst>
          </c:dPt>
          <c:dPt>
            <c:idx val="5"/>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B-6C5E-794A-B805-6A7DF6795D19}"/>
              </c:ext>
            </c:extLst>
          </c:dPt>
          <c:dPt>
            <c:idx val="6"/>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D-6C5E-794A-B805-6A7DF6795D19}"/>
              </c:ext>
            </c:extLst>
          </c:dPt>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ESZ!$D$1:$G$1</c:f>
              <c:strCache>
                <c:ptCount val="4"/>
                <c:pt idx="0">
                  <c:v>0 Punkte</c:v>
                </c:pt>
                <c:pt idx="1">
                  <c:v>1 Punkt</c:v>
                </c:pt>
                <c:pt idx="2">
                  <c:v>3 Punkte</c:v>
                </c:pt>
                <c:pt idx="3">
                  <c:v>keine Daten</c:v>
                </c:pt>
              </c:strCache>
            </c:strRef>
          </c:cat>
          <c:val>
            <c:numRef>
              <c:f>ESZ!$D$2:$G$2</c:f>
              <c:numCache>
                <c:formatCode>General</c:formatCode>
                <c:ptCount val="4"/>
                <c:pt idx="0">
                  <c:v>3393</c:v>
                </c:pt>
                <c:pt idx="1">
                  <c:v>2482</c:v>
                </c:pt>
                <c:pt idx="2">
                  <c:v>59</c:v>
                </c:pt>
                <c:pt idx="3">
                  <c:v>12</c:v>
                </c:pt>
              </c:numCache>
            </c:numRef>
          </c:val>
          <c:extLst>
            <c:ext xmlns:c16="http://schemas.microsoft.com/office/drawing/2014/chart" uri="{C3380CC4-5D6E-409C-BE32-E72D297353CC}">
              <c16:uniqueId val="{0000000E-6C5E-794A-B805-6A7DF6795D1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egendEntry>
        <c:idx val="3"/>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Entry>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chart>
  <c:spPr>
    <a:noFill/>
    <a:ln>
      <a:noFill/>
    </a:ln>
    <a:effectLst/>
  </c:spPr>
  <c:txPr>
    <a:bodyPr/>
    <a:lstStyle/>
    <a:p>
      <a:pPr>
        <a:defRPr sz="2000"/>
      </a:pPr>
      <a:endParaRPr lang="de-DE"/>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92D050"/>
              </a:solidFill>
              <a:ln w="19050">
                <a:solidFill>
                  <a:schemeClr val="lt1"/>
                </a:solidFill>
              </a:ln>
              <a:effectLst/>
            </c:spPr>
            <c:extLst>
              <c:ext xmlns:c16="http://schemas.microsoft.com/office/drawing/2014/chart" uri="{C3380CC4-5D6E-409C-BE32-E72D297353CC}">
                <c16:uniqueId val="{00000001-6EC8-466B-9507-DE92CB43D12D}"/>
              </c:ext>
            </c:extLst>
          </c:dPt>
          <c:dPt>
            <c:idx val="1"/>
            <c:bubble3D val="0"/>
            <c:spPr>
              <a:solidFill>
                <a:srgbClr val="7030A0"/>
              </a:solidFill>
              <a:ln w="19050">
                <a:solidFill>
                  <a:schemeClr val="lt1"/>
                </a:solidFill>
              </a:ln>
              <a:effectLst/>
            </c:spPr>
            <c:extLst>
              <c:ext xmlns:c16="http://schemas.microsoft.com/office/drawing/2014/chart" uri="{C3380CC4-5D6E-409C-BE32-E72D297353CC}">
                <c16:uniqueId val="{00000003-6EC8-466B-9507-DE92CB43D12D}"/>
              </c:ext>
            </c:extLst>
          </c:dPt>
          <c:dPt>
            <c:idx val="2"/>
            <c:bubble3D val="0"/>
            <c:spPr>
              <a:solidFill>
                <a:srgbClr val="FF0000"/>
              </a:solidFill>
              <a:ln w="19050">
                <a:solidFill>
                  <a:schemeClr val="lt1"/>
                </a:solidFill>
              </a:ln>
              <a:effectLst/>
            </c:spPr>
            <c:extLst>
              <c:ext xmlns:c16="http://schemas.microsoft.com/office/drawing/2014/chart" uri="{C3380CC4-5D6E-409C-BE32-E72D297353CC}">
                <c16:uniqueId val="{00000005-6EC8-466B-9507-DE92CB43D12D}"/>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6EC8-466B-9507-DE92CB43D12D}"/>
              </c:ext>
            </c:extLst>
          </c:dPt>
          <c:dPt>
            <c:idx val="4"/>
            <c:bubble3D val="0"/>
            <c:spPr>
              <a:solidFill>
                <a:srgbClr val="FFFF00"/>
              </a:solidFill>
              <a:ln w="19050">
                <a:solidFill>
                  <a:schemeClr val="lt1"/>
                </a:solidFill>
              </a:ln>
              <a:effectLst/>
            </c:spPr>
            <c:extLst>
              <c:ext xmlns:c16="http://schemas.microsoft.com/office/drawing/2014/chart" uri="{C3380CC4-5D6E-409C-BE32-E72D297353CC}">
                <c16:uniqueId val="{00000009-6EC8-466B-9507-DE92CB43D12D}"/>
              </c:ext>
            </c:extLst>
          </c:dPt>
          <c:dPt>
            <c:idx val="5"/>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B-6EC8-466B-9507-DE92CB43D12D}"/>
              </c:ext>
            </c:extLst>
          </c:dPt>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de-D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gesamt!$D$1:$I$1</c:f>
              <c:strCache>
                <c:ptCount val="6"/>
                <c:pt idx="0">
                  <c:v>0 - keine Prio</c:v>
                </c:pt>
                <c:pt idx="1">
                  <c:v>1 - Prio 1</c:v>
                </c:pt>
                <c:pt idx="2">
                  <c:v>2 - Prio 2</c:v>
                </c:pt>
                <c:pt idx="3">
                  <c:v>3 - Prio 3</c:v>
                </c:pt>
                <c:pt idx="4">
                  <c:v>4 - Prio 4</c:v>
                </c:pt>
                <c:pt idx="5">
                  <c:v>leer - keine Bewertung</c:v>
                </c:pt>
              </c:strCache>
            </c:strRef>
          </c:cat>
          <c:val>
            <c:numRef>
              <c:f>gesamt!$D$2:$I$2</c:f>
              <c:numCache>
                <c:formatCode>General</c:formatCode>
                <c:ptCount val="6"/>
                <c:pt idx="0">
                  <c:v>2425</c:v>
                </c:pt>
                <c:pt idx="1">
                  <c:v>52</c:v>
                </c:pt>
                <c:pt idx="2">
                  <c:v>86</c:v>
                </c:pt>
                <c:pt idx="3">
                  <c:v>1045</c:v>
                </c:pt>
                <c:pt idx="4">
                  <c:v>2197</c:v>
                </c:pt>
                <c:pt idx="5">
                  <c:v>358</c:v>
                </c:pt>
              </c:numCache>
            </c:numRef>
          </c:val>
          <c:extLst>
            <c:ext xmlns:c16="http://schemas.microsoft.com/office/drawing/2014/chart" uri="{C3380CC4-5D6E-409C-BE32-E72D297353CC}">
              <c16:uniqueId val="{0000000C-6EC8-466B-9507-DE92CB43D12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5681021295907172"/>
          <c:y val="0.93948730402051983"/>
          <c:w val="0.6848930827412133"/>
          <c:h val="2.9240949279779781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0">
          <a:solidFill>
            <a:sysClr val="windowText" lastClr="000000"/>
          </a:solidFill>
          <a:latin typeface="Arial" panose="020B0604020202020204" pitchFamily="34" charset="0"/>
          <a:cs typeface="Arial" panose="020B0604020202020204" pitchFamily="34" charset="0"/>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3/25/26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‹Nr.›</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Ziel ist die Ausweisung von Abschnitten, auf denen infrastrukturelle Ver­besserungen eine hohe Sicherheitswirkung erwarten lassen. </a:t>
            </a:r>
          </a:p>
          <a:p>
            <a:r>
              <a:rPr lang="de-DE" dirty="0"/>
              <a:t>Zur Ableitung von </a:t>
            </a:r>
            <a:r>
              <a:rPr lang="de-DE" dirty="0" err="1"/>
              <a:t>Mafsnahmen</a:t>
            </a:r>
            <a:r>
              <a:rPr lang="de-DE" dirty="0"/>
              <a:t> </a:t>
            </a:r>
            <a:r>
              <a:rPr lang="de-DE" dirty="0" err="1"/>
              <a:t>ftir</a:t>
            </a:r>
            <a:r>
              <a:rPr lang="de-DE" dirty="0"/>
              <a:t> die ausgewiesenen Abschnitte sind weitergehende Analysen, wie z. B. das Bestandsaudit, erforderlich. </a:t>
            </a:r>
          </a:p>
          <a:p>
            <a:r>
              <a:rPr lang="de-DE" dirty="0"/>
              <a:t>Ziel: </a:t>
            </a:r>
          </a:p>
          <a:p>
            <a:r>
              <a:rPr lang="de-DE" dirty="0"/>
              <a:t>Investitionsentscheidungen unterstützen und</a:t>
            </a:r>
          </a:p>
          <a:p>
            <a:r>
              <a:rPr lang="de-DE" dirty="0"/>
              <a:t>Monitoring der Verkehrssicherheitsarbeit.</a:t>
            </a:r>
          </a:p>
          <a:p>
            <a:endParaRPr lang="de-DE" dirty="0"/>
          </a:p>
          <a:p>
            <a:r>
              <a:rPr lang="de-DE" dirty="0"/>
              <a:t>Eine Bewertung von </a:t>
            </a:r>
            <a:r>
              <a:rPr lang="de-DE" dirty="0" err="1"/>
              <a:t>Innerortsstralsen</a:t>
            </a:r>
            <a:r>
              <a:rPr lang="de-DE" dirty="0"/>
              <a:t> ist aufgrund derzeit fehlender aktueller Grundunfall­kostenraten nicht möglich. Grundunfallkostenrate fehlt.</a:t>
            </a:r>
          </a:p>
        </p:txBody>
      </p:sp>
      <p:sp>
        <p:nvSpPr>
          <p:cNvPr id="4" name="Foliennummernplatzhalter 3"/>
          <p:cNvSpPr>
            <a:spLocks noGrp="1"/>
          </p:cNvSpPr>
          <p:nvPr>
            <p:ph type="sldNum" sz="quarter" idx="5"/>
          </p:nvPr>
        </p:nvSpPr>
        <p:spPr/>
        <p:txBody>
          <a:bodyPr/>
          <a:lstStyle/>
          <a:p>
            <a:fld id="{E70995CB-4E5D-491E-A439-0D9510893A88}" type="slidenum">
              <a:rPr lang="de-DE" smtClean="0"/>
              <a:t>2</a:t>
            </a:fld>
            <a:endParaRPr lang="de-DE"/>
          </a:p>
        </p:txBody>
      </p:sp>
    </p:spTree>
    <p:extLst>
      <p:ext uri="{BB962C8B-B14F-4D97-AF65-F5344CB8AC3E}">
        <p14:creationId xmlns:p14="http://schemas.microsoft.com/office/powerpoint/2010/main" val="1792373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r>
              <a:rPr lang="de-DE" dirty="0" err="1"/>
              <a:t>divided</a:t>
            </a:r>
            <a:r>
              <a:rPr lang="de-DE" dirty="0"/>
              <a:t> </a:t>
            </a:r>
            <a:r>
              <a:rPr lang="de-DE" dirty="0" err="1"/>
              <a:t>or</a:t>
            </a:r>
            <a:r>
              <a:rPr lang="de-DE" dirty="0"/>
              <a:t> </a:t>
            </a:r>
            <a:r>
              <a:rPr lang="de-DE" dirty="0" err="1"/>
              <a:t>undivided</a:t>
            </a:r>
            <a:r>
              <a:rPr lang="de-DE" dirty="0"/>
              <a:t> </a:t>
            </a:r>
            <a:r>
              <a:rPr lang="de-DE" dirty="0" err="1"/>
              <a:t>road</a:t>
            </a:r>
            <a:endParaRPr lang="de-DE" dirty="0"/>
          </a:p>
          <a:p>
            <a:r>
              <a:rPr lang="de-DE" dirty="0"/>
              <a:t>-    </a:t>
            </a:r>
            <a:r>
              <a:rPr lang="de-DE" dirty="0" err="1"/>
              <a:t>number</a:t>
            </a:r>
            <a:r>
              <a:rPr lang="de-DE" dirty="0"/>
              <a:t> </a:t>
            </a:r>
            <a:r>
              <a:rPr lang="de-DE" dirty="0" err="1"/>
              <a:t>of</a:t>
            </a:r>
            <a:r>
              <a:rPr lang="de-DE" dirty="0"/>
              <a:t> </a:t>
            </a:r>
            <a:r>
              <a:rPr lang="de-DE" dirty="0" err="1"/>
              <a:t>lanes</a:t>
            </a:r>
            <a:r>
              <a:rPr lang="de-DE" dirty="0"/>
              <a:t> per </a:t>
            </a:r>
            <a:r>
              <a:rPr lang="de-DE" dirty="0" err="1"/>
              <a:t>direction</a:t>
            </a:r>
            <a:r>
              <a:rPr lang="de-DE" dirty="0"/>
              <a:t> </a:t>
            </a:r>
            <a:r>
              <a:rPr lang="de-DE" dirty="0" err="1"/>
              <a:t>of</a:t>
            </a:r>
            <a:r>
              <a:rPr lang="de-DE" dirty="0"/>
              <a:t> </a:t>
            </a:r>
            <a:r>
              <a:rPr lang="de-DE" dirty="0" err="1"/>
              <a:t>travel</a:t>
            </a:r>
            <a:r>
              <a:rPr lang="de-DE" dirty="0"/>
              <a:t>,</a:t>
            </a:r>
          </a:p>
          <a:p>
            <a:r>
              <a:rPr lang="de-DE" dirty="0"/>
              <a:t>-    type </a:t>
            </a:r>
            <a:r>
              <a:rPr lang="de-DE" dirty="0" err="1"/>
              <a:t>of</a:t>
            </a:r>
            <a:r>
              <a:rPr lang="de-DE" dirty="0"/>
              <a:t> partial </a:t>
            </a:r>
            <a:r>
              <a:rPr lang="de-DE" dirty="0" err="1"/>
              <a:t>interchange</a:t>
            </a:r>
            <a:r>
              <a:rPr lang="de-DE" dirty="0"/>
              <a:t> on </a:t>
            </a:r>
            <a:r>
              <a:rPr lang="de-DE" dirty="0" err="1"/>
              <a:t>highways</a:t>
            </a:r>
            <a:endParaRPr lang="de-DE" dirty="0"/>
          </a:p>
          <a:p>
            <a:r>
              <a:rPr lang="de-DE" dirty="0" err="1"/>
              <a:t>distinguished</a:t>
            </a:r>
            <a:r>
              <a:rPr lang="de-DE" dirty="0"/>
              <a:t> </a:t>
            </a:r>
            <a:r>
              <a:rPr lang="de-DE" dirty="0" err="1"/>
              <a:t>by</a:t>
            </a:r>
            <a:r>
              <a:rPr lang="de-DE" dirty="0"/>
              <a:t> </a:t>
            </a:r>
            <a:r>
              <a:rPr lang="de-DE" dirty="0" err="1"/>
              <a:t>entrance</a:t>
            </a:r>
            <a:r>
              <a:rPr lang="de-DE" dirty="0"/>
              <a:t> </a:t>
            </a:r>
            <a:r>
              <a:rPr lang="de-DE" dirty="0" err="1"/>
              <a:t>or</a:t>
            </a:r>
            <a:r>
              <a:rPr lang="de-DE" dirty="0"/>
              <a:t> </a:t>
            </a:r>
            <a:r>
              <a:rPr lang="de-DE" dirty="0" err="1"/>
              <a:t>exit</a:t>
            </a:r>
            <a:r>
              <a:rPr lang="de-DE" dirty="0"/>
              <a:t> (</a:t>
            </a:r>
            <a:r>
              <a:rPr lang="de-DE" dirty="0" err="1"/>
              <a:t>highway</a:t>
            </a:r>
            <a:r>
              <a:rPr lang="de-DE" dirty="0"/>
              <a:t> </a:t>
            </a:r>
            <a:r>
              <a:rPr lang="de-DE" dirty="0" err="1"/>
              <a:t>junction</a:t>
            </a:r>
            <a:r>
              <a:rPr lang="de-DE" dirty="0"/>
              <a:t>, </a:t>
            </a:r>
            <a:r>
              <a:rPr lang="de-DE" dirty="0" err="1"/>
              <a:t>highway</a:t>
            </a:r>
            <a:r>
              <a:rPr lang="de-DE" dirty="0"/>
              <a:t> </a:t>
            </a:r>
            <a:r>
              <a:rPr lang="de-DE" dirty="0" err="1"/>
              <a:t>triangle</a:t>
            </a:r>
            <a:r>
              <a:rPr lang="de-DE" dirty="0"/>
              <a:t>, </a:t>
            </a:r>
            <a:r>
              <a:rPr lang="de-DE" dirty="0" err="1"/>
              <a:t>interchange</a:t>
            </a:r>
            <a:r>
              <a:rPr lang="de-DE" dirty="0"/>
              <a:t>),-	Definition </a:t>
            </a:r>
            <a:r>
              <a:rPr lang="de-DE" dirty="0" err="1"/>
              <a:t>of</a:t>
            </a:r>
            <a:r>
              <a:rPr lang="de-DE" dirty="0"/>
              <a:t> urban highway1</a:t>
            </a:r>
          </a:p>
          <a:p>
            <a:r>
              <a:rPr lang="de-DE" dirty="0"/>
              <a:t>-    </a:t>
            </a:r>
            <a:r>
              <a:rPr lang="de-DE" dirty="0" err="1"/>
              <a:t>three</a:t>
            </a:r>
            <a:r>
              <a:rPr lang="de-DE" dirty="0"/>
              <a:t> </a:t>
            </a:r>
            <a:r>
              <a:rPr lang="de-DE" dirty="0" err="1"/>
              <a:t>or</a:t>
            </a:r>
            <a:r>
              <a:rPr lang="de-DE" dirty="0"/>
              <a:t> </a:t>
            </a:r>
            <a:r>
              <a:rPr lang="de-DE" dirty="0" err="1"/>
              <a:t>more</a:t>
            </a:r>
            <a:r>
              <a:rPr lang="de-DE" dirty="0"/>
              <a:t> </a:t>
            </a:r>
            <a:r>
              <a:rPr lang="de-DE" dirty="0" err="1"/>
              <a:t>junction</a:t>
            </a:r>
            <a:r>
              <a:rPr lang="de-DE" dirty="0"/>
              <a:t> </a:t>
            </a:r>
            <a:r>
              <a:rPr lang="de-DE" dirty="0" err="1"/>
              <a:t>arms</a:t>
            </a:r>
            <a:r>
              <a:rPr lang="de-DE" dirty="0"/>
              <a:t> at at-grade </a:t>
            </a:r>
            <a:r>
              <a:rPr lang="de-DE" dirty="0" err="1"/>
              <a:t>junctions</a:t>
            </a:r>
            <a:r>
              <a:rPr lang="de-DE" dirty="0"/>
              <a:t> (</a:t>
            </a:r>
            <a:r>
              <a:rPr lang="de-DE" dirty="0" err="1"/>
              <a:t>only</a:t>
            </a:r>
            <a:r>
              <a:rPr lang="de-DE" dirty="0"/>
              <a:t> </a:t>
            </a:r>
            <a:r>
              <a:rPr lang="de-DE" dirty="0" err="1"/>
              <a:t>if</a:t>
            </a:r>
            <a:r>
              <a:rPr lang="de-DE" dirty="0"/>
              <a:t> </a:t>
            </a:r>
            <a:r>
              <a:rPr lang="de-DE" dirty="0" err="1"/>
              <a:t>junctions</a:t>
            </a:r>
            <a:r>
              <a:rPr lang="de-DE" dirty="0"/>
              <a:t> </a:t>
            </a:r>
            <a:r>
              <a:rPr lang="de-DE" dirty="0" err="1"/>
              <a:t>are</a:t>
            </a:r>
            <a:r>
              <a:rPr lang="de-DE" dirty="0"/>
              <a:t> </a:t>
            </a:r>
            <a:r>
              <a:rPr lang="de-DE" dirty="0" err="1"/>
              <a:t>to</a:t>
            </a:r>
            <a:r>
              <a:rPr lang="de-DE" dirty="0"/>
              <a:t> </a:t>
            </a:r>
            <a:r>
              <a:rPr lang="de-DE" dirty="0" err="1"/>
              <a:t>be</a:t>
            </a:r>
            <a:r>
              <a:rPr lang="de-DE" dirty="0"/>
              <a:t> </a:t>
            </a:r>
            <a:r>
              <a:rPr lang="de-DE" dirty="0" err="1"/>
              <a:t>evaluated</a:t>
            </a:r>
            <a:r>
              <a:rPr lang="de-DE" dirty="0"/>
              <a:t> </a:t>
            </a:r>
            <a:r>
              <a:rPr lang="de-DE" dirty="0" err="1"/>
              <a:t>separately</a:t>
            </a:r>
            <a:r>
              <a:rPr lang="de-DE" dirty="0"/>
              <a:t> </a:t>
            </a:r>
            <a:r>
              <a:rPr lang="de-DE" dirty="0" err="1"/>
              <a:t>from</a:t>
            </a:r>
            <a:r>
              <a:rPr lang="de-DE" dirty="0"/>
              <a:t> </a:t>
            </a:r>
            <a:r>
              <a:rPr lang="de-DE" dirty="0" err="1"/>
              <a:t>the</a:t>
            </a:r>
            <a:r>
              <a:rPr lang="de-DE" dirty="0"/>
              <a:t> open </a:t>
            </a:r>
            <a:r>
              <a:rPr lang="de-DE" dirty="0" err="1"/>
              <a:t>road</a:t>
            </a:r>
            <a:r>
              <a:rPr lang="de-DE" dirty="0"/>
              <a:t>).</a:t>
            </a:r>
          </a:p>
          <a:p>
            <a:endParaRPr lang="de-DE" dirty="0"/>
          </a:p>
        </p:txBody>
      </p:sp>
      <p:sp>
        <p:nvSpPr>
          <p:cNvPr id="4" name="Foliennummernplatzhalter 3"/>
          <p:cNvSpPr>
            <a:spLocks noGrp="1"/>
          </p:cNvSpPr>
          <p:nvPr>
            <p:ph type="sldNum" sz="quarter" idx="5"/>
          </p:nvPr>
        </p:nvSpPr>
        <p:spPr/>
        <p:txBody>
          <a:bodyPr/>
          <a:lstStyle/>
          <a:p>
            <a:fld id="{006BE02D-20C0-F840-AFAC-BEA99C74FDC2}" type="slidenum">
              <a:rPr lang="en-US" smtClean="0"/>
              <a:pPr/>
              <a:t>6</a:t>
            </a:fld>
            <a:endParaRPr lang="en-US"/>
          </a:p>
        </p:txBody>
      </p:sp>
    </p:spTree>
    <p:extLst>
      <p:ext uri="{BB962C8B-B14F-4D97-AF65-F5344CB8AC3E}">
        <p14:creationId xmlns:p14="http://schemas.microsoft.com/office/powerpoint/2010/main" val="1006841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400" b="1" i="0" kern="1200" dirty="0">
                <a:solidFill>
                  <a:schemeClr val="tx1"/>
                </a:solidFill>
                <a:effectLst/>
                <a:latin typeface="Calibri Light"/>
                <a:ea typeface="+mn-ea"/>
                <a:cs typeface="+mn-cs"/>
              </a:rPr>
              <a:t>Hinweise zu Unfallkostensätzen</a:t>
            </a:r>
          </a:p>
          <a:p>
            <a:r>
              <a:rPr lang="de-DE" sz="2400" b="1" i="0" kern="1200" dirty="0">
                <a:solidFill>
                  <a:schemeClr val="tx1"/>
                </a:solidFill>
                <a:effectLst/>
                <a:latin typeface="Calibri Light"/>
                <a:ea typeface="+mn-ea"/>
                <a:cs typeface="+mn-cs"/>
              </a:rPr>
              <a:t>H Uks</a:t>
            </a:r>
          </a:p>
          <a:p>
            <a:endParaRPr lang="de-DE" dirty="0"/>
          </a:p>
        </p:txBody>
      </p:sp>
      <p:sp>
        <p:nvSpPr>
          <p:cNvPr id="4" name="Foliennummernplatzhalter 3"/>
          <p:cNvSpPr>
            <a:spLocks noGrp="1"/>
          </p:cNvSpPr>
          <p:nvPr>
            <p:ph type="sldNum" sz="quarter" idx="5"/>
          </p:nvPr>
        </p:nvSpPr>
        <p:spPr/>
        <p:txBody>
          <a:bodyPr/>
          <a:lstStyle/>
          <a:p>
            <a:fld id="{E70995CB-4E5D-491E-A439-0D9510893A88}" type="slidenum">
              <a:rPr lang="de-DE" smtClean="0"/>
              <a:t>10</a:t>
            </a:fld>
            <a:endParaRPr lang="de-DE"/>
          </a:p>
        </p:txBody>
      </p:sp>
    </p:spTree>
    <p:extLst>
      <p:ext uri="{BB962C8B-B14F-4D97-AF65-F5344CB8AC3E}">
        <p14:creationId xmlns:p14="http://schemas.microsoft.com/office/powerpoint/2010/main" val="484885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sort</a:t>
            </a:r>
            <a:r>
              <a:rPr lang="de-DE" dirty="0"/>
              <a:t> </a:t>
            </a:r>
            <a:r>
              <a:rPr lang="de-DE" dirty="0" err="1"/>
              <a:t>segments</a:t>
            </a:r>
            <a:r>
              <a:rPr lang="de-DE" dirty="0"/>
              <a:t> </a:t>
            </a:r>
            <a:r>
              <a:rPr lang="de-DE" dirty="0" err="1"/>
              <a:t>by</a:t>
            </a:r>
            <a:r>
              <a:rPr lang="de-DE" dirty="0"/>
              <a:t> </a:t>
            </a:r>
            <a:r>
              <a:rPr lang="de-DE" dirty="0" err="1"/>
              <a:t>avoidable</a:t>
            </a:r>
            <a:r>
              <a:rPr lang="de-DE" dirty="0"/>
              <a:t> </a:t>
            </a:r>
            <a:r>
              <a:rPr lang="de-DE" dirty="0" err="1"/>
              <a:t>accident</a:t>
            </a:r>
            <a:r>
              <a:rPr lang="de-DE" dirty="0"/>
              <a:t> </a:t>
            </a:r>
            <a:r>
              <a:rPr lang="de-DE" dirty="0" err="1"/>
              <a:t>costs</a:t>
            </a:r>
            <a:endParaRPr lang="de-DE" dirty="0"/>
          </a:p>
          <a:p>
            <a:r>
              <a:rPr lang="de-DE" dirty="0"/>
              <a:t>HP	20% 	</a:t>
            </a:r>
          </a:p>
          <a:p>
            <a:pPr marL="0" marR="0" lvl="0" indent="0" algn="l" defTabSz="914217" rtl="0" eaLnBrk="1" fontAlgn="auto" latinLnBrk="0" hangingPunct="1">
              <a:lnSpc>
                <a:spcPct val="100000"/>
              </a:lnSpc>
              <a:spcBef>
                <a:spcPts val="0"/>
              </a:spcBef>
              <a:spcAft>
                <a:spcPts val="0"/>
              </a:spcAft>
              <a:buClrTx/>
              <a:buSzTx/>
              <a:buFontTx/>
              <a:buNone/>
              <a:tabLst/>
              <a:defRPr/>
            </a:pPr>
            <a:r>
              <a:rPr lang="de-DE" dirty="0"/>
              <a:t>MP	20% - 60%	</a:t>
            </a:r>
          </a:p>
          <a:p>
            <a:pPr marL="0" marR="0" lvl="0" indent="0" algn="l" defTabSz="914217" rtl="0" eaLnBrk="1" fontAlgn="auto" latinLnBrk="0" hangingPunct="1">
              <a:lnSpc>
                <a:spcPct val="100000"/>
              </a:lnSpc>
              <a:spcBef>
                <a:spcPts val="0"/>
              </a:spcBef>
              <a:spcAft>
                <a:spcPts val="0"/>
              </a:spcAft>
              <a:buClrTx/>
              <a:buSzTx/>
              <a:buFontTx/>
              <a:buNone/>
              <a:tabLst/>
              <a:defRPr/>
            </a:pPr>
            <a:r>
              <a:rPr lang="de-DE" dirty="0"/>
              <a:t>LP	60% - 100% 	</a:t>
            </a:r>
          </a:p>
        </p:txBody>
      </p:sp>
      <p:sp>
        <p:nvSpPr>
          <p:cNvPr id="4" name="Foliennummernplatzhalter 3"/>
          <p:cNvSpPr>
            <a:spLocks noGrp="1"/>
          </p:cNvSpPr>
          <p:nvPr>
            <p:ph type="sldNum" sz="quarter" idx="5"/>
          </p:nvPr>
        </p:nvSpPr>
        <p:spPr/>
        <p:txBody>
          <a:bodyPr/>
          <a:lstStyle/>
          <a:p>
            <a:fld id="{006BE02D-20C0-F840-AFAC-BEA99C74FDC2}" type="slidenum">
              <a:rPr lang="en-US" smtClean="0"/>
              <a:pPr/>
              <a:t>12</a:t>
            </a:fld>
            <a:endParaRPr lang="en-US"/>
          </a:p>
        </p:txBody>
      </p:sp>
    </p:spTree>
    <p:extLst>
      <p:ext uri="{BB962C8B-B14F-4D97-AF65-F5344CB8AC3E}">
        <p14:creationId xmlns:p14="http://schemas.microsoft.com/office/powerpoint/2010/main" val="3480001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Grundlage </a:t>
            </a:r>
            <a:r>
              <a:rPr lang="de-DE" dirty="0" err="1"/>
              <a:t>dafur</a:t>
            </a:r>
            <a:r>
              <a:rPr lang="de-DE" dirty="0"/>
              <a:t> sind empirische Analysen aus Forschungsprojekten, welche den Zusammenhang zwischen </a:t>
            </a:r>
            <a:r>
              <a:rPr lang="de-DE" dirty="0" err="1"/>
              <a:t>Haufigkeit</a:t>
            </a:r>
            <a:r>
              <a:rPr lang="de-DE" dirty="0"/>
              <a:t> und Schwere von </a:t>
            </a:r>
            <a:r>
              <a:rPr lang="de-DE" dirty="0" err="1"/>
              <a:t>Ver­kehrsunfa.llen</a:t>
            </a:r>
            <a:r>
              <a:rPr lang="de-DE" dirty="0"/>
              <a:t> sowie Infrastrukturmerkmalen quantifiziert haben</a:t>
            </a:r>
          </a:p>
          <a:p>
            <a:r>
              <a:rPr lang="de-DE" dirty="0"/>
              <a:t>-	Hindernisse im Seitenraum,</a:t>
            </a:r>
          </a:p>
          <a:p>
            <a:r>
              <a:rPr lang="de-DE" dirty="0"/>
              <a:t>-	horizontale Trassierung inklusive Relationstrassierung,</a:t>
            </a:r>
          </a:p>
          <a:p>
            <a:r>
              <a:rPr lang="de-DE" dirty="0"/>
              <a:t>-	vertikale Trassierung,</a:t>
            </a:r>
          </a:p>
          <a:p>
            <a:r>
              <a:rPr lang="de-DE" dirty="0"/>
              <a:t>-	Gestaltung von Knotenpunkten,</a:t>
            </a:r>
          </a:p>
          <a:p>
            <a:r>
              <a:rPr lang="de-DE" dirty="0"/>
              <a:t>-	Querschnittsgestaltung ( u. a. Fahrbahnbreiten, bauliche Mitteltrennung, Seitenstreifen ),</a:t>
            </a:r>
          </a:p>
          <a:p>
            <a:r>
              <a:rPr lang="de-DE" dirty="0"/>
              <a:t>-	Vorhandensein von Anlagen </a:t>
            </a:r>
            <a:r>
              <a:rPr lang="de-DE" dirty="0" err="1"/>
              <a:t>fur</a:t>
            </a:r>
            <a:r>
              <a:rPr lang="de-DE" dirty="0"/>
              <a:t> den </a:t>
            </a:r>
            <a:r>
              <a:rPr lang="de-DE" dirty="0" err="1"/>
              <a:t>Fufš</a:t>
            </a:r>
            <a:r>
              <a:rPr lang="de-DE" dirty="0"/>
              <a:t>- und Radverkehr,</a:t>
            </a:r>
          </a:p>
          <a:p>
            <a:r>
              <a:rPr lang="de-DE" dirty="0"/>
              <a:t>-	Griffigkeit und </a:t>
            </a:r>
            <a:r>
              <a:rPr lang="de-DE" dirty="0" err="1"/>
              <a:t>entwasserungsschwache</a:t>
            </a:r>
            <a:r>
              <a:rPr lang="de-DE" dirty="0"/>
              <a:t> Zonen.</a:t>
            </a:r>
          </a:p>
        </p:txBody>
      </p:sp>
      <p:sp>
        <p:nvSpPr>
          <p:cNvPr id="4" name="Foliennummernplatzhalter 3"/>
          <p:cNvSpPr>
            <a:spLocks noGrp="1"/>
          </p:cNvSpPr>
          <p:nvPr>
            <p:ph type="sldNum" sz="quarter" idx="5"/>
          </p:nvPr>
        </p:nvSpPr>
        <p:spPr/>
        <p:txBody>
          <a:bodyPr/>
          <a:lstStyle/>
          <a:p>
            <a:fld id="{F80AA39E-61A3-4A5F-AEAC-A54F4E070D1D}" type="slidenum">
              <a:rPr lang="de-DE" smtClean="0"/>
              <a:pPr/>
              <a:t>16</a:t>
            </a:fld>
            <a:endParaRPr lang="de-DE"/>
          </a:p>
        </p:txBody>
      </p:sp>
    </p:spTree>
    <p:extLst>
      <p:ext uri="{BB962C8B-B14F-4D97-AF65-F5344CB8AC3E}">
        <p14:creationId xmlns:p14="http://schemas.microsoft.com/office/powerpoint/2010/main" val="1383419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rote" Einstufung: besonders sicherheitskritisches Defizit,</a:t>
            </a:r>
          </a:p>
          <a:p>
            <a:r>
              <a:rPr lang="de-DE" dirty="0"/>
              <a:t>gelbe" Einstufung: bedeutendes Defizit</a:t>
            </a:r>
          </a:p>
          <a:p>
            <a:r>
              <a:rPr lang="de-DE" dirty="0"/>
              <a:t>grüne" Einstufung: kein Defizit in relevanter </a:t>
            </a:r>
            <a:r>
              <a:rPr lang="de-DE" dirty="0" err="1"/>
              <a:t>Grofšenordnung</a:t>
            </a:r>
            <a:endParaRPr lang="de-DE" dirty="0"/>
          </a:p>
          <a:p>
            <a:endParaRPr lang="de-DE" dirty="0"/>
          </a:p>
          <a:p>
            <a:r>
              <a:rPr lang="de-DE" dirty="0"/>
              <a:t>Die Gesamtbewertung geht von folgenden </a:t>
            </a:r>
            <a:r>
              <a:rPr lang="de-DE" dirty="0" err="1"/>
              <a:t>Mafsgaben</a:t>
            </a:r>
            <a:r>
              <a:rPr lang="de-DE" dirty="0"/>
              <a:t> aus: </a:t>
            </a:r>
          </a:p>
          <a:p>
            <a:r>
              <a:rPr lang="de-DE" dirty="0"/>
              <a:t>-	Eine </a:t>
            </a:r>
            <a:r>
              <a:rPr lang="de-DE" dirty="0" err="1"/>
              <a:t>ungiinstige</a:t>
            </a:r>
            <a:r>
              <a:rPr lang="de-DE" dirty="0"/>
              <a:t> reaktive Bewertung kann nicht durch eine </a:t>
            </a:r>
            <a:r>
              <a:rPr lang="de-DE" dirty="0" err="1"/>
              <a:t>giinstige</a:t>
            </a:r>
            <a:r>
              <a:rPr lang="de-DE" dirty="0"/>
              <a:t> bzw. sichere proaktive Bewertung verbessert werden.</a:t>
            </a:r>
          </a:p>
          <a:p>
            <a:r>
              <a:rPr lang="de-DE" dirty="0"/>
              <a:t>-	Die Unterschiede der Sicherheitsrelevanz, das </a:t>
            </a:r>
            <a:r>
              <a:rPr lang="de-DE" dirty="0" err="1"/>
              <a:t>heifst</a:t>
            </a:r>
            <a:r>
              <a:rPr lang="de-DE" dirty="0"/>
              <a:t> der Starke des Einflusses eines Infra­strukturmerkmals auf das Unfallgeschehen und der proaktiven Elemente, wird </a:t>
            </a:r>
            <a:r>
              <a:rPr lang="de-DE" dirty="0" err="1"/>
              <a:t>iiber</a:t>
            </a:r>
            <a:r>
              <a:rPr lang="de-DE" dirty="0"/>
              <a:t> unterschiedliche Maximalpunktzahlen </a:t>
            </a:r>
            <a:r>
              <a:rPr lang="de-DE" dirty="0" err="1"/>
              <a:t>beriicksichtigt</a:t>
            </a:r>
            <a:r>
              <a:rPr lang="de-DE" dirty="0"/>
              <a:t>. Beispiel: Wahrend </a:t>
            </a:r>
            <a:r>
              <a:rPr lang="de-DE" dirty="0" err="1"/>
              <a:t>ungeschiitzte</a:t>
            </a:r>
            <a:r>
              <a:rPr lang="de-DE" dirty="0"/>
              <a:t> Hindernisse im Seitenraum maximal eine Punktzahl von S erreichen </a:t>
            </a:r>
            <a:r>
              <a:rPr lang="de-DE" dirty="0" err="1"/>
              <a:t>konnen</a:t>
            </a:r>
            <a:r>
              <a:rPr lang="de-DE" dirty="0"/>
              <a:t>, kann der Fahrbahnzustand (Griffigkeit und </a:t>
            </a:r>
            <a:r>
              <a:rPr lang="de-DE" dirty="0" err="1"/>
              <a:t>entwasserungsschwache</a:t>
            </a:r>
            <a:r>
              <a:rPr lang="de-DE" dirty="0"/>
              <a:t> Zonen) nur maximal die Punkt­zahl von 3 erreichen.</a:t>
            </a:r>
          </a:p>
        </p:txBody>
      </p:sp>
      <p:sp>
        <p:nvSpPr>
          <p:cNvPr id="4" name="Foliennummernplatzhalter 3"/>
          <p:cNvSpPr>
            <a:spLocks noGrp="1"/>
          </p:cNvSpPr>
          <p:nvPr>
            <p:ph type="sldNum" sz="quarter" idx="5"/>
          </p:nvPr>
        </p:nvSpPr>
        <p:spPr/>
        <p:txBody>
          <a:bodyPr/>
          <a:lstStyle/>
          <a:p>
            <a:fld id="{F80AA39E-61A3-4A5F-AEAC-A54F4E070D1D}" type="slidenum">
              <a:rPr lang="de-DE" smtClean="0"/>
              <a:pPr/>
              <a:t>17</a:t>
            </a:fld>
            <a:endParaRPr lang="de-DE"/>
          </a:p>
        </p:txBody>
      </p:sp>
    </p:spTree>
    <p:extLst>
      <p:ext uri="{BB962C8B-B14F-4D97-AF65-F5344CB8AC3E}">
        <p14:creationId xmlns:p14="http://schemas.microsoft.com/office/powerpoint/2010/main" val="360161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06BE02D-20C0-F840-AFAC-BEA99C74FDC2}" type="slidenum">
              <a:rPr lang="en-US" smtClean="0"/>
              <a:pPr/>
              <a:t>18</a:t>
            </a:fld>
            <a:endParaRPr lang="en-US"/>
          </a:p>
        </p:txBody>
      </p:sp>
    </p:spTree>
    <p:extLst>
      <p:ext uri="{BB962C8B-B14F-4D97-AF65-F5344CB8AC3E}">
        <p14:creationId xmlns:p14="http://schemas.microsoft.com/office/powerpoint/2010/main" val="3913487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06BE02D-20C0-F840-AFAC-BEA99C74FDC2}" type="slidenum">
              <a:rPr lang="en-US" smtClean="0"/>
              <a:pPr/>
              <a:t>21</a:t>
            </a:fld>
            <a:endParaRPr lang="en-US"/>
          </a:p>
        </p:txBody>
      </p:sp>
    </p:spTree>
    <p:extLst>
      <p:ext uri="{BB962C8B-B14F-4D97-AF65-F5344CB8AC3E}">
        <p14:creationId xmlns:p14="http://schemas.microsoft.com/office/powerpoint/2010/main" val="1135986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2 Faktoren &gt;8</a:t>
            </a:r>
          </a:p>
          <a:p>
            <a:r>
              <a:rPr lang="de-DE" dirty="0"/>
              <a:t>∑ aller </a:t>
            </a:r>
            <a:r>
              <a:rPr lang="de-DE" dirty="0" err="1"/>
              <a:t>faktoren</a:t>
            </a:r>
            <a:r>
              <a:rPr lang="de-DE" dirty="0"/>
              <a:t> &gt; 14</a:t>
            </a:r>
          </a:p>
        </p:txBody>
      </p:sp>
      <p:sp>
        <p:nvSpPr>
          <p:cNvPr id="4" name="Foliennummernplatzhalter 3"/>
          <p:cNvSpPr>
            <a:spLocks noGrp="1"/>
          </p:cNvSpPr>
          <p:nvPr>
            <p:ph type="sldNum" sz="quarter" idx="5"/>
          </p:nvPr>
        </p:nvSpPr>
        <p:spPr/>
        <p:txBody>
          <a:bodyPr/>
          <a:lstStyle/>
          <a:p>
            <a:fld id="{006BE02D-20C0-F840-AFAC-BEA99C74FDC2}" type="slidenum">
              <a:rPr lang="en-US" smtClean="0"/>
              <a:pPr/>
              <a:t>27</a:t>
            </a:fld>
            <a:endParaRPr lang="en-US"/>
          </a:p>
        </p:txBody>
      </p:sp>
    </p:spTree>
    <p:extLst>
      <p:ext uri="{BB962C8B-B14F-4D97-AF65-F5344CB8AC3E}">
        <p14:creationId xmlns:p14="http://schemas.microsoft.com/office/powerpoint/2010/main" val="2861117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Warum reaktiv noch so hoch: Datenverfügbarkeit der proaktiven Elemente, man wollte keine Abschnitte übersehen, die reaktiv noch auffällig sind</a:t>
            </a:r>
            <a:br>
              <a:rPr lang="de-DE" dirty="0"/>
            </a:br>
            <a:r>
              <a:rPr lang="de-DE" dirty="0"/>
              <a:t>Sichtweiten -&gt; keine </a:t>
            </a:r>
            <a:r>
              <a:rPr lang="de-DE" dirty="0" err="1"/>
              <a:t>Mehthodik</a:t>
            </a:r>
            <a:r>
              <a:rPr lang="de-DE" dirty="0"/>
              <a:t> gefunden</a:t>
            </a:r>
          </a:p>
          <a:p>
            <a:r>
              <a:rPr lang="de-DE" dirty="0"/>
              <a:t>Hintergrund: </a:t>
            </a:r>
            <a:r>
              <a:rPr lang="de-DE" dirty="0" err="1"/>
              <a:t>max</a:t>
            </a:r>
            <a:r>
              <a:rPr lang="de-DE" dirty="0"/>
              <a:t> wurde gewählt, damit Methodik erweitert werden kann -&gt; ein Element schlecht, andere gut trotzdem auffällig</a:t>
            </a:r>
            <a:br>
              <a:rPr lang="de-DE" dirty="0"/>
            </a:br>
            <a:r>
              <a:rPr lang="de-DE" dirty="0"/>
              <a:t>Unterschiede Gewichtung: Seite 78 Forschungsbericht</a:t>
            </a:r>
          </a:p>
          <a:p>
            <a:r>
              <a:rPr lang="de-DE" dirty="0"/>
              <a:t>HVS: Unfallschwere Indikator -&gt; Baum schwererer Unfall anstatt Griffigkeit </a:t>
            </a:r>
          </a:p>
          <a:p>
            <a:r>
              <a:rPr lang="de-DE" dirty="0"/>
              <a:t>Lageplan mehr Einfluss als Höhenplan -&gt; Radien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A14B41-E2D2-459C-8A2E-E41822FF4365}"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980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006BE02D-20C0-F840-AFAC-BEA99C74FDC2}" type="slidenum">
              <a:rPr lang="en-US" smtClean="0"/>
              <a:pPr/>
              <a:t>31</a:t>
            </a:fld>
            <a:endParaRPr lang="en-US"/>
          </a:p>
        </p:txBody>
      </p:sp>
    </p:spTree>
    <p:extLst>
      <p:ext uri="{BB962C8B-B14F-4D97-AF65-F5344CB8AC3E}">
        <p14:creationId xmlns:p14="http://schemas.microsoft.com/office/powerpoint/2010/main" val="4129564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3047206" y="9271000"/>
            <a:ext cx="18283238" cy="1244600"/>
          </a:xfrm>
        </p:spPr>
        <p:txBody>
          <a:bodyPr/>
          <a:lstStyle>
            <a:lvl1pPr marL="0" indent="0" algn="ctr">
              <a:buNone/>
              <a:defRPr sz="4799" i="1"/>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4226705" y="10945593"/>
            <a:ext cx="15924239" cy="2576147"/>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a:solidFill>
                  <a:schemeClr val="bg1">
                    <a:lumMod val="65000"/>
                  </a:schemeClr>
                </a:solidFill>
                <a:latin typeface="Arial" panose="020B0604020202020204" pitchFamily="34" charset="0"/>
                <a:cs typeface="Arial" panose="020B0604020202020204" pitchFamily="34" charset="0"/>
              </a:rPr>
            </a:br>
            <a:r>
              <a:rPr lang="pl-PL" sz="1800">
                <a:solidFill>
                  <a:schemeClr val="bg1">
                    <a:lumMod val="65000"/>
                  </a:schemeClr>
                </a:solidFill>
                <a:latin typeface="Arial" panose="020B0604020202020204" pitchFamily="34" charset="0"/>
                <a:cs typeface="Arial" panose="020B0604020202020204" pitchFamily="34" charset="0"/>
              </a:rPr>
              <a:t>KA220-HED - </a:t>
            </a:r>
            <a:r>
              <a:rPr lang="en-US" sz="180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a:solidFill>
                  <a:schemeClr val="bg1">
                    <a:lumMod val="65000"/>
                  </a:schemeClr>
                </a:solidFill>
                <a:latin typeface="Arial" panose="020B0604020202020204" pitchFamily="34" charset="0"/>
                <a:cs typeface="Arial" panose="020B0604020202020204" pitchFamily="34" charset="0"/>
              </a:rPr>
            </a:br>
            <a:r>
              <a:rPr lang="pl-PL" sz="180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pic>
        <p:nvPicPr>
          <p:cNvPr id="11" name="Picture 10" descr="Blue text on a white background&#10;&#10;Description automatically generated">
            <a:extLst>
              <a:ext uri="{FF2B5EF4-FFF2-40B4-BE49-F238E27FC236}">
                <a16:creationId xmlns:a16="http://schemas.microsoft.com/office/drawing/2014/main" id="{058AA051-3A06-D3B8-0E4A-A3FC27C654FB}"/>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spTree>
    <p:extLst>
      <p:ext uri="{BB962C8B-B14F-4D97-AF65-F5344CB8AC3E}">
        <p14:creationId xmlns:p14="http://schemas.microsoft.com/office/powerpoint/2010/main" val="326043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a:solidFill>
                  <a:schemeClr val="bg1">
                    <a:lumMod val="65000"/>
                  </a:schemeClr>
                </a:solidFill>
                <a:latin typeface="Arial" panose="020B0604020202020204" pitchFamily="34" charset="0"/>
                <a:cs typeface="Arial" panose="020B0604020202020204" pitchFamily="34" charset="0"/>
              </a:rPr>
            </a:br>
            <a:r>
              <a:rPr lang="pl-PL" sz="1800">
                <a:solidFill>
                  <a:schemeClr val="bg1">
                    <a:lumMod val="65000"/>
                  </a:schemeClr>
                </a:solidFill>
                <a:latin typeface="Arial" panose="020B0604020202020204" pitchFamily="34" charset="0"/>
                <a:cs typeface="Arial" panose="020B0604020202020204" pitchFamily="34" charset="0"/>
              </a:rPr>
              <a:t>KA220-HED - </a:t>
            </a:r>
            <a:r>
              <a:rPr lang="en-US" sz="180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a:solidFill>
                  <a:schemeClr val="bg1">
                    <a:lumMod val="65000"/>
                  </a:schemeClr>
                </a:solidFill>
                <a:latin typeface="Arial" panose="020B0604020202020204" pitchFamily="34" charset="0"/>
                <a:cs typeface="Arial" panose="020B0604020202020204" pitchFamily="34" charset="0"/>
              </a:rPr>
            </a:br>
            <a:r>
              <a:rPr lang="pl-PL" sz="180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a:p>
        </p:txBody>
      </p:sp>
      <p:pic>
        <p:nvPicPr>
          <p:cNvPr id="10" name="Picture 9" descr="Blue text on a white background&#10;&#10;Description automatically generated">
            <a:extLst>
              <a:ext uri="{FF2B5EF4-FFF2-40B4-BE49-F238E27FC236}">
                <a16:creationId xmlns:a16="http://schemas.microsoft.com/office/drawing/2014/main" id="{8445D449-3501-2886-51A4-A2A28DF16C4F}"/>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sp>
        <p:nvSpPr>
          <p:cNvPr id="5" name="TextBox 4">
            <a:extLst>
              <a:ext uri="{FF2B5EF4-FFF2-40B4-BE49-F238E27FC236}">
                <a16:creationId xmlns:a16="http://schemas.microsoft.com/office/drawing/2014/main" id="{688563EB-83C3-1916-00D3-CD1110823AAF}"/>
              </a:ext>
            </a:extLst>
          </p:cNvPr>
          <p:cNvSpPr txBox="1"/>
          <p:nvPr userDrawn="1"/>
        </p:nvSpPr>
        <p:spPr>
          <a:xfrm>
            <a:off x="7156704" y="8876176"/>
            <a:ext cx="10107168" cy="3713324"/>
          </a:xfrm>
          <a:prstGeom prst="rect">
            <a:avLst/>
          </a:prstGeom>
          <a:noFill/>
        </p:spPr>
        <p:txBody>
          <a:bodyPr wrap="square" rtlCol="0">
            <a:spAutoFit/>
          </a:bodyPr>
          <a:lstStyle/>
          <a:p>
            <a:pPr algn="just">
              <a:lnSpc>
                <a:spcPct val="115000"/>
              </a:lnSpc>
            </a:pPr>
            <a:r>
              <a:rPr lang="en-GB" sz="260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2600">
                <a:solidFill>
                  <a:srgbClr val="363B96"/>
                </a:solidFill>
                <a:effectLst/>
                <a:latin typeface="Arial" panose="020B0604020202020204" pitchFamily="34" charset="0"/>
                <a:ea typeface="Arial" panose="020B0604020202020204" pitchFamily="34" charset="0"/>
              </a:rPr>
              <a:t>.</a:t>
            </a:r>
            <a:endParaRPr lang="en-GB" sz="2600">
              <a:effectLst/>
              <a:latin typeface="Arial" panose="020B0604020202020204" pitchFamily="34" charset="0"/>
              <a:ea typeface="Arial" panose="020B0604020202020204" pitchFamily="34" charset="0"/>
            </a:endParaRPr>
          </a:p>
          <a:p>
            <a:pPr algn="just">
              <a:lnSpc>
                <a:spcPct val="115000"/>
              </a:lnSpc>
            </a:pPr>
            <a:r>
              <a:rPr lang="en-GB" sz="2600">
                <a:solidFill>
                  <a:srgbClr val="363B96"/>
                </a:solidFill>
                <a:effectLst/>
                <a:latin typeface="Arial" panose="020B0604020202020204" pitchFamily="34" charset="0"/>
                <a:ea typeface="Arial" panose="020B0604020202020204" pitchFamily="34" charset="0"/>
              </a:rPr>
              <a:t> </a:t>
            </a:r>
            <a:endParaRPr lang="en-GB" sz="2600">
              <a:effectLst/>
              <a:latin typeface="Arial" panose="020B0604020202020204" pitchFamily="34" charset="0"/>
              <a:ea typeface="Arial" panose="020B0604020202020204" pitchFamily="34" charset="0"/>
            </a:endParaRPr>
          </a:p>
          <a:p>
            <a:r>
              <a:rPr lang="en-GB" sz="2600">
                <a:solidFill>
                  <a:srgbClr val="363B96"/>
                </a:solidFill>
                <a:effectLst/>
                <a:latin typeface="Arial" panose="020B0604020202020204" pitchFamily="34" charset="0"/>
                <a:ea typeface="Arial" panose="020B0604020202020204" pitchFamily="34" charset="0"/>
              </a:rPr>
              <a:t>Copyrights</a:t>
            </a:r>
            <a:endParaRPr lang="en-GB" sz="260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111297" y="11824452"/>
            <a:ext cx="2849594" cy="996389"/>
          </a:xfrm>
          <a:prstGeom prst="rect">
            <a:avLst/>
          </a:prstGeom>
        </p:spPr>
      </p:pic>
    </p:spTree>
    <p:extLst>
      <p:ext uri="{BB962C8B-B14F-4D97-AF65-F5344CB8AC3E}">
        <p14:creationId xmlns:p14="http://schemas.microsoft.com/office/powerpoint/2010/main" val="37481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Picture 12" descr="Blue text on a white background&#10;&#10;Description automatically generated">
            <a:extLst>
              <a:ext uri="{FF2B5EF4-FFF2-40B4-BE49-F238E27FC236}">
                <a16:creationId xmlns:a16="http://schemas.microsoft.com/office/drawing/2014/main" id="{71EF0206-BC44-55A0-FB55-D7AC1F1E8FD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3903" y="2200742"/>
            <a:ext cx="8289840" cy="3009016"/>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4990701" y="5532120"/>
            <a:ext cx="14396252" cy="2651760"/>
          </a:xfrm>
        </p:spPr>
        <p:txBody>
          <a:bodyPr anchor="ctr">
            <a:normAutofit/>
          </a:bodyPr>
          <a:lstStyle>
            <a:lvl1pPr marL="0" indent="0" algn="ctr">
              <a:buNone/>
              <a:defRPr/>
            </a:lvl1pPr>
          </a:lstStyle>
          <a:p>
            <a:pPr algn="ctr"/>
            <a:r>
              <a:rPr lang="en-GB" i="1"/>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4"/>
          <a:stretch>
            <a:fillRect/>
          </a:stretch>
        </p:blipFill>
        <p:spPr>
          <a:xfrm>
            <a:off x="4226705" y="10945593"/>
            <a:ext cx="15924239" cy="2576147"/>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a:solidFill>
                  <a:schemeClr val="bg1">
                    <a:lumMod val="65000"/>
                  </a:schemeClr>
                </a:solidFill>
                <a:latin typeface="Arial" panose="020B0604020202020204" pitchFamily="34" charset="0"/>
                <a:cs typeface="Arial" panose="020B0604020202020204" pitchFamily="34" charset="0"/>
              </a:rPr>
            </a:br>
            <a:r>
              <a:rPr lang="pl-PL" sz="1800">
                <a:solidFill>
                  <a:schemeClr val="bg1">
                    <a:lumMod val="65000"/>
                  </a:schemeClr>
                </a:solidFill>
                <a:latin typeface="Arial" panose="020B0604020202020204" pitchFamily="34" charset="0"/>
                <a:cs typeface="Arial" panose="020B0604020202020204" pitchFamily="34" charset="0"/>
              </a:rPr>
              <a:t>KA220-HED - </a:t>
            </a:r>
            <a:r>
              <a:rPr lang="en-US" sz="180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a:solidFill>
                  <a:schemeClr val="bg1">
                    <a:lumMod val="65000"/>
                  </a:schemeClr>
                </a:solidFill>
                <a:latin typeface="Arial" panose="020B0604020202020204" pitchFamily="34" charset="0"/>
                <a:cs typeface="Arial" panose="020B0604020202020204" pitchFamily="34" charset="0"/>
              </a:rPr>
            </a:br>
            <a:r>
              <a:rPr lang="pl-PL" sz="180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a:p>
        </p:txBody>
      </p:sp>
    </p:spTree>
    <p:extLst>
      <p:ext uri="{BB962C8B-B14F-4D97-AF65-F5344CB8AC3E}">
        <p14:creationId xmlns:p14="http://schemas.microsoft.com/office/powerpoint/2010/main" val="181390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F4F4F4"/>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rgbClr val="233C70"/>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9415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chemeClr val="bg1"/>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715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30DC-9CB6-2B3B-AB3D-2BA65CA0BE9F}"/>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79B42E-46DB-C054-E54F-B9634550D9C3}"/>
              </a:ext>
            </a:extLst>
          </p:cNvPr>
          <p:cNvSpPr>
            <a:spLocks noGrp="1"/>
          </p:cNvSpPr>
          <p:nvPr>
            <p:ph type="body" idx="1"/>
          </p:nvPr>
        </p:nvSpPr>
        <p:spPr>
          <a:xfrm>
            <a:off x="1663267" y="9178927"/>
            <a:ext cx="21025723" cy="3000374"/>
          </a:xfrm>
        </p:spPr>
        <p:txBody>
          <a:bodyPr/>
          <a:lstStyle>
            <a:lvl1pPr marL="0" indent="0">
              <a:buNone/>
              <a:defRPr sz="4799">
                <a:solidFill>
                  <a:schemeClr val="tx1">
                    <a:tint val="75000"/>
                  </a:schemeClr>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485F4-1B49-3389-BA87-FA668423D5F6}"/>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5" name="Footer Placeholder 4">
            <a:extLst>
              <a:ext uri="{FF2B5EF4-FFF2-40B4-BE49-F238E27FC236}">
                <a16:creationId xmlns:a16="http://schemas.microsoft.com/office/drawing/2014/main" id="{103A698F-867E-2793-0E1A-924105F3F9F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7C6B23-3BF0-DD8B-AB4F-2F9BD9BD9C7C}"/>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334637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bg object 17">
            <a:extLst>
              <a:ext uri="{FF2B5EF4-FFF2-40B4-BE49-F238E27FC236}">
                <a16:creationId xmlns:a16="http://schemas.microsoft.com/office/drawing/2014/main" id="{5C716E47-2738-A810-BA79-E8FED0F300C7}"/>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
        <p:nvSpPr>
          <p:cNvPr id="8" name="Title 1">
            <a:extLst>
              <a:ext uri="{FF2B5EF4-FFF2-40B4-BE49-F238E27FC236}">
                <a16:creationId xmlns:a16="http://schemas.microsoft.com/office/drawing/2014/main" id="{A01E6D4D-F02C-A73A-7C67-2392E80645F7}"/>
              </a:ext>
            </a:extLst>
          </p:cNvPr>
          <p:cNvSpPr>
            <a:spLocks noGrp="1"/>
          </p:cNvSpPr>
          <p:nvPr>
            <p:ph type="title"/>
          </p:nvPr>
        </p:nvSpPr>
        <p:spPr>
          <a:xfrm>
            <a:off x="1675964" y="730252"/>
            <a:ext cx="21025723" cy="1986204"/>
          </a:xfrm>
          <a:noFill/>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8094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FCBC3-D3E4-4799-F22E-D2B970DD03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248197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76DF-5D66-98CD-1C5F-E8C425B39574}"/>
              </a:ext>
            </a:extLst>
          </p:cNvPr>
          <p:cNvSpPr>
            <a:spLocks noGrp="1"/>
          </p:cNvSpPr>
          <p:nvPr>
            <p:ph type="title"/>
          </p:nvPr>
        </p:nvSpPr>
        <p:spPr>
          <a:xfrm>
            <a:off x="1679139" y="730251"/>
            <a:ext cx="21025723" cy="265112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0D875-1AE2-519A-E8A1-09026BEA5C74}"/>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73B1261D-83BF-A9F0-3B05-158DF0B08D15}"/>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420111-3952-54BE-323B-8104F8099B59}"/>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3E6277D1-31D1-9A23-5AC5-4DCDD9FCE7F2}"/>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7BB7CC-77D3-B2E9-69BF-556B0E9FBE7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8" name="Footer Placeholder 7">
            <a:extLst>
              <a:ext uri="{FF2B5EF4-FFF2-40B4-BE49-F238E27FC236}">
                <a16:creationId xmlns:a16="http://schemas.microsoft.com/office/drawing/2014/main" id="{98701ACD-5F3F-4F1B-77B8-70BC077D09E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F23E4-3A02-B82D-06D5-C8FEC6405B82}"/>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829293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AAB9-E023-BEA6-EE56-0A01F5B24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33D31E-C85C-3933-0AE2-902079A5CD5F}"/>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4" name="Footer Placeholder 3">
            <a:extLst>
              <a:ext uri="{FF2B5EF4-FFF2-40B4-BE49-F238E27FC236}">
                <a16:creationId xmlns:a16="http://schemas.microsoft.com/office/drawing/2014/main" id="{C435FEBC-44C3-8F2F-38A5-8B8D6E38AD8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34C2E11-ECC2-6E76-5977-1C539FB03435}"/>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29171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1046169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6" name="Text Placeholder 2">
            <a:extLst>
              <a:ext uri="{FF2B5EF4-FFF2-40B4-BE49-F238E27FC236}">
                <a16:creationId xmlns:a16="http://schemas.microsoft.com/office/drawing/2014/main" id="{7C076D75-1F95-5BD9-1988-DDC4CE243A77}"/>
              </a:ext>
            </a:extLst>
          </p:cNvPr>
          <p:cNvSpPr>
            <a:spLocks noGrp="1"/>
          </p:cNvSpPr>
          <p:nvPr>
            <p:ph type="body" idx="1"/>
          </p:nvPr>
        </p:nvSpPr>
        <p:spPr>
          <a:xfrm>
            <a:off x="1679139" y="3362325"/>
            <a:ext cx="10312888" cy="8677274"/>
          </a:xfrm>
        </p:spPr>
        <p:txBody>
          <a:bodyPr anchor="t">
            <a:normAutofit/>
          </a:bodyPr>
          <a:lstStyle>
            <a:lvl1pPr marL="0" indent="0">
              <a:buNone/>
              <a:defRPr sz="9998" b="1">
                <a:solidFill>
                  <a:schemeClr val="bg1"/>
                </a:solidFill>
                <a:latin typeface="SanukPro-Medium"/>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Tree>
    <p:extLst>
      <p:ext uri="{BB962C8B-B14F-4D97-AF65-F5344CB8AC3E}">
        <p14:creationId xmlns:p14="http://schemas.microsoft.com/office/powerpoint/2010/main" val="4034377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7" name="Title 1">
            <a:extLst>
              <a:ext uri="{FF2B5EF4-FFF2-40B4-BE49-F238E27FC236}">
                <a16:creationId xmlns:a16="http://schemas.microsoft.com/office/drawing/2014/main" id="{D7EF3D02-64F3-878E-7CB7-684458385D41}"/>
              </a:ext>
            </a:extLst>
          </p:cNvPr>
          <p:cNvSpPr>
            <a:spLocks noGrp="1"/>
          </p:cNvSpPr>
          <p:nvPr>
            <p:ph type="title" hasCustomPrompt="1"/>
          </p:nvPr>
        </p:nvSpPr>
        <p:spPr>
          <a:xfrm>
            <a:off x="1679140" y="914400"/>
            <a:ext cx="7862426" cy="3200400"/>
          </a:xfrm>
        </p:spPr>
        <p:txBody>
          <a:bodyPr anchor="b">
            <a:noAutofit/>
          </a:bodyPr>
          <a:lstStyle>
            <a:lvl1pPr>
              <a:defRPr sz="9998">
                <a:solidFill>
                  <a:schemeClr val="bg1"/>
                </a:solidFill>
              </a:defRPr>
            </a:lvl1pPr>
          </a:lstStyle>
          <a:p>
            <a:r>
              <a:rPr lang="en-US"/>
              <a:t>Click to edit title style</a:t>
            </a:r>
            <a:endParaRPr lang="en-GB"/>
          </a:p>
        </p:txBody>
      </p:sp>
      <p:sp>
        <p:nvSpPr>
          <p:cNvPr id="8" name="Text Placeholder 3">
            <a:extLst>
              <a:ext uri="{FF2B5EF4-FFF2-40B4-BE49-F238E27FC236}">
                <a16:creationId xmlns:a16="http://schemas.microsoft.com/office/drawing/2014/main" id="{7D3DAA0F-1379-64C6-9927-0BEA58DA0820}"/>
              </a:ext>
            </a:extLst>
          </p:cNvPr>
          <p:cNvSpPr>
            <a:spLocks noGrp="1"/>
          </p:cNvSpPr>
          <p:nvPr>
            <p:ph type="body" sz="half" idx="2" hasCustomPrompt="1"/>
          </p:nvPr>
        </p:nvSpPr>
        <p:spPr>
          <a:xfrm>
            <a:off x="1679140" y="4114800"/>
            <a:ext cx="7862426" cy="7623176"/>
          </a:xfrm>
        </p:spPr>
        <p:txBody>
          <a:bodyPr>
            <a:normAutofit/>
          </a:bodyPr>
          <a:lstStyle>
            <a:lvl1pPr marL="0" indent="0">
              <a:buNone/>
              <a:defRPr sz="5599" b="1">
                <a:solidFill>
                  <a:schemeClr val="bg1"/>
                </a:solidFill>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text styles</a:t>
            </a:r>
          </a:p>
        </p:txBody>
      </p:sp>
    </p:spTree>
    <p:extLst>
      <p:ext uri="{BB962C8B-B14F-4D97-AF65-F5344CB8AC3E}">
        <p14:creationId xmlns:p14="http://schemas.microsoft.com/office/powerpoint/2010/main" val="11905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Tree>
    <p:extLst>
      <p:ext uri="{BB962C8B-B14F-4D97-AF65-F5344CB8AC3E}">
        <p14:creationId xmlns:p14="http://schemas.microsoft.com/office/powerpoint/2010/main" val="18971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FC2F-DDC0-5B04-2D50-E04544AABDAD}"/>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8A0C195-07F3-A495-A486-59A12DEE72CD}"/>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B7EEB0-5E4B-BB98-B01B-DCDFA59A700E}"/>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7D7CD4CC-0DAB-9D86-9277-C0B9D68C511A}"/>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6" name="Footer Placeholder 5">
            <a:extLst>
              <a:ext uri="{FF2B5EF4-FFF2-40B4-BE49-F238E27FC236}">
                <a16:creationId xmlns:a16="http://schemas.microsoft.com/office/drawing/2014/main" id="{A9726223-CEC2-16DB-BDFD-48D64C970908}"/>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FD79070-8B64-1F56-9718-596F12B4D6C9}"/>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1342836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0CD6-6DC1-2D8E-F2B8-5A03F5ED4F99}"/>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DD1BD6-2254-616D-A960-23A4C190599B}"/>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GB"/>
          </a:p>
        </p:txBody>
      </p:sp>
      <p:sp>
        <p:nvSpPr>
          <p:cNvPr id="4" name="Text Placeholder 3">
            <a:extLst>
              <a:ext uri="{FF2B5EF4-FFF2-40B4-BE49-F238E27FC236}">
                <a16:creationId xmlns:a16="http://schemas.microsoft.com/office/drawing/2014/main" id="{D2333897-BDFF-00A2-49C9-980D33BB9FF6}"/>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F0189C12-89F5-38E2-43E9-339FFD5FA9A8}"/>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6" name="Footer Placeholder 5">
            <a:extLst>
              <a:ext uri="{FF2B5EF4-FFF2-40B4-BE49-F238E27FC236}">
                <a16:creationId xmlns:a16="http://schemas.microsoft.com/office/drawing/2014/main" id="{B28AA5F7-7AC5-6197-4D12-294D47AF578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B50B1A8-5251-7F98-2D16-BB5640A7FC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166201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C221-C4E0-583B-0328-EC6389311F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982BC3-1CAA-B0CD-A56C-3F2C3CA93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5E2BC0-C808-F938-405F-EDA107E6EBA4}"/>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5" name="Footer Placeholder 4">
            <a:extLst>
              <a:ext uri="{FF2B5EF4-FFF2-40B4-BE49-F238E27FC236}">
                <a16:creationId xmlns:a16="http://schemas.microsoft.com/office/drawing/2014/main" id="{9B656A2F-D4C5-2943-91B2-51D750AABE83}"/>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D3882F9-2622-6204-B643-28267F0327EF}"/>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19680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6D9FF-DE5C-BE14-5B92-8EE7F744DA08}"/>
              </a:ext>
            </a:extLst>
          </p:cNvPr>
          <p:cNvSpPr>
            <a:spLocks noGrp="1"/>
          </p:cNvSpPr>
          <p:nvPr>
            <p:ph type="title" orient="vert"/>
          </p:nvPr>
        </p:nvSpPr>
        <p:spPr>
          <a:xfrm>
            <a:off x="17445256" y="730250"/>
            <a:ext cx="5256431" cy="1162367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68AA3-0A0C-A7B2-F1B2-C95F75F1B9E5}"/>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EAC7-8FBD-7CE1-DCCF-E08EB59198A7}"/>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25/03/2026</a:t>
            </a:fld>
            <a:endParaRPr lang="en-GB"/>
          </a:p>
        </p:txBody>
      </p:sp>
      <p:sp>
        <p:nvSpPr>
          <p:cNvPr id="5" name="Footer Placeholder 4">
            <a:extLst>
              <a:ext uri="{FF2B5EF4-FFF2-40B4-BE49-F238E27FC236}">
                <a16:creationId xmlns:a16="http://schemas.microsoft.com/office/drawing/2014/main" id="{F213A872-DA6F-2B95-ED79-4705D7E19C4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89CF7CE-3732-5275-569D-B006F3A29318}"/>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‹Nr.›</a:t>
            </a:fld>
            <a:endParaRPr lang="en-GB"/>
          </a:p>
        </p:txBody>
      </p:sp>
    </p:spTree>
    <p:extLst>
      <p:ext uri="{BB962C8B-B14F-4D97-AF65-F5344CB8AC3E}">
        <p14:creationId xmlns:p14="http://schemas.microsoft.com/office/powerpoint/2010/main" val="139021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Title and Content 0">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sz="quarter" idx="1"/>
          </p:nvPr>
        </p:nvSpPr>
        <p:spPr>
          <a:xfrm>
            <a:off x="2364737" y="2286279"/>
            <a:ext cx="12633211" cy="44534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94133529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0">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7642261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Blank 0">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58423043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6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9A378F-5E9A-067A-02AA-0AD66FDDC216}"/>
              </a:ext>
            </a:extLst>
          </p:cNvPr>
          <p:cNvSpPr>
            <a:spLocks noGrp="1"/>
          </p:cNvSpPr>
          <p:nvPr>
            <p:ph type="title"/>
          </p:nvPr>
        </p:nvSpPr>
        <p:spPr>
          <a:xfrm>
            <a:off x="1675964" y="390524"/>
            <a:ext cx="21025723" cy="19431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BC75D9-F71E-EDFA-5F86-A3A070F386C3}"/>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3860988"/>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 id="2147484148" r:id="rId12"/>
    <p:sldLayoutId id="2147484149" r:id="rId13"/>
    <p:sldLayoutId id="2147484150" r:id="rId14"/>
    <p:sldLayoutId id="2147484151" r:id="rId15"/>
    <p:sldLayoutId id="2147484152" r:id="rId16"/>
    <p:sldLayoutId id="2147484153" r:id="rId17"/>
    <p:sldLayoutId id="2147484154" r:id="rId18"/>
    <p:sldLayoutId id="2147484155" r:id="rId19"/>
    <p:sldLayoutId id="2147484156" r:id="rId20"/>
    <p:sldLayoutId id="2147484157" r:id="rId21"/>
    <p:sldLayoutId id="2147484158" r:id="rId22"/>
  </p:sldLayoutIdLst>
  <p:txStyles>
    <p:title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dirty="0" smtClean="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chart" Target="../charts/chart5.xml"/><Relationship Id="rId5" Type="http://schemas.openxmlformats.org/officeDocument/2006/relationships/image" Target="../media/image31.sv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2.xml"/><Relationship Id="rId6" Type="http://schemas.openxmlformats.org/officeDocument/2006/relationships/image" Target="../media/image33.png"/><Relationship Id="rId5" Type="http://schemas.openxmlformats.org/officeDocument/2006/relationships/image" Target="../media/image31.sv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webgate.ec.europa.eu/tentec-maps/web/public/screen/hom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mailto:wido.hamel@uni-weimar.de"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277B8-F74D-6A6A-DA82-6895B9D8126C}"/>
              </a:ext>
            </a:extLst>
          </p:cNvPr>
          <p:cNvSpPr>
            <a:spLocks noGrp="1"/>
          </p:cNvSpPr>
          <p:nvPr>
            <p:ph type="body" sz="quarter" idx="1"/>
          </p:nvPr>
        </p:nvSpPr>
        <p:spPr>
          <a:xfrm>
            <a:off x="2631688" y="5532119"/>
            <a:ext cx="18667141" cy="5173051"/>
          </a:xfrm>
        </p:spPr>
        <p:txBody>
          <a:bodyPr>
            <a:normAutofit/>
          </a:bodyPr>
          <a:lstStyle/>
          <a:p>
            <a:r>
              <a:rPr lang="en-GB" sz="9600" dirty="0">
                <a:solidFill>
                  <a:srgbClr val="363C97"/>
                </a:solidFill>
              </a:rPr>
              <a:t>Welcome to</a:t>
            </a:r>
          </a:p>
          <a:p>
            <a:r>
              <a:rPr lang="en-GB" dirty="0" err="1"/>
              <a:t>Euros@p-Spring</a:t>
            </a:r>
            <a:r>
              <a:rPr lang="en-GB" dirty="0"/>
              <a:t> School for NWRSA</a:t>
            </a:r>
          </a:p>
          <a:p>
            <a:r>
              <a:rPr lang="en-GB" dirty="0">
                <a:solidFill>
                  <a:schemeClr val="tx1">
                    <a:lumMod val="50000"/>
                    <a:lumOff val="50000"/>
                  </a:schemeClr>
                </a:solidFill>
              </a:rPr>
              <a:t>In Weimar</a:t>
            </a:r>
          </a:p>
        </p:txBody>
      </p:sp>
    </p:spTree>
    <p:extLst>
      <p:ext uri="{BB962C8B-B14F-4D97-AF65-F5344CB8AC3E}">
        <p14:creationId xmlns:p14="http://schemas.microsoft.com/office/powerpoint/2010/main" val="594903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SN-D">
            <a:extLst>
              <a:ext uri="{FF2B5EF4-FFF2-40B4-BE49-F238E27FC236}">
                <a16:creationId xmlns:a16="http://schemas.microsoft.com/office/drawing/2014/main" id="{925B55E2-5FC0-4988-8BA3-1919D642FC86}"/>
              </a:ext>
            </a:extLst>
          </p:cNvPr>
          <p:cNvPicPr>
            <a:picLocks noChangeAspect="1" noChangeArrowheads="1"/>
          </p:cNvPicPr>
          <p:nvPr/>
        </p:nvPicPr>
        <p:blipFill rotWithShape="1">
          <a:blip r:embed="rId3" cstate="print"/>
          <a:srcRect l="5410" t="3815" r="5690" b="4626"/>
          <a:stretch/>
        </p:blipFill>
        <p:spPr bwMode="auto">
          <a:xfrm>
            <a:off x="-4819703" y="6872113"/>
            <a:ext cx="3437925" cy="4760204"/>
          </a:xfrm>
          <a:prstGeom prst="rect">
            <a:avLst/>
          </a:prstGeom>
          <a:noFill/>
        </p:spPr>
      </p:pic>
      <p:sp>
        <p:nvSpPr>
          <p:cNvPr id="6" name="Titel 5">
            <a:extLst>
              <a:ext uri="{FF2B5EF4-FFF2-40B4-BE49-F238E27FC236}">
                <a16:creationId xmlns:a16="http://schemas.microsoft.com/office/drawing/2014/main" id="{A0340A25-B958-4CC3-A310-3513F4E3655F}"/>
              </a:ext>
            </a:extLst>
          </p:cNvPr>
          <p:cNvSpPr>
            <a:spLocks noGrp="1"/>
          </p:cNvSpPr>
          <p:nvPr>
            <p:ph type="title"/>
          </p:nvPr>
        </p:nvSpPr>
        <p:spPr/>
        <p:txBody>
          <a:bodyPr>
            <a:normAutofit/>
          </a:bodyPr>
          <a:lstStyle/>
          <a:p>
            <a:pPr>
              <a:lnSpc>
                <a:spcPct val="100000"/>
              </a:lnSpc>
              <a:spcBef>
                <a:spcPts val="0"/>
              </a:spcBef>
            </a:pPr>
            <a:r>
              <a:rPr lang="en-US" sz="7998" dirty="0">
                <a:solidFill>
                  <a:srgbClr val="F39000"/>
                </a:solidFill>
                <a:ea typeface="+mn-ea"/>
                <a:cs typeface="+mn-cs"/>
              </a:rPr>
              <a:t>What is the ESN-Method?</a:t>
            </a:r>
            <a:endParaRPr lang="de-DE" sz="7998" dirty="0"/>
          </a:p>
        </p:txBody>
      </p:sp>
      <p:sp>
        <p:nvSpPr>
          <p:cNvPr id="7" name="Inhaltsplatzhalter 6">
            <a:extLst>
              <a:ext uri="{FF2B5EF4-FFF2-40B4-BE49-F238E27FC236}">
                <a16:creationId xmlns:a16="http://schemas.microsoft.com/office/drawing/2014/main" id="{EC43A7B6-672A-4353-87C2-BAA143E33D61}"/>
              </a:ext>
            </a:extLst>
          </p:cNvPr>
          <p:cNvSpPr>
            <a:spLocks noGrp="1"/>
          </p:cNvSpPr>
          <p:nvPr>
            <p:ph sz="half" idx="1"/>
          </p:nvPr>
        </p:nvSpPr>
        <p:spPr>
          <a:xfrm>
            <a:off x="7528390" y="3652085"/>
            <a:ext cx="10721197" cy="8700410"/>
          </a:xfrm>
        </p:spPr>
        <p:txBody>
          <a:bodyPr/>
          <a:lstStyle/>
          <a:p>
            <a:pPr marL="0" indent="0">
              <a:buNone/>
            </a:pPr>
            <a:r>
              <a:rPr lang="en-US" dirty="0">
                <a:solidFill>
                  <a:srgbClr val="003366"/>
                </a:solidFill>
                <a:latin typeface="+mn-lt"/>
              </a:rPr>
              <a:t>ESN - Recommendations for safety analysis of road networks</a:t>
            </a:r>
          </a:p>
          <a:p>
            <a:r>
              <a:rPr lang="en-US" dirty="0"/>
              <a:t>standardized method for systematically </a:t>
            </a:r>
            <a:r>
              <a:rPr lang="en-US" b="1" dirty="0"/>
              <a:t>identifying safety potentials </a:t>
            </a:r>
          </a:p>
          <a:p>
            <a:pPr marL="0" indent="0">
              <a:buNone/>
            </a:pPr>
            <a:endParaRPr lang="de-DE" dirty="0"/>
          </a:p>
        </p:txBody>
      </p:sp>
      <p:pic>
        <p:nvPicPr>
          <p:cNvPr id="11" name="Grafik 10">
            <a:extLst>
              <a:ext uri="{FF2B5EF4-FFF2-40B4-BE49-F238E27FC236}">
                <a16:creationId xmlns:a16="http://schemas.microsoft.com/office/drawing/2014/main" id="{D97608A4-49CE-43BA-BFEB-F9224B3D41A2}"/>
              </a:ext>
            </a:extLst>
          </p:cNvPr>
          <p:cNvPicPr>
            <a:picLocks noChangeAspect="1"/>
          </p:cNvPicPr>
          <p:nvPr/>
        </p:nvPicPr>
        <p:blipFill rotWithShape="1">
          <a:blip r:embed="rId4">
            <a:clrChange>
              <a:clrFrom>
                <a:srgbClr val="FFFFFF"/>
              </a:clrFrom>
              <a:clrTo>
                <a:srgbClr val="FFFFFF">
                  <a:alpha val="0"/>
                </a:srgbClr>
              </a:clrTo>
            </a:clrChange>
          </a:blip>
          <a:srcRect l="3857" t="11330" r="34130" b="23135"/>
          <a:stretch>
            <a:fillRect/>
          </a:stretch>
        </p:blipFill>
        <p:spPr>
          <a:xfrm rot="5400000">
            <a:off x="16302752" y="4673923"/>
            <a:ext cx="6866097" cy="8491050"/>
          </a:xfrm>
          <a:prstGeom prst="rect">
            <a:avLst/>
          </a:prstGeom>
        </p:spPr>
      </p:pic>
      <p:pic>
        <p:nvPicPr>
          <p:cNvPr id="2" name="Grafik 1">
            <a:extLst>
              <a:ext uri="{FF2B5EF4-FFF2-40B4-BE49-F238E27FC236}">
                <a16:creationId xmlns:a16="http://schemas.microsoft.com/office/drawing/2014/main" id="{ED1EF36A-AFAE-49F8-6C39-BB80396A8F2D}"/>
              </a:ext>
            </a:extLst>
          </p:cNvPr>
          <p:cNvPicPr>
            <a:picLocks noChangeAspect="1"/>
          </p:cNvPicPr>
          <p:nvPr/>
        </p:nvPicPr>
        <p:blipFill>
          <a:blip r:embed="rId5"/>
          <a:stretch>
            <a:fillRect/>
          </a:stretch>
        </p:blipFill>
        <p:spPr>
          <a:xfrm>
            <a:off x="912036" y="3574194"/>
            <a:ext cx="5700123" cy="8058123"/>
          </a:xfrm>
          <a:prstGeom prst="rect">
            <a:avLst/>
          </a:prstGeom>
        </p:spPr>
      </p:pic>
    </p:spTree>
    <p:extLst>
      <p:ext uri="{BB962C8B-B14F-4D97-AF65-F5344CB8AC3E}">
        <p14:creationId xmlns:p14="http://schemas.microsoft.com/office/powerpoint/2010/main" val="3836059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3BA985-39FA-B46E-B17C-9E9E9C56B40A}"/>
              </a:ext>
            </a:extLst>
          </p:cNvPr>
          <p:cNvSpPr>
            <a:spLocks noGrp="1"/>
          </p:cNvSpPr>
          <p:nvPr>
            <p:ph type="title"/>
          </p:nvPr>
        </p:nvSpPr>
        <p:spPr/>
        <p:txBody>
          <a:bodyPr/>
          <a:lstStyle/>
          <a:p>
            <a:r>
              <a:rPr lang="de-DE" dirty="0"/>
              <a:t>Road </a:t>
            </a:r>
            <a:r>
              <a:rPr lang="de-DE" dirty="0" err="1"/>
              <a:t>Safety</a:t>
            </a:r>
            <a:r>
              <a:rPr lang="de-DE" dirty="0"/>
              <a:t> Management System in Germany</a:t>
            </a:r>
          </a:p>
        </p:txBody>
      </p:sp>
      <p:sp>
        <p:nvSpPr>
          <p:cNvPr id="3" name="Inhaltsplatzhalter 2">
            <a:extLst>
              <a:ext uri="{FF2B5EF4-FFF2-40B4-BE49-F238E27FC236}">
                <a16:creationId xmlns:a16="http://schemas.microsoft.com/office/drawing/2014/main" id="{CC854814-FBAF-D106-19E4-323DA56E1CC8}"/>
              </a:ext>
            </a:extLst>
          </p:cNvPr>
          <p:cNvSpPr>
            <a:spLocks noGrp="1"/>
          </p:cNvSpPr>
          <p:nvPr>
            <p:ph sz="half" idx="1"/>
          </p:nvPr>
        </p:nvSpPr>
        <p:spPr/>
        <p:txBody>
          <a:bodyPr/>
          <a:lstStyle/>
          <a:p>
            <a:endParaRPr lang="de-DE"/>
          </a:p>
        </p:txBody>
      </p:sp>
      <p:pic>
        <p:nvPicPr>
          <p:cNvPr id="4" name="Grafik 3">
            <a:extLst>
              <a:ext uri="{FF2B5EF4-FFF2-40B4-BE49-F238E27FC236}">
                <a16:creationId xmlns:a16="http://schemas.microsoft.com/office/drawing/2014/main" id="{EB2A07EE-400C-D17D-C27C-B1C93BCBE4E2}"/>
              </a:ext>
            </a:extLst>
          </p:cNvPr>
          <p:cNvPicPr>
            <a:picLocks noChangeAspect="1"/>
          </p:cNvPicPr>
          <p:nvPr/>
        </p:nvPicPr>
        <p:blipFill>
          <a:blip r:embed="rId2"/>
          <a:stretch>
            <a:fillRect/>
          </a:stretch>
        </p:blipFill>
        <p:spPr>
          <a:xfrm>
            <a:off x="837984" y="2708759"/>
            <a:ext cx="21686994" cy="10458061"/>
          </a:xfrm>
          <a:prstGeom prst="rect">
            <a:avLst/>
          </a:prstGeom>
        </p:spPr>
      </p:pic>
    </p:spTree>
    <p:extLst>
      <p:ext uri="{BB962C8B-B14F-4D97-AF65-F5344CB8AC3E}">
        <p14:creationId xmlns:p14="http://schemas.microsoft.com/office/powerpoint/2010/main" val="303764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BF56319-48A3-4D50-A061-335B8FAC3CCB}"/>
              </a:ext>
            </a:extLst>
          </p:cNvPr>
          <p:cNvSpPr>
            <a:spLocks noGrp="1"/>
          </p:cNvSpPr>
          <p:nvPr>
            <p:ph type="title"/>
          </p:nvPr>
        </p:nvSpPr>
        <p:spPr/>
        <p:txBody>
          <a:bodyPr>
            <a:normAutofit/>
          </a:bodyPr>
          <a:lstStyle/>
          <a:p>
            <a:r>
              <a:rPr lang="de-DE" sz="6600" dirty="0" err="1">
                <a:solidFill>
                  <a:srgbClr val="F39000"/>
                </a:solidFill>
              </a:rPr>
              <a:t>Required</a:t>
            </a:r>
            <a:r>
              <a:rPr lang="en-US" sz="6600" dirty="0">
                <a:solidFill>
                  <a:srgbClr val="F39000"/>
                </a:solidFill>
              </a:rPr>
              <a:t> data</a:t>
            </a:r>
            <a:endParaRPr lang="de-DE" sz="6600" dirty="0">
              <a:solidFill>
                <a:srgbClr val="F39000"/>
              </a:solidFill>
            </a:endParaRPr>
          </a:p>
        </p:txBody>
      </p:sp>
      <p:sp>
        <p:nvSpPr>
          <p:cNvPr id="35" name="Textfeld 34">
            <a:extLst>
              <a:ext uri="{FF2B5EF4-FFF2-40B4-BE49-F238E27FC236}">
                <a16:creationId xmlns:a16="http://schemas.microsoft.com/office/drawing/2014/main" id="{5A863BB7-2AF9-4839-8336-11704E15942D}"/>
              </a:ext>
            </a:extLst>
          </p:cNvPr>
          <p:cNvSpPr txBox="1"/>
          <p:nvPr/>
        </p:nvSpPr>
        <p:spPr>
          <a:xfrm>
            <a:off x="14620551" y="3398036"/>
            <a:ext cx="8534661" cy="707758"/>
          </a:xfrm>
          <a:prstGeom prst="rect">
            <a:avLst/>
          </a:prstGeom>
          <a:noFill/>
        </p:spPr>
        <p:txBody>
          <a:bodyPr wrap="square" rtlCol="0">
            <a:spAutoFit/>
          </a:bodyPr>
          <a:lstStyle/>
          <a:p>
            <a:pPr algn="ctr"/>
            <a:r>
              <a:rPr lang="en-US" sz="3999" dirty="0"/>
              <a:t>Accident data (categorized)</a:t>
            </a:r>
          </a:p>
        </p:txBody>
      </p:sp>
      <p:grpSp>
        <p:nvGrpSpPr>
          <p:cNvPr id="36" name="Gruppieren 35">
            <a:extLst>
              <a:ext uri="{FF2B5EF4-FFF2-40B4-BE49-F238E27FC236}">
                <a16:creationId xmlns:a16="http://schemas.microsoft.com/office/drawing/2014/main" id="{DD99926F-244B-4483-ACE8-067BED083DC3}"/>
              </a:ext>
            </a:extLst>
          </p:cNvPr>
          <p:cNvGrpSpPr>
            <a:grpSpLocks noChangeAspect="1"/>
          </p:cNvGrpSpPr>
          <p:nvPr/>
        </p:nvGrpSpPr>
        <p:grpSpPr>
          <a:xfrm>
            <a:off x="14620552" y="4830445"/>
            <a:ext cx="8534663" cy="5290800"/>
            <a:chOff x="3995936" y="764704"/>
            <a:chExt cx="4680000" cy="2901220"/>
          </a:xfrm>
        </p:grpSpPr>
        <p:pic>
          <p:nvPicPr>
            <p:cNvPr id="42" name="Picture 2">
              <a:extLst>
                <a:ext uri="{FF2B5EF4-FFF2-40B4-BE49-F238E27FC236}">
                  <a16:creationId xmlns:a16="http://schemas.microsoft.com/office/drawing/2014/main" id="{CC8702AB-92A3-4BDE-8E59-ADB2D40CD0B5}"/>
                </a:ext>
              </a:extLst>
            </p:cNvPr>
            <p:cNvPicPr>
              <a:picLocks noChangeAspect="1" noChangeArrowheads="1"/>
            </p:cNvPicPr>
            <p:nvPr/>
          </p:nvPicPr>
          <p:blipFill>
            <a:blip r:embed="rId2" cstate="print"/>
            <a:srcRect/>
            <a:stretch>
              <a:fillRect/>
            </a:stretch>
          </p:blipFill>
          <p:spPr bwMode="auto">
            <a:xfrm>
              <a:off x="3995936" y="764704"/>
              <a:ext cx="4680000" cy="2901220"/>
            </a:xfrm>
            <a:prstGeom prst="rect">
              <a:avLst/>
            </a:prstGeom>
            <a:noFill/>
            <a:ln w="9525">
              <a:solidFill>
                <a:schemeClr val="tx1"/>
              </a:solidFill>
              <a:miter lim="800000"/>
              <a:headEnd/>
              <a:tailEnd/>
            </a:ln>
          </p:spPr>
        </p:pic>
        <p:sp>
          <p:nvSpPr>
            <p:cNvPr id="44" name="Ellipse 43">
              <a:extLst>
                <a:ext uri="{FF2B5EF4-FFF2-40B4-BE49-F238E27FC236}">
                  <a16:creationId xmlns:a16="http://schemas.microsoft.com/office/drawing/2014/main" id="{42532005-7C4E-4E77-9286-711B8C8D8FB6}"/>
                </a:ext>
              </a:extLst>
            </p:cNvPr>
            <p:cNvSpPr/>
            <p:nvPr/>
          </p:nvSpPr>
          <p:spPr bwMode="auto">
            <a:xfrm>
              <a:off x="5508104" y="111269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46" name="Gleichschenkliges Dreieck 45">
              <a:extLst>
                <a:ext uri="{FF2B5EF4-FFF2-40B4-BE49-F238E27FC236}">
                  <a16:creationId xmlns:a16="http://schemas.microsoft.com/office/drawing/2014/main" id="{CAC48448-3005-45C1-ABE9-68531209E336}"/>
                </a:ext>
              </a:extLst>
            </p:cNvPr>
            <p:cNvSpPr/>
            <p:nvPr/>
          </p:nvSpPr>
          <p:spPr bwMode="auto">
            <a:xfrm rot="16200000">
              <a:off x="5364088" y="1602512"/>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47" name="Ellipse 46">
              <a:extLst>
                <a:ext uri="{FF2B5EF4-FFF2-40B4-BE49-F238E27FC236}">
                  <a16:creationId xmlns:a16="http://schemas.microsoft.com/office/drawing/2014/main" id="{0744A559-B866-4C24-AD92-DB9147465691}"/>
                </a:ext>
              </a:extLst>
            </p:cNvPr>
            <p:cNvSpPr/>
            <p:nvPr/>
          </p:nvSpPr>
          <p:spPr bwMode="auto">
            <a:xfrm flipH="1">
              <a:off x="5550148" y="1628800"/>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8" name="Ellipse 47">
              <a:extLst>
                <a:ext uri="{FF2B5EF4-FFF2-40B4-BE49-F238E27FC236}">
                  <a16:creationId xmlns:a16="http://schemas.microsoft.com/office/drawing/2014/main" id="{C2BAFF04-1E1A-4DEC-99D5-28406D0BE952}"/>
                </a:ext>
              </a:extLst>
            </p:cNvPr>
            <p:cNvSpPr/>
            <p:nvPr/>
          </p:nvSpPr>
          <p:spPr bwMode="auto">
            <a:xfrm>
              <a:off x="5508104" y="1772816"/>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9" name="Ellipse 48">
              <a:extLst>
                <a:ext uri="{FF2B5EF4-FFF2-40B4-BE49-F238E27FC236}">
                  <a16:creationId xmlns:a16="http://schemas.microsoft.com/office/drawing/2014/main" id="{AF956EFF-E635-4BB3-9137-CD5A59AC1CA5}"/>
                </a:ext>
              </a:extLst>
            </p:cNvPr>
            <p:cNvSpPr/>
            <p:nvPr/>
          </p:nvSpPr>
          <p:spPr bwMode="auto">
            <a:xfrm flipH="1">
              <a:off x="5550148" y="148478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0" name="Ellipse 49">
              <a:extLst>
                <a:ext uri="{FF2B5EF4-FFF2-40B4-BE49-F238E27FC236}">
                  <a16:creationId xmlns:a16="http://schemas.microsoft.com/office/drawing/2014/main" id="{9E0F8EAF-B37F-428A-A919-7CAE4C3498EA}"/>
                </a:ext>
              </a:extLst>
            </p:cNvPr>
            <p:cNvSpPr/>
            <p:nvPr/>
          </p:nvSpPr>
          <p:spPr bwMode="auto">
            <a:xfrm flipH="1">
              <a:off x="5545454" y="134076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1" name="Ellipse 50">
              <a:extLst>
                <a:ext uri="{FF2B5EF4-FFF2-40B4-BE49-F238E27FC236}">
                  <a16:creationId xmlns:a16="http://schemas.microsoft.com/office/drawing/2014/main" id="{1ED30719-16F5-49F9-A1FE-BD270D9E4CA8}"/>
                </a:ext>
              </a:extLst>
            </p:cNvPr>
            <p:cNvSpPr/>
            <p:nvPr/>
          </p:nvSpPr>
          <p:spPr bwMode="auto">
            <a:xfrm>
              <a:off x="4572000" y="105273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2" name="Ellipse 51">
              <a:extLst>
                <a:ext uri="{FF2B5EF4-FFF2-40B4-BE49-F238E27FC236}">
                  <a16:creationId xmlns:a16="http://schemas.microsoft.com/office/drawing/2014/main" id="{A1918257-81AE-4ABF-B653-3EC718AFF528}"/>
                </a:ext>
              </a:extLst>
            </p:cNvPr>
            <p:cNvSpPr/>
            <p:nvPr/>
          </p:nvSpPr>
          <p:spPr bwMode="auto">
            <a:xfrm flipH="1">
              <a:off x="4614044" y="1268760"/>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3" name="Ellipse 52">
              <a:extLst>
                <a:ext uri="{FF2B5EF4-FFF2-40B4-BE49-F238E27FC236}">
                  <a16:creationId xmlns:a16="http://schemas.microsoft.com/office/drawing/2014/main" id="{A0CAAB27-0A8E-4080-9ADD-547DDC9C653D}"/>
                </a:ext>
              </a:extLst>
            </p:cNvPr>
            <p:cNvSpPr/>
            <p:nvPr/>
          </p:nvSpPr>
          <p:spPr bwMode="auto">
            <a:xfrm>
              <a:off x="4572000" y="1412776"/>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4" name="Ellipse 53">
              <a:extLst>
                <a:ext uri="{FF2B5EF4-FFF2-40B4-BE49-F238E27FC236}">
                  <a16:creationId xmlns:a16="http://schemas.microsoft.com/office/drawing/2014/main" id="{F108AF40-2A1F-4B8E-9CF8-DCC561ADCB43}"/>
                </a:ext>
              </a:extLst>
            </p:cNvPr>
            <p:cNvSpPr/>
            <p:nvPr/>
          </p:nvSpPr>
          <p:spPr bwMode="auto">
            <a:xfrm flipH="1">
              <a:off x="4605908" y="908720"/>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5" name="Ellipse 54">
              <a:extLst>
                <a:ext uri="{FF2B5EF4-FFF2-40B4-BE49-F238E27FC236}">
                  <a16:creationId xmlns:a16="http://schemas.microsoft.com/office/drawing/2014/main" id="{0D2C3557-DAD9-4A79-8068-A6280DCBEE52}"/>
                </a:ext>
              </a:extLst>
            </p:cNvPr>
            <p:cNvSpPr/>
            <p:nvPr/>
          </p:nvSpPr>
          <p:spPr bwMode="auto">
            <a:xfrm>
              <a:off x="6156176" y="1970172"/>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6012160" y="1613560"/>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6156176" y="1613560"/>
              <a:ext cx="216024" cy="216024"/>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6197704" y="1829584"/>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0" name="Ellipse 59">
              <a:extLst>
                <a:ext uri="{FF2B5EF4-FFF2-40B4-BE49-F238E27FC236}">
                  <a16:creationId xmlns:a16="http://schemas.microsoft.com/office/drawing/2014/main" id="{7CDA0832-7805-4FA9-A320-3CECCEB28873}"/>
                </a:ext>
              </a:extLst>
            </p:cNvPr>
            <p:cNvSpPr/>
            <p:nvPr/>
          </p:nvSpPr>
          <p:spPr bwMode="auto">
            <a:xfrm>
              <a:off x="7133808" y="2348880"/>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1" name="Ellipse 60">
              <a:extLst>
                <a:ext uri="{FF2B5EF4-FFF2-40B4-BE49-F238E27FC236}">
                  <a16:creationId xmlns:a16="http://schemas.microsoft.com/office/drawing/2014/main" id="{389F20B2-CBC0-4795-9068-E74B61A97B1E}"/>
                </a:ext>
              </a:extLst>
            </p:cNvPr>
            <p:cNvSpPr/>
            <p:nvPr/>
          </p:nvSpPr>
          <p:spPr bwMode="auto">
            <a:xfrm flipH="1">
              <a:off x="7171908" y="220486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2" name="Ellipse 61">
              <a:extLst>
                <a:ext uri="{FF2B5EF4-FFF2-40B4-BE49-F238E27FC236}">
                  <a16:creationId xmlns:a16="http://schemas.microsoft.com/office/drawing/2014/main" id="{CAA053ED-E74C-44E1-9885-7D9F6FDF0B7F}"/>
                </a:ext>
              </a:extLst>
            </p:cNvPr>
            <p:cNvSpPr/>
            <p:nvPr/>
          </p:nvSpPr>
          <p:spPr bwMode="auto">
            <a:xfrm flipH="1">
              <a:off x="6876256" y="227688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3" name="Ellipse 62">
              <a:extLst>
                <a:ext uri="{FF2B5EF4-FFF2-40B4-BE49-F238E27FC236}">
                  <a16:creationId xmlns:a16="http://schemas.microsoft.com/office/drawing/2014/main" id="{1B5D619A-D1A3-4546-ADEF-0F6A3000FC1F}"/>
                </a:ext>
              </a:extLst>
            </p:cNvPr>
            <p:cNvSpPr/>
            <p:nvPr/>
          </p:nvSpPr>
          <p:spPr bwMode="auto">
            <a:xfrm flipH="1">
              <a:off x="6883876" y="2132872"/>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4" name="Ellipse 63">
              <a:extLst>
                <a:ext uri="{FF2B5EF4-FFF2-40B4-BE49-F238E27FC236}">
                  <a16:creationId xmlns:a16="http://schemas.microsoft.com/office/drawing/2014/main" id="{0307AE28-3202-47A4-8F33-94D3699D0CCD}"/>
                </a:ext>
              </a:extLst>
            </p:cNvPr>
            <p:cNvSpPr/>
            <p:nvPr/>
          </p:nvSpPr>
          <p:spPr bwMode="auto">
            <a:xfrm flipH="1">
              <a:off x="6883876" y="198885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65" name="Ellipse 64">
              <a:extLst>
                <a:ext uri="{FF2B5EF4-FFF2-40B4-BE49-F238E27FC236}">
                  <a16:creationId xmlns:a16="http://schemas.microsoft.com/office/drawing/2014/main" id="{BA250A47-09BD-4032-9F51-C88F684B427C}"/>
                </a:ext>
              </a:extLst>
            </p:cNvPr>
            <p:cNvSpPr/>
            <p:nvPr/>
          </p:nvSpPr>
          <p:spPr bwMode="auto">
            <a:xfrm flipH="1">
              <a:off x="7524328" y="2420888"/>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6" name="Ellipse 65">
              <a:extLst>
                <a:ext uri="{FF2B5EF4-FFF2-40B4-BE49-F238E27FC236}">
                  <a16:creationId xmlns:a16="http://schemas.microsoft.com/office/drawing/2014/main" id="{50C7221D-9E24-4614-8626-4320BD60DA4F}"/>
                </a:ext>
              </a:extLst>
            </p:cNvPr>
            <p:cNvSpPr/>
            <p:nvPr/>
          </p:nvSpPr>
          <p:spPr bwMode="auto">
            <a:xfrm flipH="1">
              <a:off x="7740352" y="249289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75" name="Ellipse 74">
              <a:extLst>
                <a:ext uri="{FF2B5EF4-FFF2-40B4-BE49-F238E27FC236}">
                  <a16:creationId xmlns:a16="http://schemas.microsoft.com/office/drawing/2014/main" id="{25F45846-5467-4A7F-9C0F-A262AE6E073A}"/>
                </a:ext>
              </a:extLst>
            </p:cNvPr>
            <p:cNvSpPr/>
            <p:nvPr/>
          </p:nvSpPr>
          <p:spPr bwMode="auto">
            <a:xfrm flipH="1">
              <a:off x="8172400" y="2492896"/>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grpSp>
      <p:sp>
        <p:nvSpPr>
          <p:cNvPr id="85" name="Textfeld 84">
            <a:extLst>
              <a:ext uri="{FF2B5EF4-FFF2-40B4-BE49-F238E27FC236}">
                <a16:creationId xmlns:a16="http://schemas.microsoft.com/office/drawing/2014/main" id="{AE0B092E-5987-4A4D-B469-9F2B50961F99}"/>
              </a:ext>
            </a:extLst>
          </p:cNvPr>
          <p:cNvSpPr txBox="1"/>
          <p:nvPr/>
        </p:nvSpPr>
        <p:spPr>
          <a:xfrm>
            <a:off x="578492" y="3398035"/>
            <a:ext cx="6758679" cy="1323183"/>
          </a:xfrm>
          <a:prstGeom prst="rect">
            <a:avLst/>
          </a:prstGeom>
          <a:noFill/>
        </p:spPr>
        <p:txBody>
          <a:bodyPr wrap="square" rtlCol="0">
            <a:spAutoFit/>
          </a:bodyPr>
          <a:lstStyle/>
          <a:p>
            <a:pPr algn="ctr"/>
            <a:r>
              <a:rPr lang="en-US" sz="3999" dirty="0"/>
              <a:t>Segmented road data</a:t>
            </a:r>
            <a:br>
              <a:rPr lang="en-US" sz="3999" dirty="0"/>
            </a:br>
            <a:r>
              <a:rPr lang="en-US" sz="3999" dirty="0"/>
              <a:t>(Classified)</a:t>
            </a:r>
          </a:p>
        </p:txBody>
      </p:sp>
      <p:sp>
        <p:nvSpPr>
          <p:cNvPr id="86" name="Textfeld 85">
            <a:extLst>
              <a:ext uri="{FF2B5EF4-FFF2-40B4-BE49-F238E27FC236}">
                <a16:creationId xmlns:a16="http://schemas.microsoft.com/office/drawing/2014/main" id="{6DFD61C6-8AF0-4519-89A3-590CC359C718}"/>
              </a:ext>
            </a:extLst>
          </p:cNvPr>
          <p:cNvSpPr txBox="1"/>
          <p:nvPr/>
        </p:nvSpPr>
        <p:spPr>
          <a:xfrm>
            <a:off x="7575344" y="3398036"/>
            <a:ext cx="5982384" cy="707758"/>
          </a:xfrm>
          <a:prstGeom prst="rect">
            <a:avLst/>
          </a:prstGeom>
          <a:noFill/>
        </p:spPr>
        <p:txBody>
          <a:bodyPr wrap="square" rtlCol="0">
            <a:spAutoFit/>
          </a:bodyPr>
          <a:lstStyle/>
          <a:p>
            <a:pPr algn="ctr"/>
            <a:r>
              <a:rPr lang="en-US" sz="3999" dirty="0"/>
              <a:t>Traffic volume data</a:t>
            </a:r>
          </a:p>
        </p:txBody>
      </p:sp>
      <p:pic>
        <p:nvPicPr>
          <p:cNvPr id="2" name="Grafik 1">
            <a:extLst>
              <a:ext uri="{FF2B5EF4-FFF2-40B4-BE49-F238E27FC236}">
                <a16:creationId xmlns:a16="http://schemas.microsoft.com/office/drawing/2014/main" id="{B15D42E5-CF3F-4B96-9003-ADB1B0EA8145}"/>
              </a:ext>
            </a:extLst>
          </p:cNvPr>
          <p:cNvPicPr>
            <a:picLocks noChangeAspect="1"/>
          </p:cNvPicPr>
          <p:nvPr/>
        </p:nvPicPr>
        <p:blipFill rotWithShape="1">
          <a:blip r:embed="rId3"/>
          <a:srcRect l="1115" t="7093" r="29748" b="16200"/>
          <a:stretch/>
        </p:blipFill>
        <p:spPr>
          <a:xfrm>
            <a:off x="7710048" y="4885067"/>
            <a:ext cx="5982384" cy="5290800"/>
          </a:xfrm>
          <a:prstGeom prst="rect">
            <a:avLst/>
          </a:prstGeom>
        </p:spPr>
      </p:pic>
      <p:grpSp>
        <p:nvGrpSpPr>
          <p:cNvPr id="27" name="Gruppieren 26">
            <a:extLst>
              <a:ext uri="{FF2B5EF4-FFF2-40B4-BE49-F238E27FC236}">
                <a16:creationId xmlns:a16="http://schemas.microsoft.com/office/drawing/2014/main" id="{AAEC9B9D-3B1E-442E-8B0C-E2B2F4B029A6}"/>
              </a:ext>
            </a:extLst>
          </p:cNvPr>
          <p:cNvGrpSpPr/>
          <p:nvPr/>
        </p:nvGrpSpPr>
        <p:grpSpPr>
          <a:xfrm>
            <a:off x="833119" y="4831291"/>
            <a:ext cx="5928608" cy="5189214"/>
            <a:chOff x="3758453" y="2460811"/>
            <a:chExt cx="2965076" cy="2595283"/>
          </a:xfrm>
        </p:grpSpPr>
        <p:sp>
          <p:nvSpPr>
            <p:cNvPr id="4" name="Freihandform: Form 3">
              <a:extLst>
                <a:ext uri="{FF2B5EF4-FFF2-40B4-BE49-F238E27FC236}">
                  <a16:creationId xmlns:a16="http://schemas.microsoft.com/office/drawing/2014/main" id="{FFE49BF4-A7C1-486A-B9B0-3FD86FC65EF8}"/>
                </a:ext>
              </a:extLst>
            </p:cNvPr>
            <p:cNvSpPr/>
            <p:nvPr/>
          </p:nvSpPr>
          <p:spPr>
            <a:xfrm>
              <a:off x="4518212" y="3711388"/>
              <a:ext cx="67235" cy="437030"/>
            </a:xfrm>
            <a:custGeom>
              <a:avLst/>
              <a:gdLst>
                <a:gd name="connsiteX0" fmla="*/ 67235 w 67235"/>
                <a:gd name="connsiteY0" fmla="*/ 0 h 437030"/>
                <a:gd name="connsiteX1" fmla="*/ 0 w 67235"/>
                <a:gd name="connsiteY1" fmla="*/ 437030 h 437030"/>
              </a:gdLst>
              <a:ahLst/>
              <a:cxnLst>
                <a:cxn ang="0">
                  <a:pos x="connsiteX0" y="connsiteY0"/>
                </a:cxn>
                <a:cxn ang="0">
                  <a:pos x="connsiteX1" y="connsiteY1"/>
                </a:cxn>
              </a:cxnLst>
              <a:rect l="l" t="t" r="r" b="b"/>
              <a:pathLst>
                <a:path w="67235" h="437030">
                  <a:moveTo>
                    <a:pt x="67235" y="0"/>
                  </a:moveTo>
                  <a:lnTo>
                    <a:pt x="0" y="43703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 name="Freihandform: Form 7">
              <a:extLst>
                <a:ext uri="{FF2B5EF4-FFF2-40B4-BE49-F238E27FC236}">
                  <a16:creationId xmlns:a16="http://schemas.microsoft.com/office/drawing/2014/main" id="{876B9059-7263-451E-A693-0C141B59C6EA}"/>
                </a:ext>
              </a:extLst>
            </p:cNvPr>
            <p:cNvSpPr/>
            <p:nvPr/>
          </p:nvSpPr>
          <p:spPr>
            <a:xfrm>
              <a:off x="4222376" y="4262718"/>
              <a:ext cx="262218" cy="793376"/>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 name="Freihandform: Form 8">
              <a:extLst>
                <a:ext uri="{FF2B5EF4-FFF2-40B4-BE49-F238E27FC236}">
                  <a16:creationId xmlns:a16="http://schemas.microsoft.com/office/drawing/2014/main" id="{01139C07-E403-48F3-9C56-12B9B810FA11}"/>
                </a:ext>
              </a:extLst>
            </p:cNvPr>
            <p:cNvSpPr/>
            <p:nvPr/>
          </p:nvSpPr>
          <p:spPr>
            <a:xfrm>
              <a:off x="4652993" y="3341284"/>
              <a:ext cx="181535" cy="295835"/>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Lst>
              <a:ahLst/>
              <a:cxnLst>
                <a:cxn ang="0">
                  <a:pos x="connsiteX0" y="connsiteY0"/>
                </a:cxn>
                <a:cxn ang="0">
                  <a:pos x="connsiteX1" y="connsiteY1"/>
                </a:cxn>
                <a:cxn ang="0">
                  <a:pos x="connsiteX2" y="connsiteY2"/>
                </a:cxn>
                <a:cxn ang="0">
                  <a:pos x="connsiteX3" y="connsiteY3"/>
                </a:cxn>
              </a:cxnLst>
              <a:rect l="l" t="t" r="r" b="b"/>
              <a:pathLst>
                <a:path w="181535" h="295835">
                  <a:moveTo>
                    <a:pt x="0" y="295835"/>
                  </a:moveTo>
                  <a:lnTo>
                    <a:pt x="127747" y="201706"/>
                  </a:lnTo>
                  <a:lnTo>
                    <a:pt x="147917" y="47064"/>
                  </a:lnTo>
                  <a:lnTo>
                    <a:pt x="18153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0" name="Freihandform: Form 9">
              <a:extLst>
                <a:ext uri="{FF2B5EF4-FFF2-40B4-BE49-F238E27FC236}">
                  <a16:creationId xmlns:a16="http://schemas.microsoft.com/office/drawing/2014/main" id="{9062C7F1-2AA5-406A-A2CD-19609E0CF855}"/>
                </a:ext>
              </a:extLst>
            </p:cNvPr>
            <p:cNvSpPr/>
            <p:nvPr/>
          </p:nvSpPr>
          <p:spPr>
            <a:xfrm>
              <a:off x="4214411" y="3502960"/>
              <a:ext cx="369794" cy="148678"/>
            </a:xfrm>
            <a:custGeom>
              <a:avLst/>
              <a:gdLst>
                <a:gd name="connsiteX0" fmla="*/ 0 w 396688"/>
                <a:gd name="connsiteY0" fmla="*/ 0 h 161365"/>
                <a:gd name="connsiteX1" fmla="*/ 268941 w 396688"/>
                <a:gd name="connsiteY1" fmla="*/ 60512 h 161365"/>
                <a:gd name="connsiteX2" fmla="*/ 396688 w 396688"/>
                <a:gd name="connsiteY2" fmla="*/ 161365 h 161365"/>
              </a:gdLst>
              <a:ahLst/>
              <a:cxnLst>
                <a:cxn ang="0">
                  <a:pos x="connsiteX0" y="connsiteY0"/>
                </a:cxn>
                <a:cxn ang="0">
                  <a:pos x="connsiteX1" y="connsiteY1"/>
                </a:cxn>
                <a:cxn ang="0">
                  <a:pos x="connsiteX2" y="connsiteY2"/>
                </a:cxn>
              </a:cxnLst>
              <a:rect l="l" t="t" r="r" b="b"/>
              <a:pathLst>
                <a:path w="396688" h="161365">
                  <a:moveTo>
                    <a:pt x="0" y="0"/>
                  </a:moveTo>
                  <a:lnTo>
                    <a:pt x="268941" y="60512"/>
                  </a:lnTo>
                  <a:lnTo>
                    <a:pt x="396688" y="161365"/>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2" name="Freihandform: Form 11">
              <a:extLst>
                <a:ext uri="{FF2B5EF4-FFF2-40B4-BE49-F238E27FC236}">
                  <a16:creationId xmlns:a16="http://schemas.microsoft.com/office/drawing/2014/main" id="{11C4D8C1-69E7-4E79-9527-FF2CB89958AB}"/>
                </a:ext>
              </a:extLst>
            </p:cNvPr>
            <p:cNvSpPr/>
            <p:nvPr/>
          </p:nvSpPr>
          <p:spPr>
            <a:xfrm>
              <a:off x="5594287" y="3959848"/>
              <a:ext cx="591671" cy="248771"/>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3" name="Freihandform: Form 12">
              <a:extLst>
                <a:ext uri="{FF2B5EF4-FFF2-40B4-BE49-F238E27FC236}">
                  <a16:creationId xmlns:a16="http://schemas.microsoft.com/office/drawing/2014/main" id="{682A53C7-DFDA-40B9-9B22-9DE6855565A4}"/>
                </a:ext>
              </a:extLst>
            </p:cNvPr>
            <p:cNvSpPr/>
            <p:nvPr/>
          </p:nvSpPr>
          <p:spPr>
            <a:xfrm>
              <a:off x="5116606" y="3818965"/>
              <a:ext cx="409221" cy="118918"/>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4" name="Freihandform: Form 13">
              <a:extLst>
                <a:ext uri="{FF2B5EF4-FFF2-40B4-BE49-F238E27FC236}">
                  <a16:creationId xmlns:a16="http://schemas.microsoft.com/office/drawing/2014/main" id="{3F15BABA-B215-4FA4-BD31-077268481020}"/>
                </a:ext>
              </a:extLst>
            </p:cNvPr>
            <p:cNvSpPr/>
            <p:nvPr/>
          </p:nvSpPr>
          <p:spPr>
            <a:xfrm>
              <a:off x="3758453" y="3395382"/>
              <a:ext cx="403412" cy="80683"/>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6" name="Freihandform: Form 15">
              <a:extLst>
                <a:ext uri="{FF2B5EF4-FFF2-40B4-BE49-F238E27FC236}">
                  <a16:creationId xmlns:a16="http://schemas.microsoft.com/office/drawing/2014/main" id="{7BA83992-C7AB-428A-8FFA-3789C60B1B76}"/>
                </a:ext>
              </a:extLst>
            </p:cNvPr>
            <p:cNvSpPr/>
            <p:nvPr/>
          </p:nvSpPr>
          <p:spPr>
            <a:xfrm>
              <a:off x="4874559" y="3089083"/>
              <a:ext cx="187948" cy="21889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8" name="Freihandform: Form 17">
              <a:extLst>
                <a:ext uri="{FF2B5EF4-FFF2-40B4-BE49-F238E27FC236}">
                  <a16:creationId xmlns:a16="http://schemas.microsoft.com/office/drawing/2014/main" id="{2C6824F5-9412-43EA-AA50-361EA65789DA}"/>
                </a:ext>
              </a:extLst>
            </p:cNvPr>
            <p:cNvSpPr/>
            <p:nvPr/>
          </p:nvSpPr>
          <p:spPr>
            <a:xfrm>
              <a:off x="4632201" y="3691218"/>
              <a:ext cx="430306" cy="127747"/>
            </a:xfrm>
            <a:custGeom>
              <a:avLst/>
              <a:gdLst>
                <a:gd name="connsiteX0" fmla="*/ 0 w 430306"/>
                <a:gd name="connsiteY0" fmla="*/ 0 h 127747"/>
                <a:gd name="connsiteX1" fmla="*/ 80682 w 430306"/>
                <a:gd name="connsiteY1" fmla="*/ 67235 h 127747"/>
                <a:gd name="connsiteX2" fmla="*/ 430306 w 430306"/>
                <a:gd name="connsiteY2" fmla="*/ 127747 h 127747"/>
              </a:gdLst>
              <a:ahLst/>
              <a:cxnLst>
                <a:cxn ang="0">
                  <a:pos x="connsiteX0" y="connsiteY0"/>
                </a:cxn>
                <a:cxn ang="0">
                  <a:pos x="connsiteX1" y="connsiteY1"/>
                </a:cxn>
                <a:cxn ang="0">
                  <a:pos x="connsiteX2" y="connsiteY2"/>
                </a:cxn>
              </a:cxnLst>
              <a:rect l="l" t="t" r="r" b="b"/>
              <a:pathLst>
                <a:path w="430306" h="127747">
                  <a:moveTo>
                    <a:pt x="0" y="0"/>
                  </a:moveTo>
                  <a:lnTo>
                    <a:pt x="80682" y="67235"/>
                  </a:lnTo>
                  <a:lnTo>
                    <a:pt x="430306" y="127747"/>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0" name="Freihandform: Form 19">
              <a:extLst>
                <a:ext uri="{FF2B5EF4-FFF2-40B4-BE49-F238E27FC236}">
                  <a16:creationId xmlns:a16="http://schemas.microsoft.com/office/drawing/2014/main" id="{FE73D0AD-22C4-4FB9-A554-D87DD0CB49F6}"/>
                </a:ext>
              </a:extLst>
            </p:cNvPr>
            <p:cNvSpPr/>
            <p:nvPr/>
          </p:nvSpPr>
          <p:spPr>
            <a:xfrm>
              <a:off x="5546601" y="3980640"/>
              <a:ext cx="60512" cy="450476"/>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1" name="Freihandform: Form 20">
              <a:extLst>
                <a:ext uri="{FF2B5EF4-FFF2-40B4-BE49-F238E27FC236}">
                  <a16:creationId xmlns:a16="http://schemas.microsoft.com/office/drawing/2014/main" id="{47613746-4945-4AFA-9C8E-B69B2FD40800}"/>
                </a:ext>
              </a:extLst>
            </p:cNvPr>
            <p:cNvSpPr/>
            <p:nvPr/>
          </p:nvSpPr>
          <p:spPr>
            <a:xfrm>
              <a:off x="5559738" y="3637119"/>
              <a:ext cx="369794" cy="268941"/>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2" name="Freihandform: Form 21">
              <a:extLst>
                <a:ext uri="{FF2B5EF4-FFF2-40B4-BE49-F238E27FC236}">
                  <a16:creationId xmlns:a16="http://schemas.microsoft.com/office/drawing/2014/main" id="{B41F1B5C-8FBD-47C1-8FFA-251390F9C44A}"/>
                </a:ext>
              </a:extLst>
            </p:cNvPr>
            <p:cNvSpPr/>
            <p:nvPr/>
          </p:nvSpPr>
          <p:spPr>
            <a:xfrm>
              <a:off x="5116606" y="2487706"/>
              <a:ext cx="598394" cy="551329"/>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3" name="Freihandform: Form 22">
              <a:extLst>
                <a:ext uri="{FF2B5EF4-FFF2-40B4-BE49-F238E27FC236}">
                  <a16:creationId xmlns:a16="http://schemas.microsoft.com/office/drawing/2014/main" id="{78350EAC-1BBA-47C5-A035-B8457D320735}"/>
                </a:ext>
              </a:extLst>
            </p:cNvPr>
            <p:cNvSpPr/>
            <p:nvPr/>
          </p:nvSpPr>
          <p:spPr>
            <a:xfrm>
              <a:off x="5963771" y="2918012"/>
              <a:ext cx="369794" cy="679076"/>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5" name="Freihandform: Form 24">
              <a:extLst>
                <a:ext uri="{FF2B5EF4-FFF2-40B4-BE49-F238E27FC236}">
                  <a16:creationId xmlns:a16="http://schemas.microsoft.com/office/drawing/2014/main" id="{A619CE87-2D81-43F6-A2D1-6B119AE9E6DF}"/>
                </a:ext>
              </a:extLst>
            </p:cNvPr>
            <p:cNvSpPr/>
            <p:nvPr/>
          </p:nvSpPr>
          <p:spPr>
            <a:xfrm>
              <a:off x="4995582" y="2460811"/>
              <a:ext cx="71795" cy="554271"/>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6" name="Freihandform: Form 25">
              <a:extLst>
                <a:ext uri="{FF2B5EF4-FFF2-40B4-BE49-F238E27FC236}">
                  <a16:creationId xmlns:a16="http://schemas.microsoft.com/office/drawing/2014/main" id="{BA7A69A3-E512-4979-A98B-C0EA8A5E0F22}"/>
                </a:ext>
              </a:extLst>
            </p:cNvPr>
            <p:cNvSpPr/>
            <p:nvPr/>
          </p:nvSpPr>
          <p:spPr>
            <a:xfrm>
              <a:off x="6273053" y="4148418"/>
              <a:ext cx="450476" cy="60511"/>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pSp>
      <p:pic>
        <p:nvPicPr>
          <p:cNvPr id="3" name="Grafik 2">
            <a:extLst>
              <a:ext uri="{FF2B5EF4-FFF2-40B4-BE49-F238E27FC236}">
                <a16:creationId xmlns:a16="http://schemas.microsoft.com/office/drawing/2014/main" id="{34FB888D-81CA-5145-7292-629E12968842}"/>
              </a:ext>
            </a:extLst>
          </p:cNvPr>
          <p:cNvPicPr>
            <a:picLocks noChangeAspect="1"/>
          </p:cNvPicPr>
          <p:nvPr/>
        </p:nvPicPr>
        <p:blipFill>
          <a:blip r:embed="rId4"/>
          <a:stretch>
            <a:fillRect/>
          </a:stretch>
        </p:blipFill>
        <p:spPr>
          <a:xfrm>
            <a:off x="24955042" y="2190146"/>
            <a:ext cx="21686994" cy="10458061"/>
          </a:xfrm>
          <a:prstGeom prst="rect">
            <a:avLst/>
          </a:prstGeom>
        </p:spPr>
      </p:pic>
      <p:sp>
        <p:nvSpPr>
          <p:cNvPr id="7" name="Inhaltsplatzhalter 6">
            <a:extLst>
              <a:ext uri="{FF2B5EF4-FFF2-40B4-BE49-F238E27FC236}">
                <a16:creationId xmlns:a16="http://schemas.microsoft.com/office/drawing/2014/main" id="{F515672A-D1FD-18D4-7224-55246DEC9D95}"/>
              </a:ext>
            </a:extLst>
          </p:cNvPr>
          <p:cNvSpPr>
            <a:spLocks noGrp="1"/>
          </p:cNvSpPr>
          <p:nvPr>
            <p:ph idx="1"/>
          </p:nvPr>
        </p:nvSpPr>
        <p:spPr/>
        <p:txBody>
          <a:bodyPr/>
          <a:lstStyle/>
          <a:p>
            <a:endParaRPr lang="de-DE"/>
          </a:p>
        </p:txBody>
      </p:sp>
    </p:spTree>
    <p:extLst>
      <p:ext uri="{BB962C8B-B14F-4D97-AF65-F5344CB8AC3E}">
        <p14:creationId xmlns:p14="http://schemas.microsoft.com/office/powerpoint/2010/main" val="2966993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feld 34">
            <a:extLst>
              <a:ext uri="{FF2B5EF4-FFF2-40B4-BE49-F238E27FC236}">
                <a16:creationId xmlns:a16="http://schemas.microsoft.com/office/drawing/2014/main" id="{5A863BB7-2AF9-4839-8336-11704E15942D}"/>
              </a:ext>
            </a:extLst>
          </p:cNvPr>
          <p:cNvSpPr txBox="1"/>
          <p:nvPr/>
        </p:nvSpPr>
        <p:spPr>
          <a:xfrm>
            <a:off x="26245080" y="3462897"/>
            <a:ext cx="8534661" cy="707758"/>
          </a:xfrm>
          <a:prstGeom prst="rect">
            <a:avLst/>
          </a:prstGeom>
          <a:noFill/>
        </p:spPr>
        <p:txBody>
          <a:bodyPr wrap="square" rtlCol="0">
            <a:spAutoFit/>
          </a:bodyPr>
          <a:lstStyle/>
          <a:p>
            <a:pPr algn="ctr"/>
            <a:r>
              <a:rPr lang="en-US" sz="3999" dirty="0"/>
              <a:t>Accident data (categorized 1-4 or 1-6)</a:t>
            </a:r>
          </a:p>
        </p:txBody>
      </p:sp>
      <p:grpSp>
        <p:nvGrpSpPr>
          <p:cNvPr id="36" name="Gruppieren 35">
            <a:extLst>
              <a:ext uri="{FF2B5EF4-FFF2-40B4-BE49-F238E27FC236}">
                <a16:creationId xmlns:a16="http://schemas.microsoft.com/office/drawing/2014/main" id="{DD99926F-244B-4483-ACE8-067BED083DC3}"/>
              </a:ext>
            </a:extLst>
          </p:cNvPr>
          <p:cNvGrpSpPr>
            <a:grpSpLocks noChangeAspect="1"/>
          </p:cNvGrpSpPr>
          <p:nvPr/>
        </p:nvGrpSpPr>
        <p:grpSpPr>
          <a:xfrm>
            <a:off x="26245080" y="4895306"/>
            <a:ext cx="8534663" cy="5290800"/>
            <a:chOff x="3995936" y="764704"/>
            <a:chExt cx="4680000" cy="2901220"/>
          </a:xfrm>
        </p:grpSpPr>
        <p:pic>
          <p:nvPicPr>
            <p:cNvPr id="42" name="Picture 2">
              <a:extLst>
                <a:ext uri="{FF2B5EF4-FFF2-40B4-BE49-F238E27FC236}">
                  <a16:creationId xmlns:a16="http://schemas.microsoft.com/office/drawing/2014/main" id="{CC8702AB-92A3-4BDE-8E59-ADB2D40CD0B5}"/>
                </a:ext>
              </a:extLst>
            </p:cNvPr>
            <p:cNvPicPr>
              <a:picLocks noChangeAspect="1" noChangeArrowheads="1"/>
            </p:cNvPicPr>
            <p:nvPr/>
          </p:nvPicPr>
          <p:blipFill>
            <a:blip r:embed="rId2" cstate="print"/>
            <a:srcRect/>
            <a:stretch>
              <a:fillRect/>
            </a:stretch>
          </p:blipFill>
          <p:spPr bwMode="auto">
            <a:xfrm>
              <a:off x="3995936" y="764704"/>
              <a:ext cx="4680000" cy="2901220"/>
            </a:xfrm>
            <a:prstGeom prst="rect">
              <a:avLst/>
            </a:prstGeom>
            <a:noFill/>
            <a:ln w="9525">
              <a:solidFill>
                <a:schemeClr val="tx1"/>
              </a:solidFill>
              <a:miter lim="800000"/>
              <a:headEnd/>
              <a:tailEnd/>
            </a:ln>
          </p:spPr>
        </p:pic>
        <p:sp>
          <p:nvSpPr>
            <p:cNvPr id="44" name="Ellipse 43">
              <a:extLst>
                <a:ext uri="{FF2B5EF4-FFF2-40B4-BE49-F238E27FC236}">
                  <a16:creationId xmlns:a16="http://schemas.microsoft.com/office/drawing/2014/main" id="{42532005-7C4E-4E77-9286-711B8C8D8FB6}"/>
                </a:ext>
              </a:extLst>
            </p:cNvPr>
            <p:cNvSpPr/>
            <p:nvPr/>
          </p:nvSpPr>
          <p:spPr bwMode="auto">
            <a:xfrm>
              <a:off x="5508104" y="111269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46" name="Gleichschenkliges Dreieck 45">
              <a:extLst>
                <a:ext uri="{FF2B5EF4-FFF2-40B4-BE49-F238E27FC236}">
                  <a16:creationId xmlns:a16="http://schemas.microsoft.com/office/drawing/2014/main" id="{CAC48448-3005-45C1-ABE9-68531209E336}"/>
                </a:ext>
              </a:extLst>
            </p:cNvPr>
            <p:cNvSpPr/>
            <p:nvPr/>
          </p:nvSpPr>
          <p:spPr bwMode="auto">
            <a:xfrm rot="16200000">
              <a:off x="5364088" y="1602512"/>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47" name="Ellipse 46">
              <a:extLst>
                <a:ext uri="{FF2B5EF4-FFF2-40B4-BE49-F238E27FC236}">
                  <a16:creationId xmlns:a16="http://schemas.microsoft.com/office/drawing/2014/main" id="{0744A559-B866-4C24-AD92-DB9147465691}"/>
                </a:ext>
              </a:extLst>
            </p:cNvPr>
            <p:cNvSpPr/>
            <p:nvPr/>
          </p:nvSpPr>
          <p:spPr bwMode="auto">
            <a:xfrm flipH="1">
              <a:off x="5550148" y="1628800"/>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8" name="Ellipse 47">
              <a:extLst>
                <a:ext uri="{FF2B5EF4-FFF2-40B4-BE49-F238E27FC236}">
                  <a16:creationId xmlns:a16="http://schemas.microsoft.com/office/drawing/2014/main" id="{C2BAFF04-1E1A-4DEC-99D5-28406D0BE952}"/>
                </a:ext>
              </a:extLst>
            </p:cNvPr>
            <p:cNvSpPr/>
            <p:nvPr/>
          </p:nvSpPr>
          <p:spPr bwMode="auto">
            <a:xfrm>
              <a:off x="5508104" y="1772816"/>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9" name="Ellipse 48">
              <a:extLst>
                <a:ext uri="{FF2B5EF4-FFF2-40B4-BE49-F238E27FC236}">
                  <a16:creationId xmlns:a16="http://schemas.microsoft.com/office/drawing/2014/main" id="{AF956EFF-E635-4BB3-9137-CD5A59AC1CA5}"/>
                </a:ext>
              </a:extLst>
            </p:cNvPr>
            <p:cNvSpPr/>
            <p:nvPr/>
          </p:nvSpPr>
          <p:spPr bwMode="auto">
            <a:xfrm flipH="1">
              <a:off x="5550148" y="148478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0" name="Ellipse 49">
              <a:extLst>
                <a:ext uri="{FF2B5EF4-FFF2-40B4-BE49-F238E27FC236}">
                  <a16:creationId xmlns:a16="http://schemas.microsoft.com/office/drawing/2014/main" id="{9E0F8EAF-B37F-428A-A919-7CAE4C3498EA}"/>
                </a:ext>
              </a:extLst>
            </p:cNvPr>
            <p:cNvSpPr/>
            <p:nvPr/>
          </p:nvSpPr>
          <p:spPr bwMode="auto">
            <a:xfrm flipH="1">
              <a:off x="5545454" y="134076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1" name="Ellipse 50">
              <a:extLst>
                <a:ext uri="{FF2B5EF4-FFF2-40B4-BE49-F238E27FC236}">
                  <a16:creationId xmlns:a16="http://schemas.microsoft.com/office/drawing/2014/main" id="{1ED30719-16F5-49F9-A1FE-BD270D9E4CA8}"/>
                </a:ext>
              </a:extLst>
            </p:cNvPr>
            <p:cNvSpPr/>
            <p:nvPr/>
          </p:nvSpPr>
          <p:spPr bwMode="auto">
            <a:xfrm>
              <a:off x="4572000" y="105273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2" name="Ellipse 51">
              <a:extLst>
                <a:ext uri="{FF2B5EF4-FFF2-40B4-BE49-F238E27FC236}">
                  <a16:creationId xmlns:a16="http://schemas.microsoft.com/office/drawing/2014/main" id="{A1918257-81AE-4ABF-B653-3EC718AFF528}"/>
                </a:ext>
              </a:extLst>
            </p:cNvPr>
            <p:cNvSpPr/>
            <p:nvPr/>
          </p:nvSpPr>
          <p:spPr bwMode="auto">
            <a:xfrm flipH="1">
              <a:off x="4614044" y="1268760"/>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3" name="Ellipse 52">
              <a:extLst>
                <a:ext uri="{FF2B5EF4-FFF2-40B4-BE49-F238E27FC236}">
                  <a16:creationId xmlns:a16="http://schemas.microsoft.com/office/drawing/2014/main" id="{A0CAAB27-0A8E-4080-9ADD-547DDC9C653D}"/>
                </a:ext>
              </a:extLst>
            </p:cNvPr>
            <p:cNvSpPr/>
            <p:nvPr/>
          </p:nvSpPr>
          <p:spPr bwMode="auto">
            <a:xfrm>
              <a:off x="4572000" y="1412776"/>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4" name="Ellipse 53">
              <a:extLst>
                <a:ext uri="{FF2B5EF4-FFF2-40B4-BE49-F238E27FC236}">
                  <a16:creationId xmlns:a16="http://schemas.microsoft.com/office/drawing/2014/main" id="{F108AF40-2A1F-4B8E-9CF8-DCC561ADCB43}"/>
                </a:ext>
              </a:extLst>
            </p:cNvPr>
            <p:cNvSpPr/>
            <p:nvPr/>
          </p:nvSpPr>
          <p:spPr bwMode="auto">
            <a:xfrm flipH="1">
              <a:off x="4605908" y="908720"/>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5" name="Ellipse 54">
              <a:extLst>
                <a:ext uri="{FF2B5EF4-FFF2-40B4-BE49-F238E27FC236}">
                  <a16:creationId xmlns:a16="http://schemas.microsoft.com/office/drawing/2014/main" id="{0D2C3557-DAD9-4A79-8068-A6280DCBEE52}"/>
                </a:ext>
              </a:extLst>
            </p:cNvPr>
            <p:cNvSpPr/>
            <p:nvPr/>
          </p:nvSpPr>
          <p:spPr bwMode="auto">
            <a:xfrm>
              <a:off x="6156176" y="1970172"/>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6012160" y="1613560"/>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6156176" y="1613560"/>
              <a:ext cx="216024" cy="216024"/>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6197704" y="1829584"/>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0" name="Ellipse 59">
              <a:extLst>
                <a:ext uri="{FF2B5EF4-FFF2-40B4-BE49-F238E27FC236}">
                  <a16:creationId xmlns:a16="http://schemas.microsoft.com/office/drawing/2014/main" id="{7CDA0832-7805-4FA9-A320-3CECCEB28873}"/>
                </a:ext>
              </a:extLst>
            </p:cNvPr>
            <p:cNvSpPr/>
            <p:nvPr/>
          </p:nvSpPr>
          <p:spPr bwMode="auto">
            <a:xfrm>
              <a:off x="7133808" y="2348880"/>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1" name="Ellipse 60">
              <a:extLst>
                <a:ext uri="{FF2B5EF4-FFF2-40B4-BE49-F238E27FC236}">
                  <a16:creationId xmlns:a16="http://schemas.microsoft.com/office/drawing/2014/main" id="{389F20B2-CBC0-4795-9068-E74B61A97B1E}"/>
                </a:ext>
              </a:extLst>
            </p:cNvPr>
            <p:cNvSpPr/>
            <p:nvPr/>
          </p:nvSpPr>
          <p:spPr bwMode="auto">
            <a:xfrm flipH="1">
              <a:off x="7171908" y="220486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2" name="Ellipse 61">
              <a:extLst>
                <a:ext uri="{FF2B5EF4-FFF2-40B4-BE49-F238E27FC236}">
                  <a16:creationId xmlns:a16="http://schemas.microsoft.com/office/drawing/2014/main" id="{CAA053ED-E74C-44E1-9885-7D9F6FDF0B7F}"/>
                </a:ext>
              </a:extLst>
            </p:cNvPr>
            <p:cNvSpPr/>
            <p:nvPr/>
          </p:nvSpPr>
          <p:spPr bwMode="auto">
            <a:xfrm flipH="1">
              <a:off x="6876256" y="227688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3" name="Ellipse 62">
              <a:extLst>
                <a:ext uri="{FF2B5EF4-FFF2-40B4-BE49-F238E27FC236}">
                  <a16:creationId xmlns:a16="http://schemas.microsoft.com/office/drawing/2014/main" id="{1B5D619A-D1A3-4546-ADEF-0F6A3000FC1F}"/>
                </a:ext>
              </a:extLst>
            </p:cNvPr>
            <p:cNvSpPr/>
            <p:nvPr/>
          </p:nvSpPr>
          <p:spPr bwMode="auto">
            <a:xfrm flipH="1">
              <a:off x="6883876" y="2132872"/>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4" name="Ellipse 63">
              <a:extLst>
                <a:ext uri="{FF2B5EF4-FFF2-40B4-BE49-F238E27FC236}">
                  <a16:creationId xmlns:a16="http://schemas.microsoft.com/office/drawing/2014/main" id="{0307AE28-3202-47A4-8F33-94D3699D0CCD}"/>
                </a:ext>
              </a:extLst>
            </p:cNvPr>
            <p:cNvSpPr/>
            <p:nvPr/>
          </p:nvSpPr>
          <p:spPr bwMode="auto">
            <a:xfrm flipH="1">
              <a:off x="6883876" y="198885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65" name="Ellipse 64">
              <a:extLst>
                <a:ext uri="{FF2B5EF4-FFF2-40B4-BE49-F238E27FC236}">
                  <a16:creationId xmlns:a16="http://schemas.microsoft.com/office/drawing/2014/main" id="{BA250A47-09BD-4032-9F51-C88F684B427C}"/>
                </a:ext>
              </a:extLst>
            </p:cNvPr>
            <p:cNvSpPr/>
            <p:nvPr/>
          </p:nvSpPr>
          <p:spPr bwMode="auto">
            <a:xfrm flipH="1">
              <a:off x="7524328" y="2420888"/>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6" name="Ellipse 65">
              <a:extLst>
                <a:ext uri="{FF2B5EF4-FFF2-40B4-BE49-F238E27FC236}">
                  <a16:creationId xmlns:a16="http://schemas.microsoft.com/office/drawing/2014/main" id="{50C7221D-9E24-4614-8626-4320BD60DA4F}"/>
                </a:ext>
              </a:extLst>
            </p:cNvPr>
            <p:cNvSpPr/>
            <p:nvPr/>
          </p:nvSpPr>
          <p:spPr bwMode="auto">
            <a:xfrm flipH="1">
              <a:off x="7740352" y="249289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75" name="Ellipse 74">
              <a:extLst>
                <a:ext uri="{FF2B5EF4-FFF2-40B4-BE49-F238E27FC236}">
                  <a16:creationId xmlns:a16="http://schemas.microsoft.com/office/drawing/2014/main" id="{25F45846-5467-4A7F-9C0F-A262AE6E073A}"/>
                </a:ext>
              </a:extLst>
            </p:cNvPr>
            <p:cNvSpPr/>
            <p:nvPr/>
          </p:nvSpPr>
          <p:spPr bwMode="auto">
            <a:xfrm flipH="1">
              <a:off x="8172400" y="2492896"/>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grpSp>
      <p:sp>
        <p:nvSpPr>
          <p:cNvPr id="85" name="Textfeld 84">
            <a:extLst>
              <a:ext uri="{FF2B5EF4-FFF2-40B4-BE49-F238E27FC236}">
                <a16:creationId xmlns:a16="http://schemas.microsoft.com/office/drawing/2014/main" id="{AE0B092E-5987-4A4D-B469-9F2B50961F99}"/>
              </a:ext>
            </a:extLst>
          </p:cNvPr>
          <p:cNvSpPr txBox="1"/>
          <p:nvPr/>
        </p:nvSpPr>
        <p:spPr>
          <a:xfrm>
            <a:off x="578492" y="3398035"/>
            <a:ext cx="6758679" cy="1323183"/>
          </a:xfrm>
          <a:prstGeom prst="rect">
            <a:avLst/>
          </a:prstGeom>
          <a:noFill/>
        </p:spPr>
        <p:txBody>
          <a:bodyPr wrap="square" rtlCol="0">
            <a:spAutoFit/>
          </a:bodyPr>
          <a:lstStyle/>
          <a:p>
            <a:pPr algn="ctr"/>
            <a:r>
              <a:rPr lang="en-US" sz="3999" dirty="0"/>
              <a:t>Segmented road data</a:t>
            </a:r>
            <a:br>
              <a:rPr lang="en-US" sz="3999" dirty="0"/>
            </a:br>
            <a:r>
              <a:rPr lang="en-US" sz="3999" dirty="0"/>
              <a:t>(Classified)</a:t>
            </a:r>
          </a:p>
        </p:txBody>
      </p:sp>
      <p:sp>
        <p:nvSpPr>
          <p:cNvPr id="86" name="Textfeld 85">
            <a:extLst>
              <a:ext uri="{FF2B5EF4-FFF2-40B4-BE49-F238E27FC236}">
                <a16:creationId xmlns:a16="http://schemas.microsoft.com/office/drawing/2014/main" id="{6DFD61C6-8AF0-4519-89A3-590CC359C718}"/>
              </a:ext>
            </a:extLst>
          </p:cNvPr>
          <p:cNvSpPr txBox="1"/>
          <p:nvPr/>
        </p:nvSpPr>
        <p:spPr>
          <a:xfrm>
            <a:off x="8864194" y="-7174207"/>
            <a:ext cx="5982384" cy="707758"/>
          </a:xfrm>
          <a:prstGeom prst="rect">
            <a:avLst/>
          </a:prstGeom>
          <a:noFill/>
        </p:spPr>
        <p:txBody>
          <a:bodyPr wrap="square" rtlCol="0">
            <a:spAutoFit/>
          </a:bodyPr>
          <a:lstStyle/>
          <a:p>
            <a:pPr algn="ctr"/>
            <a:r>
              <a:rPr lang="en-US" sz="3999" dirty="0"/>
              <a:t>Traffic volume data</a:t>
            </a:r>
          </a:p>
        </p:txBody>
      </p:sp>
      <p:pic>
        <p:nvPicPr>
          <p:cNvPr id="2" name="Grafik 1">
            <a:extLst>
              <a:ext uri="{FF2B5EF4-FFF2-40B4-BE49-F238E27FC236}">
                <a16:creationId xmlns:a16="http://schemas.microsoft.com/office/drawing/2014/main" id="{B15D42E5-CF3F-4B96-9003-ADB1B0EA8145}"/>
              </a:ext>
            </a:extLst>
          </p:cNvPr>
          <p:cNvPicPr>
            <a:picLocks noChangeAspect="1"/>
          </p:cNvPicPr>
          <p:nvPr/>
        </p:nvPicPr>
        <p:blipFill rotWithShape="1">
          <a:blip r:embed="rId3"/>
          <a:srcRect l="1115" t="7093" r="29748" b="16200"/>
          <a:stretch/>
        </p:blipFill>
        <p:spPr>
          <a:xfrm>
            <a:off x="8998899" y="-5687177"/>
            <a:ext cx="5982384" cy="5290800"/>
          </a:xfrm>
          <a:prstGeom prst="rect">
            <a:avLst/>
          </a:prstGeom>
        </p:spPr>
      </p:pic>
      <p:grpSp>
        <p:nvGrpSpPr>
          <p:cNvPr id="27" name="Gruppieren 26">
            <a:extLst>
              <a:ext uri="{FF2B5EF4-FFF2-40B4-BE49-F238E27FC236}">
                <a16:creationId xmlns:a16="http://schemas.microsoft.com/office/drawing/2014/main" id="{AAEC9B9D-3B1E-442E-8B0C-E2B2F4B029A6}"/>
              </a:ext>
            </a:extLst>
          </p:cNvPr>
          <p:cNvGrpSpPr/>
          <p:nvPr/>
        </p:nvGrpSpPr>
        <p:grpSpPr>
          <a:xfrm>
            <a:off x="833119" y="4831291"/>
            <a:ext cx="5928608" cy="5189214"/>
            <a:chOff x="3758453" y="2460811"/>
            <a:chExt cx="2965076" cy="2595283"/>
          </a:xfrm>
        </p:grpSpPr>
        <p:sp>
          <p:nvSpPr>
            <p:cNvPr id="4" name="Freihandform: Form 3">
              <a:extLst>
                <a:ext uri="{FF2B5EF4-FFF2-40B4-BE49-F238E27FC236}">
                  <a16:creationId xmlns:a16="http://schemas.microsoft.com/office/drawing/2014/main" id="{FFE49BF4-A7C1-486A-B9B0-3FD86FC65EF8}"/>
                </a:ext>
              </a:extLst>
            </p:cNvPr>
            <p:cNvSpPr/>
            <p:nvPr/>
          </p:nvSpPr>
          <p:spPr>
            <a:xfrm>
              <a:off x="4518212" y="3711388"/>
              <a:ext cx="67235" cy="437030"/>
            </a:xfrm>
            <a:custGeom>
              <a:avLst/>
              <a:gdLst>
                <a:gd name="connsiteX0" fmla="*/ 67235 w 67235"/>
                <a:gd name="connsiteY0" fmla="*/ 0 h 437030"/>
                <a:gd name="connsiteX1" fmla="*/ 0 w 67235"/>
                <a:gd name="connsiteY1" fmla="*/ 437030 h 437030"/>
              </a:gdLst>
              <a:ahLst/>
              <a:cxnLst>
                <a:cxn ang="0">
                  <a:pos x="connsiteX0" y="connsiteY0"/>
                </a:cxn>
                <a:cxn ang="0">
                  <a:pos x="connsiteX1" y="connsiteY1"/>
                </a:cxn>
              </a:cxnLst>
              <a:rect l="l" t="t" r="r" b="b"/>
              <a:pathLst>
                <a:path w="67235" h="437030">
                  <a:moveTo>
                    <a:pt x="67235" y="0"/>
                  </a:moveTo>
                  <a:lnTo>
                    <a:pt x="0" y="43703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 name="Freihandform: Form 7">
              <a:extLst>
                <a:ext uri="{FF2B5EF4-FFF2-40B4-BE49-F238E27FC236}">
                  <a16:creationId xmlns:a16="http://schemas.microsoft.com/office/drawing/2014/main" id="{876B9059-7263-451E-A693-0C141B59C6EA}"/>
                </a:ext>
              </a:extLst>
            </p:cNvPr>
            <p:cNvSpPr/>
            <p:nvPr/>
          </p:nvSpPr>
          <p:spPr>
            <a:xfrm>
              <a:off x="4222376" y="4262718"/>
              <a:ext cx="262218" cy="793376"/>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 name="Freihandform: Form 8">
              <a:extLst>
                <a:ext uri="{FF2B5EF4-FFF2-40B4-BE49-F238E27FC236}">
                  <a16:creationId xmlns:a16="http://schemas.microsoft.com/office/drawing/2014/main" id="{01139C07-E403-48F3-9C56-12B9B810FA11}"/>
                </a:ext>
              </a:extLst>
            </p:cNvPr>
            <p:cNvSpPr/>
            <p:nvPr/>
          </p:nvSpPr>
          <p:spPr>
            <a:xfrm>
              <a:off x="4652993" y="3341284"/>
              <a:ext cx="181535" cy="295835"/>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Lst>
              <a:ahLst/>
              <a:cxnLst>
                <a:cxn ang="0">
                  <a:pos x="connsiteX0" y="connsiteY0"/>
                </a:cxn>
                <a:cxn ang="0">
                  <a:pos x="connsiteX1" y="connsiteY1"/>
                </a:cxn>
                <a:cxn ang="0">
                  <a:pos x="connsiteX2" y="connsiteY2"/>
                </a:cxn>
                <a:cxn ang="0">
                  <a:pos x="connsiteX3" y="connsiteY3"/>
                </a:cxn>
              </a:cxnLst>
              <a:rect l="l" t="t" r="r" b="b"/>
              <a:pathLst>
                <a:path w="181535" h="295835">
                  <a:moveTo>
                    <a:pt x="0" y="295835"/>
                  </a:moveTo>
                  <a:lnTo>
                    <a:pt x="127747" y="201706"/>
                  </a:lnTo>
                  <a:lnTo>
                    <a:pt x="147917" y="47064"/>
                  </a:lnTo>
                  <a:lnTo>
                    <a:pt x="18153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0" name="Freihandform: Form 9">
              <a:extLst>
                <a:ext uri="{FF2B5EF4-FFF2-40B4-BE49-F238E27FC236}">
                  <a16:creationId xmlns:a16="http://schemas.microsoft.com/office/drawing/2014/main" id="{9062C7F1-2AA5-406A-A2CD-19609E0CF855}"/>
                </a:ext>
              </a:extLst>
            </p:cNvPr>
            <p:cNvSpPr/>
            <p:nvPr/>
          </p:nvSpPr>
          <p:spPr>
            <a:xfrm>
              <a:off x="4214411" y="3502960"/>
              <a:ext cx="369794" cy="148678"/>
            </a:xfrm>
            <a:custGeom>
              <a:avLst/>
              <a:gdLst>
                <a:gd name="connsiteX0" fmla="*/ 0 w 396688"/>
                <a:gd name="connsiteY0" fmla="*/ 0 h 161365"/>
                <a:gd name="connsiteX1" fmla="*/ 268941 w 396688"/>
                <a:gd name="connsiteY1" fmla="*/ 60512 h 161365"/>
                <a:gd name="connsiteX2" fmla="*/ 396688 w 396688"/>
                <a:gd name="connsiteY2" fmla="*/ 161365 h 161365"/>
              </a:gdLst>
              <a:ahLst/>
              <a:cxnLst>
                <a:cxn ang="0">
                  <a:pos x="connsiteX0" y="connsiteY0"/>
                </a:cxn>
                <a:cxn ang="0">
                  <a:pos x="connsiteX1" y="connsiteY1"/>
                </a:cxn>
                <a:cxn ang="0">
                  <a:pos x="connsiteX2" y="connsiteY2"/>
                </a:cxn>
              </a:cxnLst>
              <a:rect l="l" t="t" r="r" b="b"/>
              <a:pathLst>
                <a:path w="396688" h="161365">
                  <a:moveTo>
                    <a:pt x="0" y="0"/>
                  </a:moveTo>
                  <a:lnTo>
                    <a:pt x="268941" y="60512"/>
                  </a:lnTo>
                  <a:lnTo>
                    <a:pt x="396688" y="161365"/>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2" name="Freihandform: Form 11">
              <a:extLst>
                <a:ext uri="{FF2B5EF4-FFF2-40B4-BE49-F238E27FC236}">
                  <a16:creationId xmlns:a16="http://schemas.microsoft.com/office/drawing/2014/main" id="{11C4D8C1-69E7-4E79-9527-FF2CB89958AB}"/>
                </a:ext>
              </a:extLst>
            </p:cNvPr>
            <p:cNvSpPr/>
            <p:nvPr/>
          </p:nvSpPr>
          <p:spPr>
            <a:xfrm>
              <a:off x="5594287" y="3959848"/>
              <a:ext cx="591671" cy="248771"/>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3" name="Freihandform: Form 12">
              <a:extLst>
                <a:ext uri="{FF2B5EF4-FFF2-40B4-BE49-F238E27FC236}">
                  <a16:creationId xmlns:a16="http://schemas.microsoft.com/office/drawing/2014/main" id="{682A53C7-DFDA-40B9-9B22-9DE6855565A4}"/>
                </a:ext>
              </a:extLst>
            </p:cNvPr>
            <p:cNvSpPr/>
            <p:nvPr/>
          </p:nvSpPr>
          <p:spPr>
            <a:xfrm>
              <a:off x="5116606" y="3818965"/>
              <a:ext cx="409221" cy="118918"/>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4" name="Freihandform: Form 13">
              <a:extLst>
                <a:ext uri="{FF2B5EF4-FFF2-40B4-BE49-F238E27FC236}">
                  <a16:creationId xmlns:a16="http://schemas.microsoft.com/office/drawing/2014/main" id="{3F15BABA-B215-4FA4-BD31-077268481020}"/>
                </a:ext>
              </a:extLst>
            </p:cNvPr>
            <p:cNvSpPr/>
            <p:nvPr/>
          </p:nvSpPr>
          <p:spPr>
            <a:xfrm>
              <a:off x="3758453" y="3395382"/>
              <a:ext cx="403412" cy="80683"/>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6" name="Freihandform: Form 15">
              <a:extLst>
                <a:ext uri="{FF2B5EF4-FFF2-40B4-BE49-F238E27FC236}">
                  <a16:creationId xmlns:a16="http://schemas.microsoft.com/office/drawing/2014/main" id="{7BA83992-C7AB-428A-8FFA-3789C60B1B76}"/>
                </a:ext>
              </a:extLst>
            </p:cNvPr>
            <p:cNvSpPr/>
            <p:nvPr/>
          </p:nvSpPr>
          <p:spPr>
            <a:xfrm>
              <a:off x="4874559" y="3089083"/>
              <a:ext cx="187948" cy="21889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8" name="Freihandform: Form 17">
              <a:extLst>
                <a:ext uri="{FF2B5EF4-FFF2-40B4-BE49-F238E27FC236}">
                  <a16:creationId xmlns:a16="http://schemas.microsoft.com/office/drawing/2014/main" id="{2C6824F5-9412-43EA-AA50-361EA65789DA}"/>
                </a:ext>
              </a:extLst>
            </p:cNvPr>
            <p:cNvSpPr/>
            <p:nvPr/>
          </p:nvSpPr>
          <p:spPr>
            <a:xfrm>
              <a:off x="4632201" y="3691218"/>
              <a:ext cx="430306" cy="127747"/>
            </a:xfrm>
            <a:custGeom>
              <a:avLst/>
              <a:gdLst>
                <a:gd name="connsiteX0" fmla="*/ 0 w 430306"/>
                <a:gd name="connsiteY0" fmla="*/ 0 h 127747"/>
                <a:gd name="connsiteX1" fmla="*/ 80682 w 430306"/>
                <a:gd name="connsiteY1" fmla="*/ 67235 h 127747"/>
                <a:gd name="connsiteX2" fmla="*/ 430306 w 430306"/>
                <a:gd name="connsiteY2" fmla="*/ 127747 h 127747"/>
              </a:gdLst>
              <a:ahLst/>
              <a:cxnLst>
                <a:cxn ang="0">
                  <a:pos x="connsiteX0" y="connsiteY0"/>
                </a:cxn>
                <a:cxn ang="0">
                  <a:pos x="connsiteX1" y="connsiteY1"/>
                </a:cxn>
                <a:cxn ang="0">
                  <a:pos x="connsiteX2" y="connsiteY2"/>
                </a:cxn>
              </a:cxnLst>
              <a:rect l="l" t="t" r="r" b="b"/>
              <a:pathLst>
                <a:path w="430306" h="127747">
                  <a:moveTo>
                    <a:pt x="0" y="0"/>
                  </a:moveTo>
                  <a:lnTo>
                    <a:pt x="80682" y="67235"/>
                  </a:lnTo>
                  <a:lnTo>
                    <a:pt x="430306" y="127747"/>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0" name="Freihandform: Form 19">
              <a:extLst>
                <a:ext uri="{FF2B5EF4-FFF2-40B4-BE49-F238E27FC236}">
                  <a16:creationId xmlns:a16="http://schemas.microsoft.com/office/drawing/2014/main" id="{FE73D0AD-22C4-4FB9-A554-D87DD0CB49F6}"/>
                </a:ext>
              </a:extLst>
            </p:cNvPr>
            <p:cNvSpPr/>
            <p:nvPr/>
          </p:nvSpPr>
          <p:spPr>
            <a:xfrm>
              <a:off x="5546601" y="3980640"/>
              <a:ext cx="60512" cy="450476"/>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1" name="Freihandform: Form 20">
              <a:extLst>
                <a:ext uri="{FF2B5EF4-FFF2-40B4-BE49-F238E27FC236}">
                  <a16:creationId xmlns:a16="http://schemas.microsoft.com/office/drawing/2014/main" id="{47613746-4945-4AFA-9C8E-B69B2FD40800}"/>
                </a:ext>
              </a:extLst>
            </p:cNvPr>
            <p:cNvSpPr/>
            <p:nvPr/>
          </p:nvSpPr>
          <p:spPr>
            <a:xfrm>
              <a:off x="5559738" y="3637119"/>
              <a:ext cx="369794" cy="268941"/>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2" name="Freihandform: Form 21">
              <a:extLst>
                <a:ext uri="{FF2B5EF4-FFF2-40B4-BE49-F238E27FC236}">
                  <a16:creationId xmlns:a16="http://schemas.microsoft.com/office/drawing/2014/main" id="{B41F1B5C-8FBD-47C1-8FFA-251390F9C44A}"/>
                </a:ext>
              </a:extLst>
            </p:cNvPr>
            <p:cNvSpPr/>
            <p:nvPr/>
          </p:nvSpPr>
          <p:spPr>
            <a:xfrm>
              <a:off x="5116606" y="2487706"/>
              <a:ext cx="598394" cy="551329"/>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3" name="Freihandform: Form 22">
              <a:extLst>
                <a:ext uri="{FF2B5EF4-FFF2-40B4-BE49-F238E27FC236}">
                  <a16:creationId xmlns:a16="http://schemas.microsoft.com/office/drawing/2014/main" id="{78350EAC-1BBA-47C5-A035-B8457D320735}"/>
                </a:ext>
              </a:extLst>
            </p:cNvPr>
            <p:cNvSpPr/>
            <p:nvPr/>
          </p:nvSpPr>
          <p:spPr>
            <a:xfrm>
              <a:off x="5963771" y="2918012"/>
              <a:ext cx="369794" cy="679076"/>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5" name="Freihandform: Form 24">
              <a:extLst>
                <a:ext uri="{FF2B5EF4-FFF2-40B4-BE49-F238E27FC236}">
                  <a16:creationId xmlns:a16="http://schemas.microsoft.com/office/drawing/2014/main" id="{A619CE87-2D81-43F6-A2D1-6B119AE9E6DF}"/>
                </a:ext>
              </a:extLst>
            </p:cNvPr>
            <p:cNvSpPr/>
            <p:nvPr/>
          </p:nvSpPr>
          <p:spPr>
            <a:xfrm>
              <a:off x="4995582" y="2460811"/>
              <a:ext cx="71795" cy="554271"/>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6" name="Freihandform: Form 25">
              <a:extLst>
                <a:ext uri="{FF2B5EF4-FFF2-40B4-BE49-F238E27FC236}">
                  <a16:creationId xmlns:a16="http://schemas.microsoft.com/office/drawing/2014/main" id="{BA7A69A3-E512-4979-A98B-C0EA8A5E0F22}"/>
                </a:ext>
              </a:extLst>
            </p:cNvPr>
            <p:cNvSpPr/>
            <p:nvPr/>
          </p:nvSpPr>
          <p:spPr>
            <a:xfrm>
              <a:off x="6273053" y="4148418"/>
              <a:ext cx="450476" cy="60511"/>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pSp>
      <p:sp>
        <p:nvSpPr>
          <p:cNvPr id="6" name="Titel 5">
            <a:extLst>
              <a:ext uri="{FF2B5EF4-FFF2-40B4-BE49-F238E27FC236}">
                <a16:creationId xmlns:a16="http://schemas.microsoft.com/office/drawing/2014/main" id="{215571E6-57B9-42F1-8C1A-178BD0D871BA}"/>
              </a:ext>
            </a:extLst>
          </p:cNvPr>
          <p:cNvSpPr>
            <a:spLocks noGrp="1"/>
          </p:cNvSpPr>
          <p:nvPr>
            <p:ph type="title"/>
          </p:nvPr>
        </p:nvSpPr>
        <p:spPr/>
        <p:txBody>
          <a:bodyPr/>
          <a:lstStyle/>
          <a:p>
            <a:r>
              <a:rPr lang="en-US" sz="7198" dirty="0">
                <a:solidFill>
                  <a:srgbClr val="F39000"/>
                </a:solidFill>
              </a:rPr>
              <a:t>Road segmentation</a:t>
            </a:r>
            <a:endParaRPr lang="de-DE" dirty="0"/>
          </a:p>
        </p:txBody>
      </p:sp>
      <p:sp>
        <p:nvSpPr>
          <p:cNvPr id="59" name="Titel 8">
            <a:extLst>
              <a:ext uri="{FF2B5EF4-FFF2-40B4-BE49-F238E27FC236}">
                <a16:creationId xmlns:a16="http://schemas.microsoft.com/office/drawing/2014/main" id="{D141EE6F-4818-43E1-90C2-A1B787CD10B4}"/>
              </a:ext>
            </a:extLst>
          </p:cNvPr>
          <p:cNvSpPr txBox="1">
            <a:spLocks/>
          </p:cNvSpPr>
          <p:nvPr/>
        </p:nvSpPr>
        <p:spPr>
          <a:xfrm>
            <a:off x="1142704" y="1036567"/>
            <a:ext cx="13419430" cy="2650436"/>
          </a:xfrm>
          <a:prstGeom prst="rect">
            <a:avLst/>
          </a:prstGeom>
        </p:spPr>
        <p:txBody>
          <a:bodyPr vert="horz" lIns="182832" tIns="91416" rIns="182832" bIns="91416" rtlCol="0" anchor="ctr">
            <a:normAutofit/>
          </a:bodyPr>
          <a:lstStyle>
            <a:lvl1pPr algn="l" defTabSz="914400" rtl="0" eaLnBrk="1" latinLnBrk="0" hangingPunct="1">
              <a:lnSpc>
                <a:spcPct val="90000"/>
              </a:lnSpc>
              <a:spcBef>
                <a:spcPct val="0"/>
              </a:spcBef>
              <a:buNone/>
              <a:defRPr sz="3800" kern="1200">
                <a:solidFill>
                  <a:schemeClr val="tx1"/>
                </a:solidFill>
                <a:latin typeface="Poppins" panose="00000500000000000000" pitchFamily="2" charset="-18"/>
                <a:ea typeface="+mj-ea"/>
                <a:cs typeface="Poppins" panose="00000500000000000000" pitchFamily="2" charset="-18"/>
              </a:defRPr>
            </a:lvl1pPr>
          </a:lstStyle>
          <a:p>
            <a:endParaRPr lang="en-US" sz="7998" dirty="0">
              <a:solidFill>
                <a:srgbClr val="F39000"/>
              </a:solidFill>
            </a:endParaRPr>
          </a:p>
        </p:txBody>
      </p:sp>
      <p:sp>
        <p:nvSpPr>
          <p:cNvPr id="67" name="Inhaltsplatzhalter 11">
            <a:extLst>
              <a:ext uri="{FF2B5EF4-FFF2-40B4-BE49-F238E27FC236}">
                <a16:creationId xmlns:a16="http://schemas.microsoft.com/office/drawing/2014/main" id="{0450FB5C-B9B4-4313-A6C8-5B78E58DF018}"/>
              </a:ext>
            </a:extLst>
          </p:cNvPr>
          <p:cNvSpPr>
            <a:spLocks noGrp="1"/>
          </p:cNvSpPr>
          <p:nvPr>
            <p:ph sz="half" idx="1"/>
          </p:nvPr>
        </p:nvSpPr>
        <p:spPr>
          <a:xfrm>
            <a:off x="-12872572" y="5035983"/>
            <a:ext cx="11176769" cy="8700410"/>
          </a:xfrm>
        </p:spPr>
        <p:txBody>
          <a:bodyPr/>
          <a:lstStyle/>
          <a:p>
            <a:r>
              <a:rPr lang="en-US" sz="6398" dirty="0">
                <a:solidFill>
                  <a:srgbClr val="F39000"/>
                </a:solidFill>
                <a:latin typeface="+mn-lt"/>
              </a:rPr>
              <a:t>Average accident cost rate </a:t>
            </a:r>
            <a:br>
              <a:rPr lang="en-US" sz="6398" dirty="0">
                <a:solidFill>
                  <a:srgbClr val="F39000"/>
                </a:solidFill>
                <a:latin typeface="+mn-lt"/>
              </a:rPr>
            </a:br>
            <a:r>
              <a:rPr lang="en-US" dirty="0">
                <a:solidFill>
                  <a:srgbClr val="003366"/>
                </a:solidFill>
                <a:latin typeface="+mn-lt"/>
              </a:rPr>
              <a:t>[€/per 1.000 </a:t>
            </a:r>
            <a:r>
              <a:rPr lang="en-US" dirty="0" err="1">
                <a:solidFill>
                  <a:srgbClr val="003366"/>
                </a:solidFill>
                <a:latin typeface="+mn-lt"/>
              </a:rPr>
              <a:t>Vehicules</a:t>
            </a:r>
            <a:r>
              <a:rPr lang="en-US" dirty="0">
                <a:solidFill>
                  <a:srgbClr val="003366"/>
                </a:solidFill>
                <a:latin typeface="+mn-lt"/>
              </a:rPr>
              <a:t>]</a:t>
            </a:r>
          </a:p>
          <a:p>
            <a:endParaRPr lang="de-DE" dirty="0"/>
          </a:p>
        </p:txBody>
      </p:sp>
      <p:graphicFrame>
        <p:nvGraphicFramePr>
          <p:cNvPr id="68" name="Tabelle 67">
            <a:extLst>
              <a:ext uri="{FF2B5EF4-FFF2-40B4-BE49-F238E27FC236}">
                <a16:creationId xmlns:a16="http://schemas.microsoft.com/office/drawing/2014/main" id="{29D9C9AA-4875-47DC-9E63-7AECAFA22DAF}"/>
              </a:ext>
            </a:extLst>
          </p:cNvPr>
          <p:cNvGraphicFramePr>
            <a:graphicFrameLocks noGrp="1"/>
          </p:cNvGraphicFramePr>
          <p:nvPr>
            <p:extLst>
              <p:ext uri="{D42A27DB-BD31-4B8C-83A1-F6EECF244321}">
                <p14:modId xmlns:p14="http://schemas.microsoft.com/office/powerpoint/2010/main" val="2225875260"/>
              </p:ext>
            </p:extLst>
          </p:nvPr>
        </p:nvGraphicFramePr>
        <p:xfrm>
          <a:off x="-10658816" y="9279795"/>
          <a:ext cx="5705664" cy="3657408"/>
        </p:xfrm>
        <a:graphic>
          <a:graphicData uri="http://schemas.openxmlformats.org/drawingml/2006/table">
            <a:tbl>
              <a:tblPr firstRow="1" bandRow="1">
                <a:tableStyleId>{00A15C55-8517-42AA-B614-E9B94910E393}</a:tableStyleId>
              </a:tblPr>
              <a:tblGrid>
                <a:gridCol w="4054656">
                  <a:extLst>
                    <a:ext uri="{9D8B030D-6E8A-4147-A177-3AD203B41FA5}">
                      <a16:colId xmlns:a16="http://schemas.microsoft.com/office/drawing/2014/main" val="3565128328"/>
                    </a:ext>
                  </a:extLst>
                </a:gridCol>
                <a:gridCol w="1651008">
                  <a:extLst>
                    <a:ext uri="{9D8B030D-6E8A-4147-A177-3AD203B41FA5}">
                      <a16:colId xmlns:a16="http://schemas.microsoft.com/office/drawing/2014/main" val="2327823964"/>
                    </a:ext>
                  </a:extLst>
                </a:gridCol>
              </a:tblGrid>
              <a:tr h="914162">
                <a:tc>
                  <a:txBody>
                    <a:bodyPr/>
                    <a:lstStyle/>
                    <a:p>
                      <a:r>
                        <a:rPr lang="de-DE" sz="4800" dirty="0" err="1">
                          <a:solidFill>
                            <a:schemeClr val="tx1"/>
                          </a:solidFill>
                        </a:rPr>
                        <a:t>Roadtype</a:t>
                      </a:r>
                      <a:endParaRPr lang="de-DE" sz="4800" dirty="0">
                        <a:solidFill>
                          <a:schemeClr val="tx1"/>
                        </a:solidFill>
                      </a:endParaRPr>
                    </a:p>
                  </a:txBody>
                  <a:tcPr marL="182832" marR="182832" marT="91416" marB="91416">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de-DE" sz="4800" dirty="0">
                          <a:solidFill>
                            <a:schemeClr val="tx1"/>
                          </a:solidFill>
                        </a:rPr>
                        <a:t>€</a:t>
                      </a:r>
                    </a:p>
                  </a:txBody>
                  <a:tcPr marL="182832" marR="182832" marT="91416" marB="91416">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84664870"/>
                  </a:ext>
                </a:extLst>
              </a:tr>
              <a:tr h="914162">
                <a:tc>
                  <a:txBody>
                    <a:bodyPr/>
                    <a:lstStyle/>
                    <a:p>
                      <a:r>
                        <a:rPr lang="de-DE" sz="4800" dirty="0" err="1"/>
                        <a:t>Motorway</a:t>
                      </a:r>
                      <a:endParaRPr lang="de-DE" sz="4800" b="1" dirty="0"/>
                    </a:p>
                  </a:txBody>
                  <a:tcPr marL="182832" marR="182832" marT="91416" marB="91416">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de-DE" sz="4800" dirty="0"/>
                        <a:t>15</a:t>
                      </a:r>
                      <a:endParaRPr lang="de-DE" sz="4800" b="1" dirty="0"/>
                    </a:p>
                  </a:txBody>
                  <a:tcPr marL="182832" marR="182832" marT="91416" marB="91416">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001201"/>
                  </a:ext>
                </a:extLst>
              </a:tr>
              <a:tr h="914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800" dirty="0" err="1"/>
                        <a:t>country</a:t>
                      </a:r>
                      <a:r>
                        <a:rPr lang="de-DE" sz="4800" dirty="0"/>
                        <a:t> Road</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de-DE" sz="4800" dirty="0"/>
                        <a:t>35</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98496885"/>
                  </a:ext>
                </a:extLst>
              </a:tr>
              <a:tr h="914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800" dirty="0"/>
                        <a:t>urban </a:t>
                      </a:r>
                      <a:r>
                        <a:rPr lang="de-DE" sz="4800" dirty="0" err="1"/>
                        <a:t>road</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de-DE" sz="4800" dirty="0"/>
                        <a:t>51</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4166657"/>
                  </a:ext>
                </a:extLst>
              </a:tr>
            </a:tbl>
          </a:graphicData>
        </a:graphic>
      </p:graphicFrame>
      <mc:AlternateContent xmlns:mc="http://schemas.openxmlformats.org/markup-compatibility/2006">
        <mc:Choice xmlns:a14="http://schemas.microsoft.com/office/drawing/2010/main" Requires="a14">
          <p:sp>
            <p:nvSpPr>
              <p:cNvPr id="69" name="Inhaltsplatzhalter 13">
                <a:extLst>
                  <a:ext uri="{FF2B5EF4-FFF2-40B4-BE49-F238E27FC236}">
                    <a16:creationId xmlns:a16="http://schemas.microsoft.com/office/drawing/2014/main" id="{3C4DDE77-90AA-486F-AAEA-BAD95E6147A3}"/>
                  </a:ext>
                </a:extLst>
              </p:cNvPr>
              <p:cNvSpPr txBox="1">
                <a:spLocks/>
              </p:cNvSpPr>
              <p:nvPr/>
            </p:nvSpPr>
            <p:spPr>
              <a:xfrm>
                <a:off x="34836448" y="3629867"/>
                <a:ext cx="11176769" cy="87004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98" dirty="0">
                    <a:solidFill>
                      <a:srgbClr val="F39000"/>
                    </a:solidFill>
                  </a:rPr>
                  <a:t>Basic accident cost density</a:t>
                </a:r>
                <a:br>
                  <a:rPr lang="en-US" sz="6398" dirty="0">
                    <a:solidFill>
                      <a:srgbClr val="F39000"/>
                    </a:solidFill>
                  </a:rPr>
                </a:br>
                <a:r>
                  <a:rPr lang="en-US" sz="5599" dirty="0">
                    <a:solidFill>
                      <a:srgbClr val="003366"/>
                    </a:solidFill>
                  </a:rPr>
                  <a:t>[€/kilometer] </a:t>
                </a:r>
                <a:br>
                  <a:rPr lang="de-DE" sz="5599" dirty="0">
                    <a:solidFill>
                      <a:srgbClr val="003366"/>
                    </a:solidFill>
                  </a:rPr>
                </a:br>
                <a:r>
                  <a:rPr lang="de-DE" sz="5599" dirty="0">
                    <a:solidFill>
                      <a:srgbClr val="003366"/>
                    </a:solidFill>
                  </a:rPr>
                  <a:t>= </a:t>
                </a:r>
                <a14:m>
                  <m:oMath xmlns:m="http://schemas.openxmlformats.org/officeDocument/2006/math">
                    <m:r>
                      <m:rPr>
                        <m:nor/>
                      </m:rPr>
                      <a:rPr lang="en-US" sz="5599" dirty="0">
                        <a:solidFill>
                          <a:srgbClr val="003366"/>
                        </a:solidFill>
                      </a:rPr>
                      <m:t>accident</m:t>
                    </m:r>
                    <m:r>
                      <m:rPr>
                        <m:nor/>
                      </m:rPr>
                      <a:rPr lang="en-US" sz="5599" dirty="0">
                        <a:solidFill>
                          <a:srgbClr val="003366"/>
                        </a:solidFill>
                      </a:rPr>
                      <m:t> </m:t>
                    </m:r>
                    <m:r>
                      <m:rPr>
                        <m:nor/>
                      </m:rPr>
                      <a:rPr lang="en-US" sz="5599" dirty="0">
                        <a:solidFill>
                          <a:srgbClr val="003366"/>
                        </a:solidFill>
                      </a:rPr>
                      <m:t>costs</m:t>
                    </m:r>
                    <m:r>
                      <m:rPr>
                        <m:nor/>
                      </m:rPr>
                      <a:rPr lang="de-DE" sz="5599" dirty="0">
                        <a:solidFill>
                          <a:srgbClr val="003366"/>
                        </a:solidFill>
                      </a:rPr>
                      <m:t> </m:t>
                    </m:r>
                    <m:r>
                      <m:rPr>
                        <m:nor/>
                      </m:rPr>
                      <a:rPr lang="de-DE" sz="5599" dirty="0">
                        <a:solidFill>
                          <a:srgbClr val="003366"/>
                        </a:solidFill>
                      </a:rPr>
                      <m:t>rate</m:t>
                    </m:r>
                    <m:r>
                      <m:rPr>
                        <m:nor/>
                      </m:rPr>
                      <a:rPr lang="de-DE" sz="5599" dirty="0">
                        <a:solidFill>
                          <a:srgbClr val="003366"/>
                        </a:solidFill>
                      </a:rPr>
                      <m:t> ∗ </m:t>
                    </m:r>
                    <m:r>
                      <m:rPr>
                        <m:nor/>
                      </m:rPr>
                      <a:rPr lang="de-DE" sz="5599" dirty="0">
                        <a:solidFill>
                          <a:srgbClr val="003366"/>
                        </a:solidFill>
                      </a:rPr>
                      <m:t>traffic</m:t>
                    </m:r>
                    <m:r>
                      <m:rPr>
                        <m:nor/>
                      </m:rPr>
                      <a:rPr lang="de-DE" sz="5599" dirty="0">
                        <a:solidFill>
                          <a:srgbClr val="003366"/>
                        </a:solidFill>
                      </a:rPr>
                      <m:t> </m:t>
                    </m:r>
                    <m:r>
                      <m:rPr>
                        <m:nor/>
                      </m:rPr>
                      <a:rPr lang="de-DE" sz="5599" dirty="0">
                        <a:solidFill>
                          <a:srgbClr val="003366"/>
                        </a:solidFill>
                      </a:rPr>
                      <m:t>Volume</m:t>
                    </m:r>
                  </m:oMath>
                </a14:m>
                <a:endParaRPr lang="de-DE" sz="5599" dirty="0">
                  <a:solidFill>
                    <a:srgbClr val="003366"/>
                  </a:solidFill>
                </a:endParaRPr>
              </a:p>
              <a:p>
                <a:endParaRPr lang="en-US" sz="6398" dirty="0">
                  <a:solidFill>
                    <a:srgbClr val="F39000"/>
                  </a:solidFill>
                </a:endParaRPr>
              </a:p>
              <a:p>
                <a:endParaRPr lang="de-DE" sz="5599" dirty="0"/>
              </a:p>
            </p:txBody>
          </p:sp>
        </mc:Choice>
        <mc:Fallback>
          <p:sp>
            <p:nvSpPr>
              <p:cNvPr id="69" name="Inhaltsplatzhalter 13">
                <a:extLst>
                  <a:ext uri="{FF2B5EF4-FFF2-40B4-BE49-F238E27FC236}">
                    <a16:creationId xmlns:a16="http://schemas.microsoft.com/office/drawing/2014/main" id="{3C4DDE77-90AA-486F-AAEA-BAD95E6147A3}"/>
                  </a:ext>
                </a:extLst>
              </p:cNvPr>
              <p:cNvSpPr txBox="1">
                <a:spLocks noRot="1" noChangeAspect="1" noMove="1" noResize="1" noEditPoints="1" noAdjustHandles="1" noChangeArrowheads="1" noChangeShapeType="1" noTextEdit="1"/>
              </p:cNvSpPr>
              <p:nvPr/>
            </p:nvSpPr>
            <p:spPr>
              <a:xfrm>
                <a:off x="34836448" y="3629867"/>
                <a:ext cx="11176769" cy="8700410"/>
              </a:xfrm>
              <a:prstGeom prst="rect">
                <a:avLst/>
              </a:prstGeom>
              <a:blipFill>
                <a:blip r:embed="rId4"/>
                <a:stretch>
                  <a:fillRect l="-3292" t="-3348"/>
                </a:stretch>
              </a:blipFill>
            </p:spPr>
            <p:txBody>
              <a:bodyPr/>
              <a:lstStyle/>
              <a:p>
                <a:r>
                  <a:rPr lang="de-DE">
                    <a:noFill/>
                  </a:rPr>
                  <a:t> </a:t>
                </a:r>
              </a:p>
            </p:txBody>
          </p:sp>
        </mc:Fallback>
      </mc:AlternateContent>
      <p:sp>
        <p:nvSpPr>
          <p:cNvPr id="70" name="Text Box 8">
            <a:extLst>
              <a:ext uri="{FF2B5EF4-FFF2-40B4-BE49-F238E27FC236}">
                <a16:creationId xmlns:a16="http://schemas.microsoft.com/office/drawing/2014/main" id="{86D8403B-AE75-4C02-8996-B10B1C6237FF}"/>
              </a:ext>
            </a:extLst>
          </p:cNvPr>
          <p:cNvSpPr txBox="1">
            <a:spLocks noChangeArrowheads="1"/>
          </p:cNvSpPr>
          <p:nvPr/>
        </p:nvSpPr>
        <p:spPr bwMode="auto">
          <a:xfrm>
            <a:off x="36530410" y="3508359"/>
            <a:ext cx="9790524" cy="830868"/>
          </a:xfrm>
          <a:prstGeom prst="rect">
            <a:avLst/>
          </a:prstGeom>
          <a:noFill/>
          <a:ln w="12700">
            <a:noFill/>
            <a:miter lim="800000"/>
            <a:headEnd/>
            <a:tailEnd/>
          </a:ln>
        </p:spPr>
        <p:txBody>
          <a:bodyPr wrap="square">
            <a:spAutoFit/>
          </a:bodyPr>
          <a:lstStyle/>
          <a:p>
            <a:pPr>
              <a:spcBef>
                <a:spcPct val="50000"/>
              </a:spcBef>
            </a:pPr>
            <a:r>
              <a:rPr lang="de-DE" sz="4799" dirty="0">
                <a:solidFill>
                  <a:srgbClr val="003366"/>
                </a:solidFill>
                <a:latin typeface="Linotype Syntax Com Regular" panose="020B0604020202020204"/>
              </a:rPr>
              <a:t> </a:t>
            </a:r>
          </a:p>
        </p:txBody>
      </p:sp>
      <p:sp>
        <p:nvSpPr>
          <p:cNvPr id="71" name="Rechteck 70">
            <a:extLst>
              <a:ext uri="{FF2B5EF4-FFF2-40B4-BE49-F238E27FC236}">
                <a16:creationId xmlns:a16="http://schemas.microsoft.com/office/drawing/2014/main" id="{0E5D4470-25F5-455F-B3CC-B4E46F487967}"/>
              </a:ext>
            </a:extLst>
          </p:cNvPr>
          <p:cNvSpPr/>
          <p:nvPr/>
        </p:nvSpPr>
        <p:spPr>
          <a:xfrm>
            <a:off x="38694403" y="6613748"/>
            <a:ext cx="1906139"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72" name="Rechteck 71">
            <a:extLst>
              <a:ext uri="{FF2B5EF4-FFF2-40B4-BE49-F238E27FC236}">
                <a16:creationId xmlns:a16="http://schemas.microsoft.com/office/drawing/2014/main" id="{47BE3006-853D-4053-93EB-44F70E23AC73}"/>
              </a:ext>
            </a:extLst>
          </p:cNvPr>
          <p:cNvSpPr/>
          <p:nvPr/>
        </p:nvSpPr>
        <p:spPr>
          <a:xfrm>
            <a:off x="37848661" y="10424405"/>
            <a:ext cx="5503751" cy="1200008"/>
          </a:xfrm>
          <a:prstGeom prst="rect">
            <a:avLst/>
          </a:prstGeom>
        </p:spPr>
        <p:txBody>
          <a:bodyPr wrap="none">
            <a:spAutoFit/>
          </a:bodyPr>
          <a:lstStyle/>
          <a:p>
            <a:pPr algn="ctr"/>
            <a:r>
              <a:rPr lang="de-DE" sz="7198" b="1" dirty="0" err="1"/>
              <a:t>expected</a:t>
            </a:r>
            <a:r>
              <a:rPr lang="de-DE" sz="7198" b="1" dirty="0"/>
              <a:t> ACD</a:t>
            </a:r>
          </a:p>
        </p:txBody>
      </p:sp>
      <p:cxnSp>
        <p:nvCxnSpPr>
          <p:cNvPr id="73" name="Gerader Verbinder 72">
            <a:extLst>
              <a:ext uri="{FF2B5EF4-FFF2-40B4-BE49-F238E27FC236}">
                <a16:creationId xmlns:a16="http://schemas.microsoft.com/office/drawing/2014/main" id="{BF596847-5057-4818-B4A5-AA7E118EF930}"/>
              </a:ext>
            </a:extLst>
          </p:cNvPr>
          <p:cNvCxnSpPr>
            <a:cxnSpLocks/>
            <a:stCxn id="71" idx="2"/>
            <a:endCxn id="71" idx="0"/>
          </p:cNvCxnSpPr>
          <p:nvPr/>
        </p:nvCxnSpPr>
        <p:spPr>
          <a:xfrm flipV="1">
            <a:off x="39647472" y="6613748"/>
            <a:ext cx="0" cy="3563072"/>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4" name="Gerader Verbinder 73">
            <a:extLst>
              <a:ext uri="{FF2B5EF4-FFF2-40B4-BE49-F238E27FC236}">
                <a16:creationId xmlns:a16="http://schemas.microsoft.com/office/drawing/2014/main" id="{019B4B23-391E-45BD-BF36-9512E3A47667}"/>
              </a:ext>
            </a:extLst>
          </p:cNvPr>
          <p:cNvCxnSpPr>
            <a:cxnSpLocks/>
          </p:cNvCxnSpPr>
          <p:nvPr/>
        </p:nvCxnSpPr>
        <p:spPr>
          <a:xfrm flipH="1">
            <a:off x="37722982" y="6613748"/>
            <a:ext cx="5872474"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6" name="Gerade Verbindung mit Pfeil 75">
            <a:extLst>
              <a:ext uri="{FF2B5EF4-FFF2-40B4-BE49-F238E27FC236}">
                <a16:creationId xmlns:a16="http://schemas.microsoft.com/office/drawing/2014/main" id="{808F394F-AFBC-4F81-916E-B6BD316A71BC}"/>
              </a:ext>
            </a:extLst>
          </p:cNvPr>
          <p:cNvCxnSpPr/>
          <p:nvPr/>
        </p:nvCxnSpPr>
        <p:spPr>
          <a:xfrm flipV="1">
            <a:off x="41291800" y="6665946"/>
            <a:ext cx="0" cy="351087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Gerader Verbinder 76">
            <a:extLst>
              <a:ext uri="{FF2B5EF4-FFF2-40B4-BE49-F238E27FC236}">
                <a16:creationId xmlns:a16="http://schemas.microsoft.com/office/drawing/2014/main" id="{08289B77-E97A-4583-9BC6-B52E17FA778E}"/>
              </a:ext>
            </a:extLst>
          </p:cNvPr>
          <p:cNvCxnSpPr>
            <a:cxnSpLocks/>
          </p:cNvCxnSpPr>
          <p:nvPr/>
        </p:nvCxnSpPr>
        <p:spPr>
          <a:xfrm flipH="1">
            <a:off x="37664305" y="10176819"/>
            <a:ext cx="5872474" cy="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09B889FA-E045-E371-5D8D-D6A675F1A77D}"/>
              </a:ext>
            </a:extLst>
          </p:cNvPr>
          <p:cNvSpPr txBox="1"/>
          <p:nvPr/>
        </p:nvSpPr>
        <p:spPr>
          <a:xfrm>
            <a:off x="9062092" y="3423435"/>
            <a:ext cx="13639595" cy="1323183"/>
          </a:xfrm>
          <a:prstGeom prst="rect">
            <a:avLst/>
          </a:prstGeom>
          <a:noFill/>
        </p:spPr>
        <p:txBody>
          <a:bodyPr wrap="square" rtlCol="0">
            <a:spAutoFit/>
          </a:bodyPr>
          <a:lstStyle/>
          <a:p>
            <a:pPr algn="ctr"/>
            <a:r>
              <a:rPr lang="en-US" sz="3999" dirty="0">
                <a:solidFill>
                  <a:srgbClr val="0070C0"/>
                </a:solidFill>
              </a:rPr>
              <a:t>Separate</a:t>
            </a:r>
            <a:r>
              <a:rPr lang="en-US" sz="3999" dirty="0"/>
              <a:t> 		and 		</a:t>
            </a:r>
            <a:r>
              <a:rPr lang="en-US" sz="3999" dirty="0">
                <a:solidFill>
                  <a:srgbClr val="884A42"/>
                </a:solidFill>
              </a:rPr>
              <a:t>combined</a:t>
            </a:r>
            <a:r>
              <a:rPr lang="en-US" sz="3999" dirty="0">
                <a:solidFill>
                  <a:schemeClr val="accent1"/>
                </a:solidFill>
              </a:rPr>
              <a:t> </a:t>
            </a:r>
            <a:br>
              <a:rPr lang="en-US" sz="3999" dirty="0">
                <a:solidFill>
                  <a:schemeClr val="accent1"/>
                </a:solidFill>
              </a:rPr>
            </a:br>
            <a:r>
              <a:rPr lang="en-US" sz="3999" dirty="0"/>
              <a:t>segmentation for routes and intersections</a:t>
            </a:r>
          </a:p>
        </p:txBody>
      </p:sp>
      <p:grpSp>
        <p:nvGrpSpPr>
          <p:cNvPr id="11" name="Gruppieren 10">
            <a:extLst>
              <a:ext uri="{FF2B5EF4-FFF2-40B4-BE49-F238E27FC236}">
                <a16:creationId xmlns:a16="http://schemas.microsoft.com/office/drawing/2014/main" id="{2D5FEFED-9DBC-16C5-CA24-1A71A8B93E17}"/>
              </a:ext>
            </a:extLst>
          </p:cNvPr>
          <p:cNvGrpSpPr/>
          <p:nvPr/>
        </p:nvGrpSpPr>
        <p:grpSpPr>
          <a:xfrm>
            <a:off x="17490164" y="5939544"/>
            <a:ext cx="5988406" cy="5235808"/>
            <a:chOff x="3728546" y="2460811"/>
            <a:chExt cx="2994983" cy="2618586"/>
          </a:xfrm>
        </p:grpSpPr>
        <p:sp>
          <p:nvSpPr>
            <p:cNvPr id="15" name="Freihandform: Form 3">
              <a:extLst>
                <a:ext uri="{FF2B5EF4-FFF2-40B4-BE49-F238E27FC236}">
                  <a16:creationId xmlns:a16="http://schemas.microsoft.com/office/drawing/2014/main" id="{05E5BA0C-2E96-E211-4C41-04291BAA7CD3}"/>
                </a:ext>
              </a:extLst>
            </p:cNvPr>
            <p:cNvSpPr/>
            <p:nvPr/>
          </p:nvSpPr>
          <p:spPr>
            <a:xfrm>
              <a:off x="4490964" y="3645974"/>
              <a:ext cx="114381" cy="578469"/>
            </a:xfrm>
            <a:custGeom>
              <a:avLst/>
              <a:gdLst>
                <a:gd name="connsiteX0" fmla="*/ 67235 w 67235"/>
                <a:gd name="connsiteY0" fmla="*/ 0 h 437030"/>
                <a:gd name="connsiteX1" fmla="*/ 0 w 67235"/>
                <a:gd name="connsiteY1" fmla="*/ 437030 h 437030"/>
                <a:gd name="csX0" fmla="*/ 81379 w 81379"/>
                <a:gd name="csY0" fmla="*/ 0 h 470033"/>
                <a:gd name="csX1" fmla="*/ 0 w 81379"/>
                <a:gd name="csY1" fmla="*/ 470033 h 470033"/>
                <a:gd name="csX0" fmla="*/ 100237 w 100237"/>
                <a:gd name="csY0" fmla="*/ 0 h 578469"/>
                <a:gd name="csX1" fmla="*/ 0 w 100237"/>
                <a:gd name="csY1" fmla="*/ 578469 h 578469"/>
                <a:gd name="csX0" fmla="*/ 114381 w 114381"/>
                <a:gd name="csY0" fmla="*/ 0 h 578469"/>
                <a:gd name="csX1" fmla="*/ 0 w 114381"/>
                <a:gd name="csY1" fmla="*/ 578469 h 578469"/>
              </a:gdLst>
              <a:ahLst/>
              <a:cxnLst>
                <a:cxn ang="0">
                  <a:pos x="csX0" y="csY0"/>
                </a:cxn>
                <a:cxn ang="0">
                  <a:pos x="csX1" y="csY1"/>
                </a:cxn>
              </a:cxnLst>
              <a:rect l="l" t="t" r="r" b="b"/>
              <a:pathLst>
                <a:path w="114381" h="578469">
                  <a:moveTo>
                    <a:pt x="114381" y="0"/>
                  </a:moveTo>
                  <a:cubicBezTo>
                    <a:pt x="91969" y="145677"/>
                    <a:pt x="22412" y="432792"/>
                    <a:pt x="0" y="578469"/>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7" name="Freihandform: Form 7">
              <a:extLst>
                <a:ext uri="{FF2B5EF4-FFF2-40B4-BE49-F238E27FC236}">
                  <a16:creationId xmlns:a16="http://schemas.microsoft.com/office/drawing/2014/main" id="{5CD758B1-FBB0-FE27-7237-2A0DF858D781}"/>
                </a:ext>
              </a:extLst>
            </p:cNvPr>
            <p:cNvSpPr/>
            <p:nvPr/>
          </p:nvSpPr>
          <p:spPr>
            <a:xfrm>
              <a:off x="4212273" y="4286021"/>
              <a:ext cx="262218" cy="793376"/>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9" name="Freihandform: Form 8">
              <a:extLst>
                <a:ext uri="{FF2B5EF4-FFF2-40B4-BE49-F238E27FC236}">
                  <a16:creationId xmlns:a16="http://schemas.microsoft.com/office/drawing/2014/main" id="{13B55023-8495-DD38-EE77-BCAE9B5FB025}"/>
                </a:ext>
              </a:extLst>
            </p:cNvPr>
            <p:cNvSpPr/>
            <p:nvPr/>
          </p:nvSpPr>
          <p:spPr>
            <a:xfrm>
              <a:off x="4591702" y="3308282"/>
              <a:ext cx="271114" cy="375983"/>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 name="csX0" fmla="*/ 0 w 242826"/>
                <a:gd name="csY0" fmla="*/ 342981 h 342981"/>
                <a:gd name="csX1" fmla="*/ 189038 w 242826"/>
                <a:gd name="csY1" fmla="*/ 201706 h 342981"/>
                <a:gd name="csX2" fmla="*/ 209208 w 242826"/>
                <a:gd name="csY2" fmla="*/ 47064 h 342981"/>
                <a:gd name="csX3" fmla="*/ 242826 w 242826"/>
                <a:gd name="csY3" fmla="*/ 0 h 342981"/>
                <a:gd name="csX0" fmla="*/ 0 w 271114"/>
                <a:gd name="csY0" fmla="*/ 375983 h 375983"/>
                <a:gd name="csX1" fmla="*/ 189038 w 271114"/>
                <a:gd name="csY1" fmla="*/ 234708 h 375983"/>
                <a:gd name="csX2" fmla="*/ 209208 w 271114"/>
                <a:gd name="csY2" fmla="*/ 80066 h 375983"/>
                <a:gd name="csX3" fmla="*/ 271114 w 271114"/>
                <a:gd name="csY3" fmla="*/ 0 h 375983"/>
              </a:gdLst>
              <a:ahLst/>
              <a:cxnLst>
                <a:cxn ang="0">
                  <a:pos x="csX0" y="csY0"/>
                </a:cxn>
                <a:cxn ang="0">
                  <a:pos x="csX1" y="csY1"/>
                </a:cxn>
                <a:cxn ang="0">
                  <a:pos x="csX2" y="csY2"/>
                </a:cxn>
                <a:cxn ang="0">
                  <a:pos x="csX3" y="csY3"/>
                </a:cxn>
              </a:cxnLst>
              <a:rect l="l" t="t" r="r" b="b"/>
              <a:pathLst>
                <a:path w="271114" h="375983">
                  <a:moveTo>
                    <a:pt x="0" y="375983"/>
                  </a:moveTo>
                  <a:lnTo>
                    <a:pt x="189038" y="234708"/>
                  </a:lnTo>
                  <a:lnTo>
                    <a:pt x="209208" y="80066"/>
                  </a:lnTo>
                  <a:lnTo>
                    <a:pt x="271114"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4" name="Freihandform: Form 9">
              <a:extLst>
                <a:ext uri="{FF2B5EF4-FFF2-40B4-BE49-F238E27FC236}">
                  <a16:creationId xmlns:a16="http://schemas.microsoft.com/office/drawing/2014/main" id="{68A5BAA3-EBC8-0FA2-383A-EA1480FED377}"/>
                </a:ext>
              </a:extLst>
            </p:cNvPr>
            <p:cNvSpPr/>
            <p:nvPr/>
          </p:nvSpPr>
          <p:spPr>
            <a:xfrm>
              <a:off x="4214412" y="3502960"/>
              <a:ext cx="383938" cy="162822"/>
            </a:xfrm>
            <a:custGeom>
              <a:avLst/>
              <a:gdLst>
                <a:gd name="connsiteX0" fmla="*/ 0 w 396688"/>
                <a:gd name="connsiteY0" fmla="*/ 0 h 161365"/>
                <a:gd name="connsiteX1" fmla="*/ 268941 w 396688"/>
                <a:gd name="connsiteY1" fmla="*/ 60512 h 161365"/>
                <a:gd name="connsiteX2" fmla="*/ 396688 w 396688"/>
                <a:gd name="connsiteY2" fmla="*/ 161365 h 161365"/>
                <a:gd name="csX0" fmla="*/ 0 w 411861"/>
                <a:gd name="csY0" fmla="*/ 0 h 176716"/>
                <a:gd name="csX1" fmla="*/ 268941 w 411861"/>
                <a:gd name="csY1" fmla="*/ 60512 h 176716"/>
                <a:gd name="csX2" fmla="*/ 411861 w 411861"/>
                <a:gd name="csY2" fmla="*/ 176716 h 176716"/>
              </a:gdLst>
              <a:ahLst/>
              <a:cxnLst>
                <a:cxn ang="0">
                  <a:pos x="csX0" y="csY0"/>
                </a:cxn>
                <a:cxn ang="0">
                  <a:pos x="csX1" y="csY1"/>
                </a:cxn>
                <a:cxn ang="0">
                  <a:pos x="csX2" y="csY2"/>
                </a:cxn>
              </a:cxnLst>
              <a:rect l="l" t="t" r="r" b="b"/>
              <a:pathLst>
                <a:path w="411861" h="176716">
                  <a:moveTo>
                    <a:pt x="0" y="0"/>
                  </a:moveTo>
                  <a:lnTo>
                    <a:pt x="268941" y="60512"/>
                  </a:lnTo>
                  <a:cubicBezTo>
                    <a:pt x="311523" y="94130"/>
                    <a:pt x="369279" y="143098"/>
                    <a:pt x="411861" y="176716"/>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8" name="Freihandform: Form 11">
              <a:extLst>
                <a:ext uri="{FF2B5EF4-FFF2-40B4-BE49-F238E27FC236}">
                  <a16:creationId xmlns:a16="http://schemas.microsoft.com/office/drawing/2014/main" id="{A7E15C40-D64B-B92B-C422-55B84B6D5AD3}"/>
                </a:ext>
              </a:extLst>
            </p:cNvPr>
            <p:cNvSpPr/>
            <p:nvPr/>
          </p:nvSpPr>
          <p:spPr>
            <a:xfrm>
              <a:off x="5594287" y="3959848"/>
              <a:ext cx="591671" cy="248771"/>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9" name="Freihandform: Form 12">
              <a:extLst>
                <a:ext uri="{FF2B5EF4-FFF2-40B4-BE49-F238E27FC236}">
                  <a16:creationId xmlns:a16="http://schemas.microsoft.com/office/drawing/2014/main" id="{09AEF120-C37E-9D0B-AA2D-8180CC6C8881}"/>
                </a:ext>
              </a:extLst>
            </p:cNvPr>
            <p:cNvSpPr/>
            <p:nvPr/>
          </p:nvSpPr>
          <p:spPr>
            <a:xfrm>
              <a:off x="5185066" y="3838931"/>
              <a:ext cx="409221" cy="118918"/>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0" name="Freihandform: Form 13">
              <a:extLst>
                <a:ext uri="{FF2B5EF4-FFF2-40B4-BE49-F238E27FC236}">
                  <a16:creationId xmlns:a16="http://schemas.microsoft.com/office/drawing/2014/main" id="{86A5E640-AC01-9AF4-F206-45B426E887DA}"/>
                </a:ext>
              </a:extLst>
            </p:cNvPr>
            <p:cNvSpPr/>
            <p:nvPr/>
          </p:nvSpPr>
          <p:spPr>
            <a:xfrm>
              <a:off x="3728546" y="3401849"/>
              <a:ext cx="403412" cy="80683"/>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1" name="Freihandform: Form 15">
              <a:extLst>
                <a:ext uri="{FF2B5EF4-FFF2-40B4-BE49-F238E27FC236}">
                  <a16:creationId xmlns:a16="http://schemas.microsoft.com/office/drawing/2014/main" id="{F9B93BEA-111B-198B-34CA-D95F19441C80}"/>
                </a:ext>
              </a:extLst>
            </p:cNvPr>
            <p:cNvSpPr/>
            <p:nvPr/>
          </p:nvSpPr>
          <p:spPr>
            <a:xfrm>
              <a:off x="4928658" y="3038656"/>
              <a:ext cx="187948" cy="21889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2" name="Freihandform: Form 17">
              <a:extLst>
                <a:ext uri="{FF2B5EF4-FFF2-40B4-BE49-F238E27FC236}">
                  <a16:creationId xmlns:a16="http://schemas.microsoft.com/office/drawing/2014/main" id="{305AC84F-48D9-5424-BBAB-9F99886E7C14}"/>
                </a:ext>
              </a:extLst>
            </p:cNvPr>
            <p:cNvSpPr/>
            <p:nvPr/>
          </p:nvSpPr>
          <p:spPr>
            <a:xfrm>
              <a:off x="4603913" y="3677074"/>
              <a:ext cx="501026" cy="146606"/>
            </a:xfrm>
            <a:custGeom>
              <a:avLst/>
              <a:gdLst>
                <a:gd name="connsiteX0" fmla="*/ 0 w 430306"/>
                <a:gd name="connsiteY0" fmla="*/ 0 h 127747"/>
                <a:gd name="connsiteX1" fmla="*/ 80682 w 430306"/>
                <a:gd name="connsiteY1" fmla="*/ 67235 h 127747"/>
                <a:gd name="connsiteX2" fmla="*/ 430306 w 430306"/>
                <a:gd name="connsiteY2" fmla="*/ 127747 h 127747"/>
                <a:gd name="csX0" fmla="*/ 0 w 458594"/>
                <a:gd name="csY0" fmla="*/ 0 h 141891"/>
                <a:gd name="csX1" fmla="*/ 108970 w 458594"/>
                <a:gd name="csY1" fmla="*/ 81379 h 141891"/>
                <a:gd name="csX2" fmla="*/ 458594 w 458594"/>
                <a:gd name="csY2" fmla="*/ 141891 h 141891"/>
                <a:gd name="csX0" fmla="*/ 0 w 501026"/>
                <a:gd name="csY0" fmla="*/ 0 h 146606"/>
                <a:gd name="csX1" fmla="*/ 108970 w 501026"/>
                <a:gd name="csY1" fmla="*/ 81379 h 146606"/>
                <a:gd name="csX2" fmla="*/ 501026 w 501026"/>
                <a:gd name="csY2" fmla="*/ 146606 h 146606"/>
              </a:gdLst>
              <a:ahLst/>
              <a:cxnLst>
                <a:cxn ang="0">
                  <a:pos x="csX0" y="csY0"/>
                </a:cxn>
                <a:cxn ang="0">
                  <a:pos x="csX1" y="csY1"/>
                </a:cxn>
                <a:cxn ang="0">
                  <a:pos x="csX2" y="csY2"/>
                </a:cxn>
              </a:cxnLst>
              <a:rect l="l" t="t" r="r" b="b"/>
              <a:pathLst>
                <a:path w="501026" h="146606">
                  <a:moveTo>
                    <a:pt x="0" y="0"/>
                  </a:moveTo>
                  <a:lnTo>
                    <a:pt x="108970" y="81379"/>
                  </a:lnTo>
                  <a:lnTo>
                    <a:pt x="501026" y="14660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3" name="Freihandform: Form 19">
              <a:extLst>
                <a:ext uri="{FF2B5EF4-FFF2-40B4-BE49-F238E27FC236}">
                  <a16:creationId xmlns:a16="http://schemas.microsoft.com/office/drawing/2014/main" id="{331494B5-FED8-1C2A-B3A9-71FCD0C58157}"/>
                </a:ext>
              </a:extLst>
            </p:cNvPr>
            <p:cNvSpPr/>
            <p:nvPr/>
          </p:nvSpPr>
          <p:spPr>
            <a:xfrm>
              <a:off x="5543022" y="3935209"/>
              <a:ext cx="60512" cy="450476"/>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dirty="0"/>
            </a:p>
          </p:txBody>
        </p:sp>
        <p:sp>
          <p:nvSpPr>
            <p:cNvPr id="34" name="Freihandform: Form 20">
              <a:extLst>
                <a:ext uri="{FF2B5EF4-FFF2-40B4-BE49-F238E27FC236}">
                  <a16:creationId xmlns:a16="http://schemas.microsoft.com/office/drawing/2014/main" id="{D0F75EC0-B5F2-C19C-266C-DE2B5FDA5D2F}"/>
                </a:ext>
              </a:extLst>
            </p:cNvPr>
            <p:cNvSpPr/>
            <p:nvPr/>
          </p:nvSpPr>
          <p:spPr>
            <a:xfrm>
              <a:off x="5546601" y="3672219"/>
              <a:ext cx="369794" cy="268941"/>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7" name="Freihandform: Form 21">
              <a:extLst>
                <a:ext uri="{FF2B5EF4-FFF2-40B4-BE49-F238E27FC236}">
                  <a16:creationId xmlns:a16="http://schemas.microsoft.com/office/drawing/2014/main" id="{7AF959C4-A9A8-5DF3-8B0C-92404C88B843}"/>
                </a:ext>
              </a:extLst>
            </p:cNvPr>
            <p:cNvSpPr/>
            <p:nvPr/>
          </p:nvSpPr>
          <p:spPr>
            <a:xfrm>
              <a:off x="5116606" y="2487706"/>
              <a:ext cx="598394" cy="551329"/>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8" name="Freihandform: Form 22">
              <a:extLst>
                <a:ext uri="{FF2B5EF4-FFF2-40B4-BE49-F238E27FC236}">
                  <a16:creationId xmlns:a16="http://schemas.microsoft.com/office/drawing/2014/main" id="{E10624FB-6F76-E86E-9619-BF5917874498}"/>
                </a:ext>
              </a:extLst>
            </p:cNvPr>
            <p:cNvSpPr/>
            <p:nvPr/>
          </p:nvSpPr>
          <p:spPr>
            <a:xfrm>
              <a:off x="5963771" y="2918012"/>
              <a:ext cx="369794" cy="679076"/>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9" name="Freihandform: Form 24">
              <a:extLst>
                <a:ext uri="{FF2B5EF4-FFF2-40B4-BE49-F238E27FC236}">
                  <a16:creationId xmlns:a16="http://schemas.microsoft.com/office/drawing/2014/main" id="{9967A06F-1BC7-D77E-8C47-CED1A7E2A768}"/>
                </a:ext>
              </a:extLst>
            </p:cNvPr>
            <p:cNvSpPr/>
            <p:nvPr/>
          </p:nvSpPr>
          <p:spPr>
            <a:xfrm>
              <a:off x="4995582" y="2460811"/>
              <a:ext cx="59422" cy="610641"/>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40" name="Freihandform: Form 25">
              <a:extLst>
                <a:ext uri="{FF2B5EF4-FFF2-40B4-BE49-F238E27FC236}">
                  <a16:creationId xmlns:a16="http://schemas.microsoft.com/office/drawing/2014/main" id="{04650CB0-221F-5F5F-4F4A-B33FFED303E2}"/>
                </a:ext>
              </a:extLst>
            </p:cNvPr>
            <p:cNvSpPr/>
            <p:nvPr/>
          </p:nvSpPr>
          <p:spPr>
            <a:xfrm>
              <a:off x="6273053" y="4148418"/>
              <a:ext cx="450476" cy="60511"/>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pSp>
      <p:grpSp>
        <p:nvGrpSpPr>
          <p:cNvPr id="96" name="Gruppieren 95">
            <a:extLst>
              <a:ext uri="{FF2B5EF4-FFF2-40B4-BE49-F238E27FC236}">
                <a16:creationId xmlns:a16="http://schemas.microsoft.com/office/drawing/2014/main" id="{E334BC33-D3D8-FCF5-A1A5-2CEB98CE14EB}"/>
              </a:ext>
            </a:extLst>
          </p:cNvPr>
          <p:cNvGrpSpPr/>
          <p:nvPr/>
        </p:nvGrpSpPr>
        <p:grpSpPr>
          <a:xfrm>
            <a:off x="10267335" y="5800677"/>
            <a:ext cx="5928608" cy="5189214"/>
            <a:chOff x="15707359" y="5928571"/>
            <a:chExt cx="5928608" cy="5189214"/>
          </a:xfrm>
        </p:grpSpPr>
        <p:grpSp>
          <p:nvGrpSpPr>
            <p:cNvPr id="41" name="Gruppieren 40">
              <a:extLst>
                <a:ext uri="{FF2B5EF4-FFF2-40B4-BE49-F238E27FC236}">
                  <a16:creationId xmlns:a16="http://schemas.microsoft.com/office/drawing/2014/main" id="{B474C80E-0C5F-5622-D305-4E58D0A4315C}"/>
                </a:ext>
              </a:extLst>
            </p:cNvPr>
            <p:cNvGrpSpPr/>
            <p:nvPr/>
          </p:nvGrpSpPr>
          <p:grpSpPr>
            <a:xfrm>
              <a:off x="15707359" y="5928571"/>
              <a:ext cx="5928608" cy="5189214"/>
              <a:chOff x="3758453" y="2460811"/>
              <a:chExt cx="2965076" cy="2595283"/>
            </a:xfrm>
          </p:grpSpPr>
          <p:sp>
            <p:nvSpPr>
              <p:cNvPr id="43" name="Freihandform: Form 3">
                <a:extLst>
                  <a:ext uri="{FF2B5EF4-FFF2-40B4-BE49-F238E27FC236}">
                    <a16:creationId xmlns:a16="http://schemas.microsoft.com/office/drawing/2014/main" id="{0ABFB832-67B9-39BF-1B50-40789F12E510}"/>
                  </a:ext>
                </a:extLst>
              </p:cNvPr>
              <p:cNvSpPr/>
              <p:nvPr/>
            </p:nvSpPr>
            <p:spPr>
              <a:xfrm>
                <a:off x="4518212" y="3711388"/>
                <a:ext cx="67235" cy="437030"/>
              </a:xfrm>
              <a:custGeom>
                <a:avLst/>
                <a:gdLst>
                  <a:gd name="connsiteX0" fmla="*/ 67235 w 67235"/>
                  <a:gd name="connsiteY0" fmla="*/ 0 h 437030"/>
                  <a:gd name="connsiteX1" fmla="*/ 0 w 67235"/>
                  <a:gd name="connsiteY1" fmla="*/ 437030 h 437030"/>
                </a:gdLst>
                <a:ahLst/>
                <a:cxnLst>
                  <a:cxn ang="0">
                    <a:pos x="connsiteX0" y="connsiteY0"/>
                  </a:cxn>
                  <a:cxn ang="0">
                    <a:pos x="connsiteX1" y="connsiteY1"/>
                  </a:cxn>
                </a:cxnLst>
                <a:rect l="l" t="t" r="r" b="b"/>
                <a:pathLst>
                  <a:path w="67235" h="437030">
                    <a:moveTo>
                      <a:pt x="67235" y="0"/>
                    </a:moveTo>
                    <a:lnTo>
                      <a:pt x="0" y="43703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45" name="Freihandform: Form 7">
                <a:extLst>
                  <a:ext uri="{FF2B5EF4-FFF2-40B4-BE49-F238E27FC236}">
                    <a16:creationId xmlns:a16="http://schemas.microsoft.com/office/drawing/2014/main" id="{6E2A0DD7-10F2-06B3-4F01-AA61A3A5190A}"/>
                  </a:ext>
                </a:extLst>
              </p:cNvPr>
              <p:cNvSpPr/>
              <p:nvPr/>
            </p:nvSpPr>
            <p:spPr>
              <a:xfrm>
                <a:off x="4222376" y="4262718"/>
                <a:ext cx="262218" cy="793376"/>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78" name="Freihandform: Form 8">
                <a:extLst>
                  <a:ext uri="{FF2B5EF4-FFF2-40B4-BE49-F238E27FC236}">
                    <a16:creationId xmlns:a16="http://schemas.microsoft.com/office/drawing/2014/main" id="{6C7D4F27-0F37-7D36-C364-F6803452ABBD}"/>
                  </a:ext>
                </a:extLst>
              </p:cNvPr>
              <p:cNvSpPr/>
              <p:nvPr/>
            </p:nvSpPr>
            <p:spPr>
              <a:xfrm>
                <a:off x="4652993" y="3341284"/>
                <a:ext cx="181535" cy="295835"/>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Lst>
                <a:ahLst/>
                <a:cxnLst>
                  <a:cxn ang="0">
                    <a:pos x="connsiteX0" y="connsiteY0"/>
                  </a:cxn>
                  <a:cxn ang="0">
                    <a:pos x="connsiteX1" y="connsiteY1"/>
                  </a:cxn>
                  <a:cxn ang="0">
                    <a:pos x="connsiteX2" y="connsiteY2"/>
                  </a:cxn>
                  <a:cxn ang="0">
                    <a:pos x="connsiteX3" y="connsiteY3"/>
                  </a:cxn>
                </a:cxnLst>
                <a:rect l="l" t="t" r="r" b="b"/>
                <a:pathLst>
                  <a:path w="181535" h="295835">
                    <a:moveTo>
                      <a:pt x="0" y="295835"/>
                    </a:moveTo>
                    <a:lnTo>
                      <a:pt x="127747" y="201706"/>
                    </a:lnTo>
                    <a:lnTo>
                      <a:pt x="147917" y="47064"/>
                    </a:lnTo>
                    <a:lnTo>
                      <a:pt x="181535"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79" name="Freihandform: Form 9">
                <a:extLst>
                  <a:ext uri="{FF2B5EF4-FFF2-40B4-BE49-F238E27FC236}">
                    <a16:creationId xmlns:a16="http://schemas.microsoft.com/office/drawing/2014/main" id="{067ADC61-D627-D621-FED0-F1AA2EC3B8F6}"/>
                  </a:ext>
                </a:extLst>
              </p:cNvPr>
              <p:cNvSpPr/>
              <p:nvPr/>
            </p:nvSpPr>
            <p:spPr>
              <a:xfrm>
                <a:off x="4195127" y="3486829"/>
                <a:ext cx="369794" cy="148678"/>
              </a:xfrm>
              <a:custGeom>
                <a:avLst/>
                <a:gdLst>
                  <a:gd name="connsiteX0" fmla="*/ 0 w 396688"/>
                  <a:gd name="connsiteY0" fmla="*/ 0 h 161365"/>
                  <a:gd name="connsiteX1" fmla="*/ 268941 w 396688"/>
                  <a:gd name="connsiteY1" fmla="*/ 60512 h 161365"/>
                  <a:gd name="connsiteX2" fmla="*/ 396688 w 396688"/>
                  <a:gd name="connsiteY2" fmla="*/ 161365 h 161365"/>
                </a:gdLst>
                <a:ahLst/>
                <a:cxnLst>
                  <a:cxn ang="0">
                    <a:pos x="connsiteX0" y="connsiteY0"/>
                  </a:cxn>
                  <a:cxn ang="0">
                    <a:pos x="connsiteX1" y="connsiteY1"/>
                  </a:cxn>
                  <a:cxn ang="0">
                    <a:pos x="connsiteX2" y="connsiteY2"/>
                  </a:cxn>
                </a:cxnLst>
                <a:rect l="l" t="t" r="r" b="b"/>
                <a:pathLst>
                  <a:path w="396688" h="161365">
                    <a:moveTo>
                      <a:pt x="0" y="0"/>
                    </a:moveTo>
                    <a:lnTo>
                      <a:pt x="268941" y="60512"/>
                    </a:lnTo>
                    <a:lnTo>
                      <a:pt x="396688" y="161365"/>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0" name="Freihandform: Form 11">
                <a:extLst>
                  <a:ext uri="{FF2B5EF4-FFF2-40B4-BE49-F238E27FC236}">
                    <a16:creationId xmlns:a16="http://schemas.microsoft.com/office/drawing/2014/main" id="{2E455C4C-A41A-0B03-A704-C34109C530C4}"/>
                  </a:ext>
                </a:extLst>
              </p:cNvPr>
              <p:cNvSpPr/>
              <p:nvPr/>
            </p:nvSpPr>
            <p:spPr>
              <a:xfrm>
                <a:off x="5594287" y="3959848"/>
                <a:ext cx="591671" cy="248771"/>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1" name="Freihandform: Form 12">
                <a:extLst>
                  <a:ext uri="{FF2B5EF4-FFF2-40B4-BE49-F238E27FC236}">
                    <a16:creationId xmlns:a16="http://schemas.microsoft.com/office/drawing/2014/main" id="{65FD0D40-5D50-2EF3-D325-DB12BB3C979B}"/>
                  </a:ext>
                </a:extLst>
              </p:cNvPr>
              <p:cNvSpPr/>
              <p:nvPr/>
            </p:nvSpPr>
            <p:spPr>
              <a:xfrm>
                <a:off x="5116607" y="3818965"/>
                <a:ext cx="387296" cy="108489"/>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2" name="Freihandform: Form 13">
                <a:extLst>
                  <a:ext uri="{FF2B5EF4-FFF2-40B4-BE49-F238E27FC236}">
                    <a16:creationId xmlns:a16="http://schemas.microsoft.com/office/drawing/2014/main" id="{0861672C-1379-80FA-83CF-59EE45044811}"/>
                  </a:ext>
                </a:extLst>
              </p:cNvPr>
              <p:cNvSpPr/>
              <p:nvPr/>
            </p:nvSpPr>
            <p:spPr>
              <a:xfrm>
                <a:off x="3758453" y="3395382"/>
                <a:ext cx="403412" cy="80683"/>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3" name="Freihandform: Form 15">
                <a:extLst>
                  <a:ext uri="{FF2B5EF4-FFF2-40B4-BE49-F238E27FC236}">
                    <a16:creationId xmlns:a16="http://schemas.microsoft.com/office/drawing/2014/main" id="{046442A7-C2A4-ECF2-F2BA-0AE2D2046A4D}"/>
                  </a:ext>
                </a:extLst>
              </p:cNvPr>
              <p:cNvSpPr/>
              <p:nvPr/>
            </p:nvSpPr>
            <p:spPr>
              <a:xfrm>
                <a:off x="4874559" y="3089083"/>
                <a:ext cx="187948" cy="21889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4" name="Freihandform: Form 17">
                <a:extLst>
                  <a:ext uri="{FF2B5EF4-FFF2-40B4-BE49-F238E27FC236}">
                    <a16:creationId xmlns:a16="http://schemas.microsoft.com/office/drawing/2014/main" id="{2C0563B9-49EF-6C32-5AF0-FC1FCE7918D7}"/>
                  </a:ext>
                </a:extLst>
              </p:cNvPr>
              <p:cNvSpPr/>
              <p:nvPr/>
            </p:nvSpPr>
            <p:spPr>
              <a:xfrm>
                <a:off x="4662520" y="3694489"/>
                <a:ext cx="430306" cy="127747"/>
              </a:xfrm>
              <a:custGeom>
                <a:avLst/>
                <a:gdLst>
                  <a:gd name="connsiteX0" fmla="*/ 0 w 430306"/>
                  <a:gd name="connsiteY0" fmla="*/ 0 h 127747"/>
                  <a:gd name="connsiteX1" fmla="*/ 80682 w 430306"/>
                  <a:gd name="connsiteY1" fmla="*/ 67235 h 127747"/>
                  <a:gd name="connsiteX2" fmla="*/ 430306 w 430306"/>
                  <a:gd name="connsiteY2" fmla="*/ 127747 h 127747"/>
                </a:gdLst>
                <a:ahLst/>
                <a:cxnLst>
                  <a:cxn ang="0">
                    <a:pos x="connsiteX0" y="connsiteY0"/>
                  </a:cxn>
                  <a:cxn ang="0">
                    <a:pos x="connsiteX1" y="connsiteY1"/>
                  </a:cxn>
                  <a:cxn ang="0">
                    <a:pos x="connsiteX2" y="connsiteY2"/>
                  </a:cxn>
                </a:cxnLst>
                <a:rect l="l" t="t" r="r" b="b"/>
                <a:pathLst>
                  <a:path w="430306" h="127747">
                    <a:moveTo>
                      <a:pt x="0" y="0"/>
                    </a:moveTo>
                    <a:lnTo>
                      <a:pt x="80682" y="67235"/>
                    </a:lnTo>
                    <a:lnTo>
                      <a:pt x="430306" y="127747"/>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7" name="Freihandform: Form 19">
                <a:extLst>
                  <a:ext uri="{FF2B5EF4-FFF2-40B4-BE49-F238E27FC236}">
                    <a16:creationId xmlns:a16="http://schemas.microsoft.com/office/drawing/2014/main" id="{4012252D-FA2E-8CCC-1B01-7B462542711A}"/>
                  </a:ext>
                </a:extLst>
              </p:cNvPr>
              <p:cNvSpPr/>
              <p:nvPr/>
            </p:nvSpPr>
            <p:spPr>
              <a:xfrm>
                <a:off x="5546601" y="3980640"/>
                <a:ext cx="60512" cy="450476"/>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8" name="Freihandform: Form 20">
                <a:extLst>
                  <a:ext uri="{FF2B5EF4-FFF2-40B4-BE49-F238E27FC236}">
                    <a16:creationId xmlns:a16="http://schemas.microsoft.com/office/drawing/2014/main" id="{C19DCB9C-5BD9-EBE7-9828-7142E704E105}"/>
                  </a:ext>
                </a:extLst>
              </p:cNvPr>
              <p:cNvSpPr/>
              <p:nvPr/>
            </p:nvSpPr>
            <p:spPr>
              <a:xfrm>
                <a:off x="5559738" y="3637119"/>
                <a:ext cx="369794" cy="268941"/>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9" name="Freihandform: Form 21">
                <a:extLst>
                  <a:ext uri="{FF2B5EF4-FFF2-40B4-BE49-F238E27FC236}">
                    <a16:creationId xmlns:a16="http://schemas.microsoft.com/office/drawing/2014/main" id="{231C7A48-3CB3-803C-5B6F-E5EAB6265B86}"/>
                  </a:ext>
                </a:extLst>
              </p:cNvPr>
              <p:cNvSpPr/>
              <p:nvPr/>
            </p:nvSpPr>
            <p:spPr>
              <a:xfrm>
                <a:off x="5116606" y="2487706"/>
                <a:ext cx="598394" cy="551329"/>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0" name="Freihandform: Form 22">
                <a:extLst>
                  <a:ext uri="{FF2B5EF4-FFF2-40B4-BE49-F238E27FC236}">
                    <a16:creationId xmlns:a16="http://schemas.microsoft.com/office/drawing/2014/main" id="{DFF21C40-516E-AAF7-604A-DD6DA976D5B9}"/>
                  </a:ext>
                </a:extLst>
              </p:cNvPr>
              <p:cNvSpPr/>
              <p:nvPr/>
            </p:nvSpPr>
            <p:spPr>
              <a:xfrm>
                <a:off x="5963771" y="2918012"/>
                <a:ext cx="369794" cy="679076"/>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1" name="Freihandform: Form 24">
                <a:extLst>
                  <a:ext uri="{FF2B5EF4-FFF2-40B4-BE49-F238E27FC236}">
                    <a16:creationId xmlns:a16="http://schemas.microsoft.com/office/drawing/2014/main" id="{4F07C373-CF0C-4BF8-7837-4A73EFCF6B1A}"/>
                  </a:ext>
                </a:extLst>
              </p:cNvPr>
              <p:cNvSpPr/>
              <p:nvPr/>
            </p:nvSpPr>
            <p:spPr>
              <a:xfrm>
                <a:off x="4995582" y="2460811"/>
                <a:ext cx="71795" cy="554271"/>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2" name="Freihandform: Form 25">
                <a:extLst>
                  <a:ext uri="{FF2B5EF4-FFF2-40B4-BE49-F238E27FC236}">
                    <a16:creationId xmlns:a16="http://schemas.microsoft.com/office/drawing/2014/main" id="{35CD6D65-D5C5-47FA-402A-1615A3B3135D}"/>
                  </a:ext>
                </a:extLst>
              </p:cNvPr>
              <p:cNvSpPr/>
              <p:nvPr/>
            </p:nvSpPr>
            <p:spPr>
              <a:xfrm>
                <a:off x="6273053" y="4148418"/>
                <a:ext cx="450476" cy="60511"/>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pSp>
        <p:sp>
          <p:nvSpPr>
            <p:cNvPr id="93" name="Oval 92">
              <a:extLst>
                <a:ext uri="{FF2B5EF4-FFF2-40B4-BE49-F238E27FC236}">
                  <a16:creationId xmlns:a16="http://schemas.microsoft.com/office/drawing/2014/main" id="{E15D1DB4-9B1B-B0AA-2606-D09BF5F70417}"/>
                </a:ext>
              </a:extLst>
            </p:cNvPr>
            <p:cNvSpPr/>
            <p:nvPr/>
          </p:nvSpPr>
          <p:spPr>
            <a:xfrm>
              <a:off x="17373600" y="8294876"/>
              <a:ext cx="95083" cy="100408"/>
            </a:xfrm>
            <a:prstGeom prst="ellips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Oval 93">
              <a:extLst>
                <a:ext uri="{FF2B5EF4-FFF2-40B4-BE49-F238E27FC236}">
                  <a16:creationId xmlns:a16="http://schemas.microsoft.com/office/drawing/2014/main" id="{12FB386B-51A1-D2D7-B598-27AFEACB68B8}"/>
                </a:ext>
              </a:extLst>
            </p:cNvPr>
            <p:cNvSpPr/>
            <p:nvPr/>
          </p:nvSpPr>
          <p:spPr>
            <a:xfrm>
              <a:off x="19243658" y="8836275"/>
              <a:ext cx="95083" cy="100408"/>
            </a:xfrm>
            <a:prstGeom prst="ellips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5" name="Oval 94">
              <a:extLst>
                <a:ext uri="{FF2B5EF4-FFF2-40B4-BE49-F238E27FC236}">
                  <a16:creationId xmlns:a16="http://schemas.microsoft.com/office/drawing/2014/main" id="{74B6B071-5C01-B466-6EA6-1550084C93AF}"/>
                </a:ext>
              </a:extLst>
            </p:cNvPr>
            <p:cNvSpPr/>
            <p:nvPr/>
          </p:nvSpPr>
          <p:spPr>
            <a:xfrm>
              <a:off x="18302043" y="7072789"/>
              <a:ext cx="95083" cy="100408"/>
            </a:xfrm>
            <a:prstGeom prst="ellips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889640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feld 34">
            <a:extLst>
              <a:ext uri="{FF2B5EF4-FFF2-40B4-BE49-F238E27FC236}">
                <a16:creationId xmlns:a16="http://schemas.microsoft.com/office/drawing/2014/main" id="{5A863BB7-2AF9-4839-8336-11704E15942D}"/>
              </a:ext>
            </a:extLst>
          </p:cNvPr>
          <p:cNvSpPr txBox="1"/>
          <p:nvPr/>
        </p:nvSpPr>
        <p:spPr>
          <a:xfrm>
            <a:off x="26245080" y="3462897"/>
            <a:ext cx="8534661" cy="707758"/>
          </a:xfrm>
          <a:prstGeom prst="rect">
            <a:avLst/>
          </a:prstGeom>
          <a:noFill/>
        </p:spPr>
        <p:txBody>
          <a:bodyPr wrap="square" rtlCol="0">
            <a:spAutoFit/>
          </a:bodyPr>
          <a:lstStyle/>
          <a:p>
            <a:pPr algn="ctr"/>
            <a:r>
              <a:rPr lang="en-US" sz="3999" dirty="0"/>
              <a:t>Accident data (categorized 1-4 or 1-6)</a:t>
            </a:r>
          </a:p>
        </p:txBody>
      </p:sp>
      <p:grpSp>
        <p:nvGrpSpPr>
          <p:cNvPr id="36" name="Gruppieren 35">
            <a:extLst>
              <a:ext uri="{FF2B5EF4-FFF2-40B4-BE49-F238E27FC236}">
                <a16:creationId xmlns:a16="http://schemas.microsoft.com/office/drawing/2014/main" id="{DD99926F-244B-4483-ACE8-067BED083DC3}"/>
              </a:ext>
            </a:extLst>
          </p:cNvPr>
          <p:cNvGrpSpPr>
            <a:grpSpLocks noChangeAspect="1"/>
          </p:cNvGrpSpPr>
          <p:nvPr/>
        </p:nvGrpSpPr>
        <p:grpSpPr>
          <a:xfrm>
            <a:off x="26245080" y="4895306"/>
            <a:ext cx="8534663" cy="5290800"/>
            <a:chOff x="3995936" y="764704"/>
            <a:chExt cx="4680000" cy="2901220"/>
          </a:xfrm>
        </p:grpSpPr>
        <p:pic>
          <p:nvPicPr>
            <p:cNvPr id="42" name="Picture 2">
              <a:extLst>
                <a:ext uri="{FF2B5EF4-FFF2-40B4-BE49-F238E27FC236}">
                  <a16:creationId xmlns:a16="http://schemas.microsoft.com/office/drawing/2014/main" id="{CC8702AB-92A3-4BDE-8E59-ADB2D40CD0B5}"/>
                </a:ext>
              </a:extLst>
            </p:cNvPr>
            <p:cNvPicPr>
              <a:picLocks noChangeAspect="1" noChangeArrowheads="1"/>
            </p:cNvPicPr>
            <p:nvPr/>
          </p:nvPicPr>
          <p:blipFill>
            <a:blip r:embed="rId3" cstate="print"/>
            <a:srcRect/>
            <a:stretch>
              <a:fillRect/>
            </a:stretch>
          </p:blipFill>
          <p:spPr bwMode="auto">
            <a:xfrm>
              <a:off x="3995936" y="764704"/>
              <a:ext cx="4680000" cy="2901220"/>
            </a:xfrm>
            <a:prstGeom prst="rect">
              <a:avLst/>
            </a:prstGeom>
            <a:noFill/>
            <a:ln w="9525">
              <a:solidFill>
                <a:schemeClr val="tx1"/>
              </a:solidFill>
              <a:miter lim="800000"/>
              <a:headEnd/>
              <a:tailEnd/>
            </a:ln>
          </p:spPr>
        </p:pic>
        <p:sp>
          <p:nvSpPr>
            <p:cNvPr id="44" name="Ellipse 43">
              <a:extLst>
                <a:ext uri="{FF2B5EF4-FFF2-40B4-BE49-F238E27FC236}">
                  <a16:creationId xmlns:a16="http://schemas.microsoft.com/office/drawing/2014/main" id="{42532005-7C4E-4E77-9286-711B8C8D8FB6}"/>
                </a:ext>
              </a:extLst>
            </p:cNvPr>
            <p:cNvSpPr/>
            <p:nvPr/>
          </p:nvSpPr>
          <p:spPr bwMode="auto">
            <a:xfrm>
              <a:off x="5508104" y="111269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46" name="Gleichschenkliges Dreieck 45">
              <a:extLst>
                <a:ext uri="{FF2B5EF4-FFF2-40B4-BE49-F238E27FC236}">
                  <a16:creationId xmlns:a16="http://schemas.microsoft.com/office/drawing/2014/main" id="{CAC48448-3005-45C1-ABE9-68531209E336}"/>
                </a:ext>
              </a:extLst>
            </p:cNvPr>
            <p:cNvSpPr/>
            <p:nvPr/>
          </p:nvSpPr>
          <p:spPr bwMode="auto">
            <a:xfrm rot="16200000">
              <a:off x="5364088" y="1602512"/>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47" name="Ellipse 46">
              <a:extLst>
                <a:ext uri="{FF2B5EF4-FFF2-40B4-BE49-F238E27FC236}">
                  <a16:creationId xmlns:a16="http://schemas.microsoft.com/office/drawing/2014/main" id="{0744A559-B866-4C24-AD92-DB9147465691}"/>
                </a:ext>
              </a:extLst>
            </p:cNvPr>
            <p:cNvSpPr/>
            <p:nvPr/>
          </p:nvSpPr>
          <p:spPr bwMode="auto">
            <a:xfrm flipH="1">
              <a:off x="5550148" y="1628800"/>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8" name="Ellipse 47">
              <a:extLst>
                <a:ext uri="{FF2B5EF4-FFF2-40B4-BE49-F238E27FC236}">
                  <a16:creationId xmlns:a16="http://schemas.microsoft.com/office/drawing/2014/main" id="{C2BAFF04-1E1A-4DEC-99D5-28406D0BE952}"/>
                </a:ext>
              </a:extLst>
            </p:cNvPr>
            <p:cNvSpPr/>
            <p:nvPr/>
          </p:nvSpPr>
          <p:spPr bwMode="auto">
            <a:xfrm>
              <a:off x="5508104" y="1772816"/>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9" name="Ellipse 48">
              <a:extLst>
                <a:ext uri="{FF2B5EF4-FFF2-40B4-BE49-F238E27FC236}">
                  <a16:creationId xmlns:a16="http://schemas.microsoft.com/office/drawing/2014/main" id="{AF956EFF-E635-4BB3-9137-CD5A59AC1CA5}"/>
                </a:ext>
              </a:extLst>
            </p:cNvPr>
            <p:cNvSpPr/>
            <p:nvPr/>
          </p:nvSpPr>
          <p:spPr bwMode="auto">
            <a:xfrm flipH="1">
              <a:off x="5550148" y="148478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0" name="Ellipse 49">
              <a:extLst>
                <a:ext uri="{FF2B5EF4-FFF2-40B4-BE49-F238E27FC236}">
                  <a16:creationId xmlns:a16="http://schemas.microsoft.com/office/drawing/2014/main" id="{9E0F8EAF-B37F-428A-A919-7CAE4C3498EA}"/>
                </a:ext>
              </a:extLst>
            </p:cNvPr>
            <p:cNvSpPr/>
            <p:nvPr/>
          </p:nvSpPr>
          <p:spPr bwMode="auto">
            <a:xfrm flipH="1">
              <a:off x="5545454" y="134076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1" name="Ellipse 50">
              <a:extLst>
                <a:ext uri="{FF2B5EF4-FFF2-40B4-BE49-F238E27FC236}">
                  <a16:creationId xmlns:a16="http://schemas.microsoft.com/office/drawing/2014/main" id="{1ED30719-16F5-49F9-A1FE-BD270D9E4CA8}"/>
                </a:ext>
              </a:extLst>
            </p:cNvPr>
            <p:cNvSpPr/>
            <p:nvPr/>
          </p:nvSpPr>
          <p:spPr bwMode="auto">
            <a:xfrm>
              <a:off x="4572000" y="105273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2" name="Ellipse 51">
              <a:extLst>
                <a:ext uri="{FF2B5EF4-FFF2-40B4-BE49-F238E27FC236}">
                  <a16:creationId xmlns:a16="http://schemas.microsoft.com/office/drawing/2014/main" id="{A1918257-81AE-4ABF-B653-3EC718AFF528}"/>
                </a:ext>
              </a:extLst>
            </p:cNvPr>
            <p:cNvSpPr/>
            <p:nvPr/>
          </p:nvSpPr>
          <p:spPr bwMode="auto">
            <a:xfrm flipH="1">
              <a:off x="4614044" y="1268760"/>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3" name="Ellipse 52">
              <a:extLst>
                <a:ext uri="{FF2B5EF4-FFF2-40B4-BE49-F238E27FC236}">
                  <a16:creationId xmlns:a16="http://schemas.microsoft.com/office/drawing/2014/main" id="{A0CAAB27-0A8E-4080-9ADD-547DDC9C653D}"/>
                </a:ext>
              </a:extLst>
            </p:cNvPr>
            <p:cNvSpPr/>
            <p:nvPr/>
          </p:nvSpPr>
          <p:spPr bwMode="auto">
            <a:xfrm>
              <a:off x="4572000" y="1412776"/>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4" name="Ellipse 53">
              <a:extLst>
                <a:ext uri="{FF2B5EF4-FFF2-40B4-BE49-F238E27FC236}">
                  <a16:creationId xmlns:a16="http://schemas.microsoft.com/office/drawing/2014/main" id="{F108AF40-2A1F-4B8E-9CF8-DCC561ADCB43}"/>
                </a:ext>
              </a:extLst>
            </p:cNvPr>
            <p:cNvSpPr/>
            <p:nvPr/>
          </p:nvSpPr>
          <p:spPr bwMode="auto">
            <a:xfrm flipH="1">
              <a:off x="4605908" y="908720"/>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5" name="Ellipse 54">
              <a:extLst>
                <a:ext uri="{FF2B5EF4-FFF2-40B4-BE49-F238E27FC236}">
                  <a16:creationId xmlns:a16="http://schemas.microsoft.com/office/drawing/2014/main" id="{0D2C3557-DAD9-4A79-8068-A6280DCBEE52}"/>
                </a:ext>
              </a:extLst>
            </p:cNvPr>
            <p:cNvSpPr/>
            <p:nvPr/>
          </p:nvSpPr>
          <p:spPr bwMode="auto">
            <a:xfrm>
              <a:off x="6156176" y="1970172"/>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6012160" y="1613560"/>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6156176" y="1613560"/>
              <a:ext cx="216024" cy="216024"/>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6197704" y="1829584"/>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0" name="Ellipse 59">
              <a:extLst>
                <a:ext uri="{FF2B5EF4-FFF2-40B4-BE49-F238E27FC236}">
                  <a16:creationId xmlns:a16="http://schemas.microsoft.com/office/drawing/2014/main" id="{7CDA0832-7805-4FA9-A320-3CECCEB28873}"/>
                </a:ext>
              </a:extLst>
            </p:cNvPr>
            <p:cNvSpPr/>
            <p:nvPr/>
          </p:nvSpPr>
          <p:spPr bwMode="auto">
            <a:xfrm>
              <a:off x="7133808" y="2348880"/>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1" name="Ellipse 60">
              <a:extLst>
                <a:ext uri="{FF2B5EF4-FFF2-40B4-BE49-F238E27FC236}">
                  <a16:creationId xmlns:a16="http://schemas.microsoft.com/office/drawing/2014/main" id="{389F20B2-CBC0-4795-9068-E74B61A97B1E}"/>
                </a:ext>
              </a:extLst>
            </p:cNvPr>
            <p:cNvSpPr/>
            <p:nvPr/>
          </p:nvSpPr>
          <p:spPr bwMode="auto">
            <a:xfrm flipH="1">
              <a:off x="7171908" y="220486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2" name="Ellipse 61">
              <a:extLst>
                <a:ext uri="{FF2B5EF4-FFF2-40B4-BE49-F238E27FC236}">
                  <a16:creationId xmlns:a16="http://schemas.microsoft.com/office/drawing/2014/main" id="{CAA053ED-E74C-44E1-9885-7D9F6FDF0B7F}"/>
                </a:ext>
              </a:extLst>
            </p:cNvPr>
            <p:cNvSpPr/>
            <p:nvPr/>
          </p:nvSpPr>
          <p:spPr bwMode="auto">
            <a:xfrm flipH="1">
              <a:off x="6876256" y="227688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3" name="Ellipse 62">
              <a:extLst>
                <a:ext uri="{FF2B5EF4-FFF2-40B4-BE49-F238E27FC236}">
                  <a16:creationId xmlns:a16="http://schemas.microsoft.com/office/drawing/2014/main" id="{1B5D619A-D1A3-4546-ADEF-0F6A3000FC1F}"/>
                </a:ext>
              </a:extLst>
            </p:cNvPr>
            <p:cNvSpPr/>
            <p:nvPr/>
          </p:nvSpPr>
          <p:spPr bwMode="auto">
            <a:xfrm flipH="1">
              <a:off x="6883876" y="2132872"/>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4" name="Ellipse 63">
              <a:extLst>
                <a:ext uri="{FF2B5EF4-FFF2-40B4-BE49-F238E27FC236}">
                  <a16:creationId xmlns:a16="http://schemas.microsoft.com/office/drawing/2014/main" id="{0307AE28-3202-47A4-8F33-94D3699D0CCD}"/>
                </a:ext>
              </a:extLst>
            </p:cNvPr>
            <p:cNvSpPr/>
            <p:nvPr/>
          </p:nvSpPr>
          <p:spPr bwMode="auto">
            <a:xfrm flipH="1">
              <a:off x="6883876" y="198885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65" name="Ellipse 64">
              <a:extLst>
                <a:ext uri="{FF2B5EF4-FFF2-40B4-BE49-F238E27FC236}">
                  <a16:creationId xmlns:a16="http://schemas.microsoft.com/office/drawing/2014/main" id="{BA250A47-09BD-4032-9F51-C88F684B427C}"/>
                </a:ext>
              </a:extLst>
            </p:cNvPr>
            <p:cNvSpPr/>
            <p:nvPr/>
          </p:nvSpPr>
          <p:spPr bwMode="auto">
            <a:xfrm flipH="1">
              <a:off x="7524328" y="2420888"/>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6" name="Ellipse 65">
              <a:extLst>
                <a:ext uri="{FF2B5EF4-FFF2-40B4-BE49-F238E27FC236}">
                  <a16:creationId xmlns:a16="http://schemas.microsoft.com/office/drawing/2014/main" id="{50C7221D-9E24-4614-8626-4320BD60DA4F}"/>
                </a:ext>
              </a:extLst>
            </p:cNvPr>
            <p:cNvSpPr/>
            <p:nvPr/>
          </p:nvSpPr>
          <p:spPr bwMode="auto">
            <a:xfrm flipH="1">
              <a:off x="7740352" y="249289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75" name="Ellipse 74">
              <a:extLst>
                <a:ext uri="{FF2B5EF4-FFF2-40B4-BE49-F238E27FC236}">
                  <a16:creationId xmlns:a16="http://schemas.microsoft.com/office/drawing/2014/main" id="{25F45846-5467-4A7F-9C0F-A262AE6E073A}"/>
                </a:ext>
              </a:extLst>
            </p:cNvPr>
            <p:cNvSpPr/>
            <p:nvPr/>
          </p:nvSpPr>
          <p:spPr bwMode="auto">
            <a:xfrm flipH="1">
              <a:off x="8172400" y="2492896"/>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grpSp>
      <p:sp>
        <p:nvSpPr>
          <p:cNvPr id="86" name="Textfeld 85">
            <a:extLst>
              <a:ext uri="{FF2B5EF4-FFF2-40B4-BE49-F238E27FC236}">
                <a16:creationId xmlns:a16="http://schemas.microsoft.com/office/drawing/2014/main" id="{6DFD61C6-8AF0-4519-89A3-590CC359C718}"/>
              </a:ext>
            </a:extLst>
          </p:cNvPr>
          <p:cNvSpPr txBox="1"/>
          <p:nvPr/>
        </p:nvSpPr>
        <p:spPr>
          <a:xfrm>
            <a:off x="8864194" y="-7174207"/>
            <a:ext cx="5982384" cy="707758"/>
          </a:xfrm>
          <a:prstGeom prst="rect">
            <a:avLst/>
          </a:prstGeom>
          <a:noFill/>
        </p:spPr>
        <p:txBody>
          <a:bodyPr wrap="square" rtlCol="0">
            <a:spAutoFit/>
          </a:bodyPr>
          <a:lstStyle/>
          <a:p>
            <a:pPr algn="ctr"/>
            <a:r>
              <a:rPr lang="en-US" sz="3999" dirty="0"/>
              <a:t>Traffic volume data</a:t>
            </a:r>
          </a:p>
        </p:txBody>
      </p:sp>
      <p:pic>
        <p:nvPicPr>
          <p:cNvPr id="2" name="Grafik 1">
            <a:extLst>
              <a:ext uri="{FF2B5EF4-FFF2-40B4-BE49-F238E27FC236}">
                <a16:creationId xmlns:a16="http://schemas.microsoft.com/office/drawing/2014/main" id="{B15D42E5-CF3F-4B96-9003-ADB1B0EA8145}"/>
              </a:ext>
            </a:extLst>
          </p:cNvPr>
          <p:cNvPicPr>
            <a:picLocks noChangeAspect="1"/>
          </p:cNvPicPr>
          <p:nvPr/>
        </p:nvPicPr>
        <p:blipFill rotWithShape="1">
          <a:blip r:embed="rId4"/>
          <a:srcRect l="1115" t="7093" r="29748" b="16200"/>
          <a:stretch/>
        </p:blipFill>
        <p:spPr>
          <a:xfrm>
            <a:off x="8998899" y="-5687177"/>
            <a:ext cx="5982384" cy="5290800"/>
          </a:xfrm>
          <a:prstGeom prst="rect">
            <a:avLst/>
          </a:prstGeom>
        </p:spPr>
      </p:pic>
      <p:sp>
        <p:nvSpPr>
          <p:cNvPr id="6" name="Titel 5">
            <a:extLst>
              <a:ext uri="{FF2B5EF4-FFF2-40B4-BE49-F238E27FC236}">
                <a16:creationId xmlns:a16="http://schemas.microsoft.com/office/drawing/2014/main" id="{215571E6-57B9-42F1-8C1A-178BD0D871BA}"/>
              </a:ext>
            </a:extLst>
          </p:cNvPr>
          <p:cNvSpPr>
            <a:spLocks noGrp="1"/>
          </p:cNvSpPr>
          <p:nvPr>
            <p:ph type="title"/>
          </p:nvPr>
        </p:nvSpPr>
        <p:spPr/>
        <p:txBody>
          <a:bodyPr/>
          <a:lstStyle/>
          <a:p>
            <a:r>
              <a:rPr lang="en-US" sz="7198" dirty="0">
                <a:solidFill>
                  <a:srgbClr val="F39000"/>
                </a:solidFill>
              </a:rPr>
              <a:t>Expected Accident Costs</a:t>
            </a:r>
            <a:endParaRPr lang="de-DE" dirty="0"/>
          </a:p>
        </p:txBody>
      </p:sp>
      <p:sp>
        <p:nvSpPr>
          <p:cNvPr id="59" name="Titel 8">
            <a:extLst>
              <a:ext uri="{FF2B5EF4-FFF2-40B4-BE49-F238E27FC236}">
                <a16:creationId xmlns:a16="http://schemas.microsoft.com/office/drawing/2014/main" id="{D141EE6F-4818-43E1-90C2-A1B787CD10B4}"/>
              </a:ext>
            </a:extLst>
          </p:cNvPr>
          <p:cNvSpPr txBox="1">
            <a:spLocks/>
          </p:cNvSpPr>
          <p:nvPr/>
        </p:nvSpPr>
        <p:spPr>
          <a:xfrm>
            <a:off x="1142704" y="1036567"/>
            <a:ext cx="13419430" cy="2650436"/>
          </a:xfrm>
          <a:prstGeom prst="rect">
            <a:avLst/>
          </a:prstGeom>
        </p:spPr>
        <p:txBody>
          <a:bodyPr vert="horz" lIns="182832" tIns="91416" rIns="182832" bIns="91416" rtlCol="0" anchor="ctr">
            <a:normAutofit/>
          </a:bodyPr>
          <a:lstStyle>
            <a:lvl1pPr algn="l" defTabSz="914400" rtl="0" eaLnBrk="1" latinLnBrk="0" hangingPunct="1">
              <a:lnSpc>
                <a:spcPct val="90000"/>
              </a:lnSpc>
              <a:spcBef>
                <a:spcPct val="0"/>
              </a:spcBef>
              <a:buNone/>
              <a:defRPr sz="3800" kern="1200">
                <a:solidFill>
                  <a:schemeClr val="tx1"/>
                </a:solidFill>
                <a:latin typeface="Poppins" panose="00000500000000000000" pitchFamily="2" charset="-18"/>
                <a:ea typeface="+mj-ea"/>
                <a:cs typeface="Poppins" panose="00000500000000000000" pitchFamily="2" charset="-18"/>
              </a:defRPr>
            </a:lvl1pPr>
          </a:lstStyle>
          <a:p>
            <a:endParaRPr lang="en-US" sz="7998" dirty="0">
              <a:solidFill>
                <a:srgbClr val="F39000"/>
              </a:solidFill>
            </a:endParaRPr>
          </a:p>
        </p:txBody>
      </p:sp>
      <mc:AlternateContent xmlns:mc="http://schemas.openxmlformats.org/markup-compatibility/2006">
        <mc:Choice xmlns:a14="http://schemas.microsoft.com/office/drawing/2010/main" Requires="a14">
          <p:sp>
            <p:nvSpPr>
              <p:cNvPr id="69" name="Inhaltsplatzhalter 13">
                <a:extLst>
                  <a:ext uri="{FF2B5EF4-FFF2-40B4-BE49-F238E27FC236}">
                    <a16:creationId xmlns:a16="http://schemas.microsoft.com/office/drawing/2014/main" id="{3C4DDE77-90AA-486F-AAEA-BAD95E6147A3}"/>
                  </a:ext>
                </a:extLst>
              </p:cNvPr>
              <p:cNvSpPr txBox="1">
                <a:spLocks/>
              </p:cNvSpPr>
              <p:nvPr/>
            </p:nvSpPr>
            <p:spPr>
              <a:xfrm>
                <a:off x="34836448" y="3629867"/>
                <a:ext cx="11176769" cy="87004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98" dirty="0">
                    <a:solidFill>
                      <a:srgbClr val="F39000"/>
                    </a:solidFill>
                  </a:rPr>
                  <a:t>Basic accident cost density</a:t>
                </a:r>
                <a:br>
                  <a:rPr lang="en-US" sz="6398" dirty="0">
                    <a:solidFill>
                      <a:srgbClr val="F39000"/>
                    </a:solidFill>
                  </a:rPr>
                </a:br>
                <a:r>
                  <a:rPr lang="en-US" sz="5599" dirty="0">
                    <a:solidFill>
                      <a:srgbClr val="003366"/>
                    </a:solidFill>
                  </a:rPr>
                  <a:t>[€/kilometer] </a:t>
                </a:r>
                <a:br>
                  <a:rPr lang="de-DE" sz="5599" dirty="0">
                    <a:solidFill>
                      <a:srgbClr val="003366"/>
                    </a:solidFill>
                  </a:rPr>
                </a:br>
                <a:r>
                  <a:rPr lang="de-DE" sz="5599" dirty="0">
                    <a:solidFill>
                      <a:srgbClr val="003366"/>
                    </a:solidFill>
                  </a:rPr>
                  <a:t>= </a:t>
                </a:r>
                <a14:m>
                  <m:oMath xmlns:m="http://schemas.openxmlformats.org/officeDocument/2006/math">
                    <m:r>
                      <m:rPr>
                        <m:nor/>
                      </m:rPr>
                      <a:rPr lang="en-US" sz="5599" dirty="0">
                        <a:solidFill>
                          <a:srgbClr val="003366"/>
                        </a:solidFill>
                      </a:rPr>
                      <m:t>accident</m:t>
                    </m:r>
                    <m:r>
                      <m:rPr>
                        <m:nor/>
                      </m:rPr>
                      <a:rPr lang="en-US" sz="5599" dirty="0">
                        <a:solidFill>
                          <a:srgbClr val="003366"/>
                        </a:solidFill>
                      </a:rPr>
                      <m:t> </m:t>
                    </m:r>
                    <m:r>
                      <m:rPr>
                        <m:nor/>
                      </m:rPr>
                      <a:rPr lang="en-US" sz="5599" dirty="0">
                        <a:solidFill>
                          <a:srgbClr val="003366"/>
                        </a:solidFill>
                      </a:rPr>
                      <m:t>costs</m:t>
                    </m:r>
                    <m:r>
                      <m:rPr>
                        <m:nor/>
                      </m:rPr>
                      <a:rPr lang="de-DE" sz="5599" dirty="0">
                        <a:solidFill>
                          <a:srgbClr val="003366"/>
                        </a:solidFill>
                      </a:rPr>
                      <m:t> </m:t>
                    </m:r>
                    <m:r>
                      <m:rPr>
                        <m:nor/>
                      </m:rPr>
                      <a:rPr lang="de-DE" sz="5599" dirty="0">
                        <a:solidFill>
                          <a:srgbClr val="003366"/>
                        </a:solidFill>
                      </a:rPr>
                      <m:t>rate</m:t>
                    </m:r>
                    <m:r>
                      <m:rPr>
                        <m:nor/>
                      </m:rPr>
                      <a:rPr lang="de-DE" sz="5599" dirty="0">
                        <a:solidFill>
                          <a:srgbClr val="003366"/>
                        </a:solidFill>
                      </a:rPr>
                      <m:t> ∗ </m:t>
                    </m:r>
                    <m:r>
                      <m:rPr>
                        <m:nor/>
                      </m:rPr>
                      <a:rPr lang="de-DE" sz="5599" dirty="0">
                        <a:solidFill>
                          <a:srgbClr val="003366"/>
                        </a:solidFill>
                      </a:rPr>
                      <m:t>traffic</m:t>
                    </m:r>
                    <m:r>
                      <m:rPr>
                        <m:nor/>
                      </m:rPr>
                      <a:rPr lang="de-DE" sz="5599" dirty="0">
                        <a:solidFill>
                          <a:srgbClr val="003366"/>
                        </a:solidFill>
                      </a:rPr>
                      <m:t> </m:t>
                    </m:r>
                    <m:r>
                      <m:rPr>
                        <m:nor/>
                      </m:rPr>
                      <a:rPr lang="de-DE" sz="5599" dirty="0">
                        <a:solidFill>
                          <a:srgbClr val="003366"/>
                        </a:solidFill>
                      </a:rPr>
                      <m:t>Volume</m:t>
                    </m:r>
                  </m:oMath>
                </a14:m>
                <a:endParaRPr lang="de-DE" sz="5599" dirty="0">
                  <a:solidFill>
                    <a:srgbClr val="003366"/>
                  </a:solidFill>
                </a:endParaRPr>
              </a:p>
              <a:p>
                <a:endParaRPr lang="en-US" sz="6398" dirty="0">
                  <a:solidFill>
                    <a:srgbClr val="F39000"/>
                  </a:solidFill>
                </a:endParaRPr>
              </a:p>
              <a:p>
                <a:endParaRPr lang="de-DE" sz="5599" dirty="0"/>
              </a:p>
            </p:txBody>
          </p:sp>
        </mc:Choice>
        <mc:Fallback>
          <p:sp>
            <p:nvSpPr>
              <p:cNvPr id="69" name="Inhaltsplatzhalter 13">
                <a:extLst>
                  <a:ext uri="{FF2B5EF4-FFF2-40B4-BE49-F238E27FC236}">
                    <a16:creationId xmlns:a16="http://schemas.microsoft.com/office/drawing/2014/main" id="{3C4DDE77-90AA-486F-AAEA-BAD95E6147A3}"/>
                  </a:ext>
                </a:extLst>
              </p:cNvPr>
              <p:cNvSpPr txBox="1">
                <a:spLocks noRot="1" noChangeAspect="1" noMove="1" noResize="1" noEditPoints="1" noAdjustHandles="1" noChangeArrowheads="1" noChangeShapeType="1" noTextEdit="1"/>
              </p:cNvSpPr>
              <p:nvPr/>
            </p:nvSpPr>
            <p:spPr>
              <a:xfrm>
                <a:off x="34836448" y="3629867"/>
                <a:ext cx="11176769" cy="8700410"/>
              </a:xfrm>
              <a:prstGeom prst="rect">
                <a:avLst/>
              </a:prstGeom>
              <a:blipFill>
                <a:blip r:embed="rId5"/>
                <a:stretch>
                  <a:fillRect l="-3292" t="-3348"/>
                </a:stretch>
              </a:blipFill>
            </p:spPr>
            <p:txBody>
              <a:bodyPr/>
              <a:lstStyle/>
              <a:p>
                <a:r>
                  <a:rPr lang="de-DE">
                    <a:noFill/>
                  </a:rPr>
                  <a:t> </a:t>
                </a:r>
              </a:p>
            </p:txBody>
          </p:sp>
        </mc:Fallback>
      </mc:AlternateContent>
      <p:sp>
        <p:nvSpPr>
          <p:cNvPr id="70" name="Text Box 8">
            <a:extLst>
              <a:ext uri="{FF2B5EF4-FFF2-40B4-BE49-F238E27FC236}">
                <a16:creationId xmlns:a16="http://schemas.microsoft.com/office/drawing/2014/main" id="{86D8403B-AE75-4C02-8996-B10B1C6237FF}"/>
              </a:ext>
            </a:extLst>
          </p:cNvPr>
          <p:cNvSpPr txBox="1">
            <a:spLocks noChangeArrowheads="1"/>
          </p:cNvSpPr>
          <p:nvPr/>
        </p:nvSpPr>
        <p:spPr bwMode="auto">
          <a:xfrm>
            <a:off x="36530410" y="3508359"/>
            <a:ext cx="9790524" cy="830868"/>
          </a:xfrm>
          <a:prstGeom prst="rect">
            <a:avLst/>
          </a:prstGeom>
          <a:noFill/>
          <a:ln w="12700">
            <a:noFill/>
            <a:miter lim="800000"/>
            <a:headEnd/>
            <a:tailEnd/>
          </a:ln>
        </p:spPr>
        <p:txBody>
          <a:bodyPr wrap="square">
            <a:spAutoFit/>
          </a:bodyPr>
          <a:lstStyle/>
          <a:p>
            <a:pPr>
              <a:spcBef>
                <a:spcPct val="50000"/>
              </a:spcBef>
            </a:pPr>
            <a:r>
              <a:rPr lang="de-DE" sz="4799" dirty="0">
                <a:solidFill>
                  <a:srgbClr val="003366"/>
                </a:solidFill>
                <a:latin typeface="Linotype Syntax Com Regular" panose="020B0604020202020204"/>
              </a:rPr>
              <a:t> </a:t>
            </a:r>
          </a:p>
        </p:txBody>
      </p:sp>
      <p:sp>
        <p:nvSpPr>
          <p:cNvPr id="71" name="Rechteck 70">
            <a:extLst>
              <a:ext uri="{FF2B5EF4-FFF2-40B4-BE49-F238E27FC236}">
                <a16:creationId xmlns:a16="http://schemas.microsoft.com/office/drawing/2014/main" id="{0E5D4470-25F5-455F-B3CC-B4E46F487967}"/>
              </a:ext>
            </a:extLst>
          </p:cNvPr>
          <p:cNvSpPr/>
          <p:nvPr/>
        </p:nvSpPr>
        <p:spPr>
          <a:xfrm>
            <a:off x="38694403" y="6613748"/>
            <a:ext cx="1906139"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72" name="Rechteck 71">
            <a:extLst>
              <a:ext uri="{FF2B5EF4-FFF2-40B4-BE49-F238E27FC236}">
                <a16:creationId xmlns:a16="http://schemas.microsoft.com/office/drawing/2014/main" id="{47BE3006-853D-4053-93EB-44F70E23AC73}"/>
              </a:ext>
            </a:extLst>
          </p:cNvPr>
          <p:cNvSpPr/>
          <p:nvPr/>
        </p:nvSpPr>
        <p:spPr>
          <a:xfrm>
            <a:off x="37848661" y="10424405"/>
            <a:ext cx="5503751" cy="1200008"/>
          </a:xfrm>
          <a:prstGeom prst="rect">
            <a:avLst/>
          </a:prstGeom>
        </p:spPr>
        <p:txBody>
          <a:bodyPr wrap="none">
            <a:spAutoFit/>
          </a:bodyPr>
          <a:lstStyle/>
          <a:p>
            <a:pPr algn="ctr"/>
            <a:r>
              <a:rPr lang="de-DE" sz="7198" b="1" dirty="0" err="1"/>
              <a:t>expected</a:t>
            </a:r>
            <a:r>
              <a:rPr lang="de-DE" sz="7198" b="1" dirty="0"/>
              <a:t> ACD</a:t>
            </a:r>
          </a:p>
        </p:txBody>
      </p:sp>
      <p:cxnSp>
        <p:nvCxnSpPr>
          <p:cNvPr id="73" name="Gerader Verbinder 72">
            <a:extLst>
              <a:ext uri="{FF2B5EF4-FFF2-40B4-BE49-F238E27FC236}">
                <a16:creationId xmlns:a16="http://schemas.microsoft.com/office/drawing/2014/main" id="{BF596847-5057-4818-B4A5-AA7E118EF930}"/>
              </a:ext>
            </a:extLst>
          </p:cNvPr>
          <p:cNvCxnSpPr>
            <a:cxnSpLocks/>
            <a:stCxn id="71" idx="2"/>
            <a:endCxn id="71" idx="0"/>
          </p:cNvCxnSpPr>
          <p:nvPr/>
        </p:nvCxnSpPr>
        <p:spPr>
          <a:xfrm flipV="1">
            <a:off x="39647472" y="6613748"/>
            <a:ext cx="0" cy="3563072"/>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4" name="Gerader Verbinder 73">
            <a:extLst>
              <a:ext uri="{FF2B5EF4-FFF2-40B4-BE49-F238E27FC236}">
                <a16:creationId xmlns:a16="http://schemas.microsoft.com/office/drawing/2014/main" id="{019B4B23-391E-45BD-BF36-9512E3A47667}"/>
              </a:ext>
            </a:extLst>
          </p:cNvPr>
          <p:cNvCxnSpPr>
            <a:cxnSpLocks/>
          </p:cNvCxnSpPr>
          <p:nvPr/>
        </p:nvCxnSpPr>
        <p:spPr>
          <a:xfrm flipH="1">
            <a:off x="37722982" y="6613748"/>
            <a:ext cx="5872474"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6" name="Gerade Verbindung mit Pfeil 75">
            <a:extLst>
              <a:ext uri="{FF2B5EF4-FFF2-40B4-BE49-F238E27FC236}">
                <a16:creationId xmlns:a16="http://schemas.microsoft.com/office/drawing/2014/main" id="{808F394F-AFBC-4F81-916E-B6BD316A71BC}"/>
              </a:ext>
            </a:extLst>
          </p:cNvPr>
          <p:cNvCxnSpPr/>
          <p:nvPr/>
        </p:nvCxnSpPr>
        <p:spPr>
          <a:xfrm flipV="1">
            <a:off x="41291800" y="6665946"/>
            <a:ext cx="0" cy="351087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Gerader Verbinder 76">
            <a:extLst>
              <a:ext uri="{FF2B5EF4-FFF2-40B4-BE49-F238E27FC236}">
                <a16:creationId xmlns:a16="http://schemas.microsoft.com/office/drawing/2014/main" id="{08289B77-E97A-4583-9BC6-B52E17FA778E}"/>
              </a:ext>
            </a:extLst>
          </p:cNvPr>
          <p:cNvCxnSpPr>
            <a:cxnSpLocks/>
          </p:cNvCxnSpPr>
          <p:nvPr/>
        </p:nvCxnSpPr>
        <p:spPr>
          <a:xfrm flipH="1">
            <a:off x="37664305" y="10176819"/>
            <a:ext cx="5872474" cy="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 name="Inhaltsplatzhalter 6">
            <a:extLst>
              <a:ext uri="{FF2B5EF4-FFF2-40B4-BE49-F238E27FC236}">
                <a16:creationId xmlns:a16="http://schemas.microsoft.com/office/drawing/2014/main" id="{E8A023AD-2C95-E5D2-447E-C1BA60D4E67C}"/>
              </a:ext>
            </a:extLst>
          </p:cNvPr>
          <p:cNvSpPr>
            <a:spLocks noGrp="1"/>
          </p:cNvSpPr>
          <p:nvPr>
            <p:ph idx="1"/>
          </p:nvPr>
        </p:nvSpPr>
        <p:spPr>
          <a:xfrm>
            <a:off x="1675965" y="2768305"/>
            <a:ext cx="10154730" cy="9585622"/>
          </a:xfrm>
        </p:spPr>
        <p:txBody>
          <a:bodyPr>
            <a:normAutofit/>
          </a:bodyPr>
          <a:lstStyle/>
          <a:p>
            <a:r>
              <a:rPr lang="en-US" sz="3200" dirty="0">
                <a:solidFill>
                  <a:srgbClr val="F39000"/>
                </a:solidFill>
              </a:rPr>
              <a:t>Average accident cost rate</a:t>
            </a:r>
            <a:br>
              <a:rPr lang="en-US" sz="3200" dirty="0">
                <a:solidFill>
                  <a:srgbClr val="F39000"/>
                </a:solidFill>
              </a:rPr>
            </a:br>
            <a:r>
              <a:rPr lang="en-US" sz="2800" dirty="0">
                <a:solidFill>
                  <a:srgbClr val="003366"/>
                </a:solidFill>
              </a:rPr>
              <a:t>[€/per 1.000 </a:t>
            </a:r>
            <a:r>
              <a:rPr lang="en-US" sz="2800" dirty="0" err="1">
                <a:solidFill>
                  <a:srgbClr val="003366"/>
                </a:solidFill>
              </a:rPr>
              <a:t>Vehicules</a:t>
            </a:r>
            <a:r>
              <a:rPr lang="en-US" sz="2800" dirty="0">
                <a:solidFill>
                  <a:srgbClr val="003366"/>
                </a:solidFill>
              </a:rPr>
              <a:t> km]</a:t>
            </a:r>
          </a:p>
          <a:p>
            <a:endParaRPr lang="de-DE" sz="3200" dirty="0"/>
          </a:p>
        </p:txBody>
      </p:sp>
      <p:pic>
        <p:nvPicPr>
          <p:cNvPr id="11" name="Grafik 10">
            <a:extLst>
              <a:ext uri="{FF2B5EF4-FFF2-40B4-BE49-F238E27FC236}">
                <a16:creationId xmlns:a16="http://schemas.microsoft.com/office/drawing/2014/main" id="{40C4DFB6-D68F-F34A-DCF3-F9B9EA9B79A5}"/>
              </a:ext>
            </a:extLst>
          </p:cNvPr>
          <p:cNvPicPr>
            <a:picLocks noChangeAspect="1"/>
          </p:cNvPicPr>
          <p:nvPr/>
        </p:nvPicPr>
        <p:blipFill>
          <a:blip r:embed="rId6"/>
          <a:stretch>
            <a:fillRect/>
          </a:stretch>
        </p:blipFill>
        <p:spPr>
          <a:xfrm>
            <a:off x="2413684" y="5186284"/>
            <a:ext cx="7696771" cy="3475961"/>
          </a:xfrm>
          <a:prstGeom prst="rect">
            <a:avLst/>
          </a:prstGeom>
        </p:spPr>
      </p:pic>
      <p:pic>
        <p:nvPicPr>
          <p:cNvPr id="15" name="Grafik 14">
            <a:extLst>
              <a:ext uri="{FF2B5EF4-FFF2-40B4-BE49-F238E27FC236}">
                <a16:creationId xmlns:a16="http://schemas.microsoft.com/office/drawing/2014/main" id="{A8BFB77A-21BB-C6DD-A6D8-8F9F068B5656}"/>
              </a:ext>
            </a:extLst>
          </p:cNvPr>
          <p:cNvPicPr>
            <a:picLocks noChangeAspect="1"/>
          </p:cNvPicPr>
          <p:nvPr/>
        </p:nvPicPr>
        <p:blipFill>
          <a:blip r:embed="rId7"/>
          <a:stretch>
            <a:fillRect/>
          </a:stretch>
        </p:blipFill>
        <p:spPr>
          <a:xfrm>
            <a:off x="2596692" y="9744208"/>
            <a:ext cx="7420447" cy="3117405"/>
          </a:xfrm>
          <a:prstGeom prst="rect">
            <a:avLst/>
          </a:prstGeom>
        </p:spPr>
      </p:pic>
      <p:pic>
        <p:nvPicPr>
          <p:cNvPr id="17" name="Grafik 16">
            <a:extLst>
              <a:ext uri="{FF2B5EF4-FFF2-40B4-BE49-F238E27FC236}">
                <a16:creationId xmlns:a16="http://schemas.microsoft.com/office/drawing/2014/main" id="{D5234853-56DB-C0AF-914E-8131F7BEF736}"/>
              </a:ext>
            </a:extLst>
          </p:cNvPr>
          <p:cNvPicPr>
            <a:picLocks noChangeAspect="1"/>
          </p:cNvPicPr>
          <p:nvPr/>
        </p:nvPicPr>
        <p:blipFill>
          <a:blip r:embed="rId8"/>
          <a:stretch>
            <a:fillRect/>
          </a:stretch>
        </p:blipFill>
        <p:spPr>
          <a:xfrm>
            <a:off x="15151687" y="1456366"/>
            <a:ext cx="7772400" cy="3012475"/>
          </a:xfrm>
          <a:prstGeom prst="rect">
            <a:avLst/>
          </a:prstGeom>
        </p:spPr>
      </p:pic>
      <p:pic>
        <p:nvPicPr>
          <p:cNvPr id="19" name="Grafik 18">
            <a:extLst>
              <a:ext uri="{FF2B5EF4-FFF2-40B4-BE49-F238E27FC236}">
                <a16:creationId xmlns:a16="http://schemas.microsoft.com/office/drawing/2014/main" id="{4DCEF8FA-D6B5-BAA7-8E56-AD3E93A3E2D0}"/>
              </a:ext>
            </a:extLst>
          </p:cNvPr>
          <p:cNvPicPr>
            <a:picLocks noChangeAspect="1"/>
          </p:cNvPicPr>
          <p:nvPr/>
        </p:nvPicPr>
        <p:blipFill>
          <a:blip r:embed="rId9"/>
          <a:stretch>
            <a:fillRect/>
          </a:stretch>
        </p:blipFill>
        <p:spPr>
          <a:xfrm>
            <a:off x="14831871" y="5797165"/>
            <a:ext cx="7772400" cy="2930404"/>
          </a:xfrm>
          <a:prstGeom prst="rect">
            <a:avLst/>
          </a:prstGeom>
        </p:spPr>
      </p:pic>
      <p:pic>
        <p:nvPicPr>
          <p:cNvPr id="24" name="Grafik 23">
            <a:extLst>
              <a:ext uri="{FF2B5EF4-FFF2-40B4-BE49-F238E27FC236}">
                <a16:creationId xmlns:a16="http://schemas.microsoft.com/office/drawing/2014/main" id="{E4478229-7CC2-A274-5329-1FA50E9CD761}"/>
              </a:ext>
            </a:extLst>
          </p:cNvPr>
          <p:cNvPicPr>
            <a:picLocks noChangeAspect="1"/>
          </p:cNvPicPr>
          <p:nvPr/>
        </p:nvPicPr>
        <p:blipFill>
          <a:blip r:embed="rId10"/>
          <a:stretch>
            <a:fillRect/>
          </a:stretch>
        </p:blipFill>
        <p:spPr>
          <a:xfrm>
            <a:off x="14981283" y="10775460"/>
            <a:ext cx="7772400" cy="1697905"/>
          </a:xfrm>
          <a:prstGeom prst="rect">
            <a:avLst/>
          </a:prstGeom>
        </p:spPr>
      </p:pic>
      <p:sp>
        <p:nvSpPr>
          <p:cNvPr id="28" name="Freihandform: Form 21">
            <a:extLst>
              <a:ext uri="{FF2B5EF4-FFF2-40B4-BE49-F238E27FC236}">
                <a16:creationId xmlns:a16="http://schemas.microsoft.com/office/drawing/2014/main" id="{A2A15E08-0F36-780C-5797-6A9A2385AD48}"/>
              </a:ext>
            </a:extLst>
          </p:cNvPr>
          <p:cNvSpPr/>
          <p:nvPr/>
        </p:nvSpPr>
        <p:spPr>
          <a:xfrm rot="4348868">
            <a:off x="13848772" y="2849838"/>
            <a:ext cx="494721" cy="223495"/>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dirty="0"/>
          </a:p>
        </p:txBody>
      </p:sp>
      <p:sp>
        <p:nvSpPr>
          <p:cNvPr id="29" name="Freihandform: Form 21">
            <a:extLst>
              <a:ext uri="{FF2B5EF4-FFF2-40B4-BE49-F238E27FC236}">
                <a16:creationId xmlns:a16="http://schemas.microsoft.com/office/drawing/2014/main" id="{F7802275-D3DE-FF39-33A4-3CB6271D0439}"/>
              </a:ext>
            </a:extLst>
          </p:cNvPr>
          <p:cNvSpPr/>
          <p:nvPr/>
        </p:nvSpPr>
        <p:spPr>
          <a:xfrm flipH="1">
            <a:off x="14346669" y="2437967"/>
            <a:ext cx="45719" cy="1410538"/>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1" name="Freihandform: Form 24">
            <a:extLst>
              <a:ext uri="{FF2B5EF4-FFF2-40B4-BE49-F238E27FC236}">
                <a16:creationId xmlns:a16="http://schemas.microsoft.com/office/drawing/2014/main" id="{E7E55C5D-6E5D-22EC-B1E8-B7A67EEE7D8E}"/>
              </a:ext>
            </a:extLst>
          </p:cNvPr>
          <p:cNvSpPr/>
          <p:nvPr/>
        </p:nvSpPr>
        <p:spPr>
          <a:xfrm flipH="1">
            <a:off x="14343580" y="6264516"/>
            <a:ext cx="49364" cy="617200"/>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508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2" name="Oval 31">
            <a:extLst>
              <a:ext uri="{FF2B5EF4-FFF2-40B4-BE49-F238E27FC236}">
                <a16:creationId xmlns:a16="http://schemas.microsoft.com/office/drawing/2014/main" id="{69D90D43-A219-AA13-DB7A-4D83E5B87FB6}"/>
              </a:ext>
            </a:extLst>
          </p:cNvPr>
          <p:cNvSpPr/>
          <p:nvPr/>
        </p:nvSpPr>
        <p:spPr>
          <a:xfrm>
            <a:off x="14249039" y="11524129"/>
            <a:ext cx="287038" cy="288043"/>
          </a:xfrm>
          <a:prstGeom prst="ellips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Freihandform: Form 24">
            <a:extLst>
              <a:ext uri="{FF2B5EF4-FFF2-40B4-BE49-F238E27FC236}">
                <a16:creationId xmlns:a16="http://schemas.microsoft.com/office/drawing/2014/main" id="{5AE6985E-B3F6-6EA3-32DC-1B90D9C85640}"/>
              </a:ext>
            </a:extLst>
          </p:cNvPr>
          <p:cNvSpPr/>
          <p:nvPr/>
        </p:nvSpPr>
        <p:spPr>
          <a:xfrm flipH="1">
            <a:off x="14272115" y="7124893"/>
            <a:ext cx="49364" cy="617200"/>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508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34" name="Rechteck 33">
            <a:extLst>
              <a:ext uri="{FF2B5EF4-FFF2-40B4-BE49-F238E27FC236}">
                <a16:creationId xmlns:a16="http://schemas.microsoft.com/office/drawing/2014/main" id="{E7A0615C-1B92-98DD-0539-FBE0BA0F28B0}"/>
              </a:ext>
            </a:extLst>
          </p:cNvPr>
          <p:cNvSpPr/>
          <p:nvPr/>
        </p:nvSpPr>
        <p:spPr>
          <a:xfrm>
            <a:off x="1675964" y="4339227"/>
            <a:ext cx="9636838" cy="884789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61AB1402-6227-A67E-B14A-5133A765FCD3}"/>
              </a:ext>
            </a:extLst>
          </p:cNvPr>
          <p:cNvSpPr/>
          <p:nvPr/>
        </p:nvSpPr>
        <p:spPr>
          <a:xfrm>
            <a:off x="13319324" y="528881"/>
            <a:ext cx="10335432" cy="125363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Textfeld 37">
            <a:extLst>
              <a:ext uri="{FF2B5EF4-FFF2-40B4-BE49-F238E27FC236}">
                <a16:creationId xmlns:a16="http://schemas.microsoft.com/office/drawing/2014/main" id="{852B44CE-F074-F9D9-CD7B-5AD1F30EE0DD}"/>
              </a:ext>
            </a:extLst>
          </p:cNvPr>
          <p:cNvSpPr txBox="1"/>
          <p:nvPr/>
        </p:nvSpPr>
        <p:spPr>
          <a:xfrm>
            <a:off x="1675963" y="4279683"/>
            <a:ext cx="2124556" cy="646331"/>
          </a:xfrm>
          <a:prstGeom prst="rect">
            <a:avLst/>
          </a:prstGeom>
          <a:noFill/>
        </p:spPr>
        <p:txBody>
          <a:bodyPr wrap="none" rtlCol="0">
            <a:spAutoFit/>
          </a:bodyPr>
          <a:lstStyle/>
          <a:p>
            <a:r>
              <a:rPr lang="de-DE" dirty="0" err="1"/>
              <a:t>Motorway</a:t>
            </a:r>
            <a:endParaRPr lang="de-DE" dirty="0"/>
          </a:p>
        </p:txBody>
      </p:sp>
      <p:sp>
        <p:nvSpPr>
          <p:cNvPr id="39" name="Textfeld 38">
            <a:extLst>
              <a:ext uri="{FF2B5EF4-FFF2-40B4-BE49-F238E27FC236}">
                <a16:creationId xmlns:a16="http://schemas.microsoft.com/office/drawing/2014/main" id="{683D2B0E-1B46-556E-F107-FC84FB594BBE}"/>
              </a:ext>
            </a:extLst>
          </p:cNvPr>
          <p:cNvSpPr txBox="1"/>
          <p:nvPr/>
        </p:nvSpPr>
        <p:spPr>
          <a:xfrm>
            <a:off x="13380283" y="548931"/>
            <a:ext cx="2387448" cy="646331"/>
          </a:xfrm>
          <a:prstGeom prst="rect">
            <a:avLst/>
          </a:prstGeom>
          <a:noFill/>
        </p:spPr>
        <p:txBody>
          <a:bodyPr wrap="none" rtlCol="0">
            <a:spAutoFit/>
          </a:bodyPr>
          <a:lstStyle/>
          <a:p>
            <a:r>
              <a:rPr lang="de-DE" dirty="0"/>
              <a:t>Rural </a:t>
            </a:r>
            <a:r>
              <a:rPr lang="de-DE" dirty="0" err="1"/>
              <a:t>Roads</a:t>
            </a:r>
            <a:endParaRPr lang="de-DE" dirty="0"/>
          </a:p>
        </p:txBody>
      </p:sp>
    </p:spTree>
    <p:extLst>
      <p:ext uri="{BB962C8B-B14F-4D97-AF65-F5344CB8AC3E}">
        <p14:creationId xmlns:p14="http://schemas.microsoft.com/office/powerpoint/2010/main" val="470823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feld 34">
            <a:extLst>
              <a:ext uri="{FF2B5EF4-FFF2-40B4-BE49-F238E27FC236}">
                <a16:creationId xmlns:a16="http://schemas.microsoft.com/office/drawing/2014/main" id="{5A863BB7-2AF9-4839-8336-11704E15942D}"/>
              </a:ext>
            </a:extLst>
          </p:cNvPr>
          <p:cNvSpPr txBox="1"/>
          <p:nvPr/>
        </p:nvSpPr>
        <p:spPr>
          <a:xfrm>
            <a:off x="26245080" y="3462897"/>
            <a:ext cx="8534661" cy="707758"/>
          </a:xfrm>
          <a:prstGeom prst="rect">
            <a:avLst/>
          </a:prstGeom>
          <a:noFill/>
        </p:spPr>
        <p:txBody>
          <a:bodyPr wrap="square" rtlCol="0">
            <a:spAutoFit/>
          </a:bodyPr>
          <a:lstStyle/>
          <a:p>
            <a:pPr algn="ctr"/>
            <a:r>
              <a:rPr lang="en-US" sz="3999" dirty="0"/>
              <a:t>Accident data (categorized 1-4 or 1-6)</a:t>
            </a:r>
          </a:p>
        </p:txBody>
      </p:sp>
      <p:grpSp>
        <p:nvGrpSpPr>
          <p:cNvPr id="36" name="Gruppieren 35">
            <a:extLst>
              <a:ext uri="{FF2B5EF4-FFF2-40B4-BE49-F238E27FC236}">
                <a16:creationId xmlns:a16="http://schemas.microsoft.com/office/drawing/2014/main" id="{DD99926F-244B-4483-ACE8-067BED083DC3}"/>
              </a:ext>
            </a:extLst>
          </p:cNvPr>
          <p:cNvGrpSpPr>
            <a:grpSpLocks noChangeAspect="1"/>
          </p:cNvGrpSpPr>
          <p:nvPr/>
        </p:nvGrpSpPr>
        <p:grpSpPr>
          <a:xfrm>
            <a:off x="26245080" y="4895306"/>
            <a:ext cx="8534663" cy="5290800"/>
            <a:chOff x="3995936" y="764704"/>
            <a:chExt cx="4680000" cy="2901220"/>
          </a:xfrm>
        </p:grpSpPr>
        <p:pic>
          <p:nvPicPr>
            <p:cNvPr id="42" name="Picture 2">
              <a:extLst>
                <a:ext uri="{FF2B5EF4-FFF2-40B4-BE49-F238E27FC236}">
                  <a16:creationId xmlns:a16="http://schemas.microsoft.com/office/drawing/2014/main" id="{CC8702AB-92A3-4BDE-8E59-ADB2D40CD0B5}"/>
                </a:ext>
              </a:extLst>
            </p:cNvPr>
            <p:cNvPicPr>
              <a:picLocks noChangeAspect="1" noChangeArrowheads="1"/>
            </p:cNvPicPr>
            <p:nvPr/>
          </p:nvPicPr>
          <p:blipFill>
            <a:blip r:embed="rId2" cstate="print"/>
            <a:srcRect/>
            <a:stretch>
              <a:fillRect/>
            </a:stretch>
          </p:blipFill>
          <p:spPr bwMode="auto">
            <a:xfrm>
              <a:off x="3995936" y="764704"/>
              <a:ext cx="4680000" cy="2901220"/>
            </a:xfrm>
            <a:prstGeom prst="rect">
              <a:avLst/>
            </a:prstGeom>
            <a:noFill/>
            <a:ln w="9525">
              <a:solidFill>
                <a:schemeClr val="tx1"/>
              </a:solidFill>
              <a:miter lim="800000"/>
              <a:headEnd/>
              <a:tailEnd/>
            </a:ln>
          </p:spPr>
        </p:pic>
        <p:sp>
          <p:nvSpPr>
            <p:cNvPr id="44" name="Ellipse 43">
              <a:extLst>
                <a:ext uri="{FF2B5EF4-FFF2-40B4-BE49-F238E27FC236}">
                  <a16:creationId xmlns:a16="http://schemas.microsoft.com/office/drawing/2014/main" id="{42532005-7C4E-4E77-9286-711B8C8D8FB6}"/>
                </a:ext>
              </a:extLst>
            </p:cNvPr>
            <p:cNvSpPr/>
            <p:nvPr/>
          </p:nvSpPr>
          <p:spPr bwMode="auto">
            <a:xfrm>
              <a:off x="5508104" y="111269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46" name="Gleichschenkliges Dreieck 45">
              <a:extLst>
                <a:ext uri="{FF2B5EF4-FFF2-40B4-BE49-F238E27FC236}">
                  <a16:creationId xmlns:a16="http://schemas.microsoft.com/office/drawing/2014/main" id="{CAC48448-3005-45C1-ABE9-68531209E336}"/>
                </a:ext>
              </a:extLst>
            </p:cNvPr>
            <p:cNvSpPr/>
            <p:nvPr/>
          </p:nvSpPr>
          <p:spPr bwMode="auto">
            <a:xfrm rot="16200000">
              <a:off x="5364088" y="1602512"/>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47" name="Ellipse 46">
              <a:extLst>
                <a:ext uri="{FF2B5EF4-FFF2-40B4-BE49-F238E27FC236}">
                  <a16:creationId xmlns:a16="http://schemas.microsoft.com/office/drawing/2014/main" id="{0744A559-B866-4C24-AD92-DB9147465691}"/>
                </a:ext>
              </a:extLst>
            </p:cNvPr>
            <p:cNvSpPr/>
            <p:nvPr/>
          </p:nvSpPr>
          <p:spPr bwMode="auto">
            <a:xfrm flipH="1">
              <a:off x="5550148" y="1628800"/>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8" name="Ellipse 47">
              <a:extLst>
                <a:ext uri="{FF2B5EF4-FFF2-40B4-BE49-F238E27FC236}">
                  <a16:creationId xmlns:a16="http://schemas.microsoft.com/office/drawing/2014/main" id="{C2BAFF04-1E1A-4DEC-99D5-28406D0BE952}"/>
                </a:ext>
              </a:extLst>
            </p:cNvPr>
            <p:cNvSpPr/>
            <p:nvPr/>
          </p:nvSpPr>
          <p:spPr bwMode="auto">
            <a:xfrm>
              <a:off x="5508104" y="1772816"/>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9" name="Ellipse 48">
              <a:extLst>
                <a:ext uri="{FF2B5EF4-FFF2-40B4-BE49-F238E27FC236}">
                  <a16:creationId xmlns:a16="http://schemas.microsoft.com/office/drawing/2014/main" id="{AF956EFF-E635-4BB3-9137-CD5A59AC1CA5}"/>
                </a:ext>
              </a:extLst>
            </p:cNvPr>
            <p:cNvSpPr/>
            <p:nvPr/>
          </p:nvSpPr>
          <p:spPr bwMode="auto">
            <a:xfrm flipH="1">
              <a:off x="5550148" y="148478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0" name="Ellipse 49">
              <a:extLst>
                <a:ext uri="{FF2B5EF4-FFF2-40B4-BE49-F238E27FC236}">
                  <a16:creationId xmlns:a16="http://schemas.microsoft.com/office/drawing/2014/main" id="{9E0F8EAF-B37F-428A-A919-7CAE4C3498EA}"/>
                </a:ext>
              </a:extLst>
            </p:cNvPr>
            <p:cNvSpPr/>
            <p:nvPr/>
          </p:nvSpPr>
          <p:spPr bwMode="auto">
            <a:xfrm flipH="1">
              <a:off x="5545454" y="134076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1" name="Ellipse 50">
              <a:extLst>
                <a:ext uri="{FF2B5EF4-FFF2-40B4-BE49-F238E27FC236}">
                  <a16:creationId xmlns:a16="http://schemas.microsoft.com/office/drawing/2014/main" id="{1ED30719-16F5-49F9-A1FE-BD270D9E4CA8}"/>
                </a:ext>
              </a:extLst>
            </p:cNvPr>
            <p:cNvSpPr/>
            <p:nvPr/>
          </p:nvSpPr>
          <p:spPr bwMode="auto">
            <a:xfrm>
              <a:off x="4572000" y="1052736"/>
              <a:ext cx="216024" cy="216024"/>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2" name="Ellipse 51">
              <a:extLst>
                <a:ext uri="{FF2B5EF4-FFF2-40B4-BE49-F238E27FC236}">
                  <a16:creationId xmlns:a16="http://schemas.microsoft.com/office/drawing/2014/main" id="{A1918257-81AE-4ABF-B653-3EC718AFF528}"/>
                </a:ext>
              </a:extLst>
            </p:cNvPr>
            <p:cNvSpPr/>
            <p:nvPr/>
          </p:nvSpPr>
          <p:spPr bwMode="auto">
            <a:xfrm flipH="1">
              <a:off x="4614044" y="1268760"/>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3" name="Ellipse 52">
              <a:extLst>
                <a:ext uri="{FF2B5EF4-FFF2-40B4-BE49-F238E27FC236}">
                  <a16:creationId xmlns:a16="http://schemas.microsoft.com/office/drawing/2014/main" id="{A0CAAB27-0A8E-4080-9ADD-547DDC9C653D}"/>
                </a:ext>
              </a:extLst>
            </p:cNvPr>
            <p:cNvSpPr/>
            <p:nvPr/>
          </p:nvSpPr>
          <p:spPr bwMode="auto">
            <a:xfrm>
              <a:off x="4572000" y="1412776"/>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4" name="Ellipse 53">
              <a:extLst>
                <a:ext uri="{FF2B5EF4-FFF2-40B4-BE49-F238E27FC236}">
                  <a16:creationId xmlns:a16="http://schemas.microsoft.com/office/drawing/2014/main" id="{F108AF40-2A1F-4B8E-9CF8-DCC561ADCB43}"/>
                </a:ext>
              </a:extLst>
            </p:cNvPr>
            <p:cNvSpPr/>
            <p:nvPr/>
          </p:nvSpPr>
          <p:spPr bwMode="auto">
            <a:xfrm flipH="1">
              <a:off x="4605908" y="908720"/>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5" name="Ellipse 54">
              <a:extLst>
                <a:ext uri="{FF2B5EF4-FFF2-40B4-BE49-F238E27FC236}">
                  <a16:creationId xmlns:a16="http://schemas.microsoft.com/office/drawing/2014/main" id="{0D2C3557-DAD9-4A79-8068-A6280DCBEE52}"/>
                </a:ext>
              </a:extLst>
            </p:cNvPr>
            <p:cNvSpPr/>
            <p:nvPr/>
          </p:nvSpPr>
          <p:spPr bwMode="auto">
            <a:xfrm>
              <a:off x="6156176" y="1970172"/>
              <a:ext cx="216024" cy="216024"/>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6012160" y="1613560"/>
              <a:ext cx="216024" cy="216024"/>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6156176" y="1613560"/>
              <a:ext cx="216024" cy="216024"/>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6197704" y="1829584"/>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0" name="Ellipse 59">
              <a:extLst>
                <a:ext uri="{FF2B5EF4-FFF2-40B4-BE49-F238E27FC236}">
                  <a16:creationId xmlns:a16="http://schemas.microsoft.com/office/drawing/2014/main" id="{7CDA0832-7805-4FA9-A320-3CECCEB28873}"/>
                </a:ext>
              </a:extLst>
            </p:cNvPr>
            <p:cNvSpPr/>
            <p:nvPr/>
          </p:nvSpPr>
          <p:spPr bwMode="auto">
            <a:xfrm>
              <a:off x="7133808" y="2348880"/>
              <a:ext cx="216024" cy="216024"/>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1" name="Ellipse 60">
              <a:extLst>
                <a:ext uri="{FF2B5EF4-FFF2-40B4-BE49-F238E27FC236}">
                  <a16:creationId xmlns:a16="http://schemas.microsoft.com/office/drawing/2014/main" id="{389F20B2-CBC0-4795-9068-E74B61A97B1E}"/>
                </a:ext>
              </a:extLst>
            </p:cNvPr>
            <p:cNvSpPr/>
            <p:nvPr/>
          </p:nvSpPr>
          <p:spPr bwMode="auto">
            <a:xfrm flipH="1">
              <a:off x="7171908" y="2204864"/>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2" name="Ellipse 61">
              <a:extLst>
                <a:ext uri="{FF2B5EF4-FFF2-40B4-BE49-F238E27FC236}">
                  <a16:creationId xmlns:a16="http://schemas.microsoft.com/office/drawing/2014/main" id="{CAA053ED-E74C-44E1-9885-7D9F6FDF0B7F}"/>
                </a:ext>
              </a:extLst>
            </p:cNvPr>
            <p:cNvSpPr/>
            <p:nvPr/>
          </p:nvSpPr>
          <p:spPr bwMode="auto">
            <a:xfrm flipH="1">
              <a:off x="6876256" y="2276888"/>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3" name="Ellipse 62">
              <a:extLst>
                <a:ext uri="{FF2B5EF4-FFF2-40B4-BE49-F238E27FC236}">
                  <a16:creationId xmlns:a16="http://schemas.microsoft.com/office/drawing/2014/main" id="{1B5D619A-D1A3-4546-ADEF-0F6A3000FC1F}"/>
                </a:ext>
              </a:extLst>
            </p:cNvPr>
            <p:cNvSpPr/>
            <p:nvPr/>
          </p:nvSpPr>
          <p:spPr bwMode="auto">
            <a:xfrm flipH="1">
              <a:off x="6883876" y="2132872"/>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4" name="Ellipse 63">
              <a:extLst>
                <a:ext uri="{FF2B5EF4-FFF2-40B4-BE49-F238E27FC236}">
                  <a16:creationId xmlns:a16="http://schemas.microsoft.com/office/drawing/2014/main" id="{0307AE28-3202-47A4-8F33-94D3699D0CCD}"/>
                </a:ext>
              </a:extLst>
            </p:cNvPr>
            <p:cNvSpPr/>
            <p:nvPr/>
          </p:nvSpPr>
          <p:spPr bwMode="auto">
            <a:xfrm flipH="1">
              <a:off x="6883876" y="198885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65" name="Ellipse 64">
              <a:extLst>
                <a:ext uri="{FF2B5EF4-FFF2-40B4-BE49-F238E27FC236}">
                  <a16:creationId xmlns:a16="http://schemas.microsoft.com/office/drawing/2014/main" id="{BA250A47-09BD-4032-9F51-C88F684B427C}"/>
                </a:ext>
              </a:extLst>
            </p:cNvPr>
            <p:cNvSpPr/>
            <p:nvPr/>
          </p:nvSpPr>
          <p:spPr bwMode="auto">
            <a:xfrm flipH="1">
              <a:off x="7524328" y="2420888"/>
              <a:ext cx="144000" cy="144000"/>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6" name="Ellipse 65">
              <a:extLst>
                <a:ext uri="{FF2B5EF4-FFF2-40B4-BE49-F238E27FC236}">
                  <a16:creationId xmlns:a16="http://schemas.microsoft.com/office/drawing/2014/main" id="{50C7221D-9E24-4614-8626-4320BD60DA4F}"/>
                </a:ext>
              </a:extLst>
            </p:cNvPr>
            <p:cNvSpPr/>
            <p:nvPr/>
          </p:nvSpPr>
          <p:spPr bwMode="auto">
            <a:xfrm flipH="1">
              <a:off x="7740352" y="2492896"/>
              <a:ext cx="144000" cy="144000"/>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75" name="Ellipse 74">
              <a:extLst>
                <a:ext uri="{FF2B5EF4-FFF2-40B4-BE49-F238E27FC236}">
                  <a16:creationId xmlns:a16="http://schemas.microsoft.com/office/drawing/2014/main" id="{25F45846-5467-4A7F-9C0F-A262AE6E073A}"/>
                </a:ext>
              </a:extLst>
            </p:cNvPr>
            <p:cNvSpPr/>
            <p:nvPr/>
          </p:nvSpPr>
          <p:spPr bwMode="auto">
            <a:xfrm flipH="1">
              <a:off x="8172400" y="2492896"/>
              <a:ext cx="144000" cy="144000"/>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grpSp>
      <p:sp>
        <p:nvSpPr>
          <p:cNvPr id="85" name="Textfeld 84">
            <a:extLst>
              <a:ext uri="{FF2B5EF4-FFF2-40B4-BE49-F238E27FC236}">
                <a16:creationId xmlns:a16="http://schemas.microsoft.com/office/drawing/2014/main" id="{AE0B092E-5987-4A4D-B469-9F2B50961F99}"/>
              </a:ext>
            </a:extLst>
          </p:cNvPr>
          <p:cNvSpPr txBox="1"/>
          <p:nvPr/>
        </p:nvSpPr>
        <p:spPr>
          <a:xfrm>
            <a:off x="-6937956" y="3398035"/>
            <a:ext cx="6758679" cy="1323183"/>
          </a:xfrm>
          <a:prstGeom prst="rect">
            <a:avLst/>
          </a:prstGeom>
          <a:noFill/>
        </p:spPr>
        <p:txBody>
          <a:bodyPr wrap="square" rtlCol="0">
            <a:spAutoFit/>
          </a:bodyPr>
          <a:lstStyle/>
          <a:p>
            <a:pPr algn="ctr"/>
            <a:r>
              <a:rPr lang="en-US" sz="3999" dirty="0"/>
              <a:t>Segmented road data</a:t>
            </a:r>
            <a:br>
              <a:rPr lang="en-US" sz="3999" dirty="0"/>
            </a:br>
            <a:r>
              <a:rPr lang="en-US" sz="3999" dirty="0"/>
              <a:t>(Classified)</a:t>
            </a:r>
          </a:p>
        </p:txBody>
      </p:sp>
      <p:sp>
        <p:nvSpPr>
          <p:cNvPr id="86" name="Textfeld 85">
            <a:extLst>
              <a:ext uri="{FF2B5EF4-FFF2-40B4-BE49-F238E27FC236}">
                <a16:creationId xmlns:a16="http://schemas.microsoft.com/office/drawing/2014/main" id="{6DFD61C6-8AF0-4519-89A3-590CC359C718}"/>
              </a:ext>
            </a:extLst>
          </p:cNvPr>
          <p:cNvSpPr txBox="1"/>
          <p:nvPr/>
        </p:nvSpPr>
        <p:spPr>
          <a:xfrm>
            <a:off x="7654157" y="7595587"/>
            <a:ext cx="5982384" cy="707758"/>
          </a:xfrm>
          <a:prstGeom prst="rect">
            <a:avLst/>
          </a:prstGeom>
          <a:noFill/>
        </p:spPr>
        <p:txBody>
          <a:bodyPr wrap="square" rtlCol="0">
            <a:spAutoFit/>
          </a:bodyPr>
          <a:lstStyle/>
          <a:p>
            <a:pPr algn="ctr"/>
            <a:r>
              <a:rPr lang="en-US" sz="3999" dirty="0"/>
              <a:t>Traffic volume data</a:t>
            </a:r>
          </a:p>
        </p:txBody>
      </p:sp>
      <p:pic>
        <p:nvPicPr>
          <p:cNvPr id="2" name="Grafik 1">
            <a:extLst>
              <a:ext uri="{FF2B5EF4-FFF2-40B4-BE49-F238E27FC236}">
                <a16:creationId xmlns:a16="http://schemas.microsoft.com/office/drawing/2014/main" id="{B15D42E5-CF3F-4B96-9003-ADB1B0EA8145}"/>
              </a:ext>
            </a:extLst>
          </p:cNvPr>
          <p:cNvPicPr>
            <a:picLocks noChangeAspect="1"/>
          </p:cNvPicPr>
          <p:nvPr/>
        </p:nvPicPr>
        <p:blipFill rotWithShape="1">
          <a:blip r:embed="rId3"/>
          <a:srcRect l="1115" t="7093" r="29748" b="16200"/>
          <a:stretch/>
        </p:blipFill>
        <p:spPr>
          <a:xfrm>
            <a:off x="8644935" y="8428220"/>
            <a:ext cx="4514230" cy="3992370"/>
          </a:xfrm>
          <a:prstGeom prst="rect">
            <a:avLst/>
          </a:prstGeom>
        </p:spPr>
      </p:pic>
      <p:grpSp>
        <p:nvGrpSpPr>
          <p:cNvPr id="27" name="Gruppieren 26">
            <a:extLst>
              <a:ext uri="{FF2B5EF4-FFF2-40B4-BE49-F238E27FC236}">
                <a16:creationId xmlns:a16="http://schemas.microsoft.com/office/drawing/2014/main" id="{AAEC9B9D-3B1E-442E-8B0C-E2B2F4B029A6}"/>
              </a:ext>
            </a:extLst>
          </p:cNvPr>
          <p:cNvGrpSpPr/>
          <p:nvPr/>
        </p:nvGrpSpPr>
        <p:grpSpPr>
          <a:xfrm>
            <a:off x="-6683329" y="4831291"/>
            <a:ext cx="5928608" cy="5189214"/>
            <a:chOff x="3758453" y="2460811"/>
            <a:chExt cx="2965076" cy="2595283"/>
          </a:xfrm>
        </p:grpSpPr>
        <p:sp>
          <p:nvSpPr>
            <p:cNvPr id="4" name="Freihandform: Form 3">
              <a:extLst>
                <a:ext uri="{FF2B5EF4-FFF2-40B4-BE49-F238E27FC236}">
                  <a16:creationId xmlns:a16="http://schemas.microsoft.com/office/drawing/2014/main" id="{FFE49BF4-A7C1-486A-B9B0-3FD86FC65EF8}"/>
                </a:ext>
              </a:extLst>
            </p:cNvPr>
            <p:cNvSpPr/>
            <p:nvPr/>
          </p:nvSpPr>
          <p:spPr>
            <a:xfrm>
              <a:off x="4518212" y="3711388"/>
              <a:ext cx="67235" cy="437030"/>
            </a:xfrm>
            <a:custGeom>
              <a:avLst/>
              <a:gdLst>
                <a:gd name="connsiteX0" fmla="*/ 67235 w 67235"/>
                <a:gd name="connsiteY0" fmla="*/ 0 h 437030"/>
                <a:gd name="connsiteX1" fmla="*/ 0 w 67235"/>
                <a:gd name="connsiteY1" fmla="*/ 437030 h 437030"/>
              </a:gdLst>
              <a:ahLst/>
              <a:cxnLst>
                <a:cxn ang="0">
                  <a:pos x="connsiteX0" y="connsiteY0"/>
                </a:cxn>
                <a:cxn ang="0">
                  <a:pos x="connsiteX1" y="connsiteY1"/>
                </a:cxn>
              </a:cxnLst>
              <a:rect l="l" t="t" r="r" b="b"/>
              <a:pathLst>
                <a:path w="67235" h="437030">
                  <a:moveTo>
                    <a:pt x="67235" y="0"/>
                  </a:moveTo>
                  <a:lnTo>
                    <a:pt x="0" y="43703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 name="Freihandform: Form 7">
              <a:extLst>
                <a:ext uri="{FF2B5EF4-FFF2-40B4-BE49-F238E27FC236}">
                  <a16:creationId xmlns:a16="http://schemas.microsoft.com/office/drawing/2014/main" id="{876B9059-7263-451E-A693-0C141B59C6EA}"/>
                </a:ext>
              </a:extLst>
            </p:cNvPr>
            <p:cNvSpPr/>
            <p:nvPr/>
          </p:nvSpPr>
          <p:spPr>
            <a:xfrm>
              <a:off x="4222376" y="4262718"/>
              <a:ext cx="262218" cy="793376"/>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 name="Freihandform: Form 8">
              <a:extLst>
                <a:ext uri="{FF2B5EF4-FFF2-40B4-BE49-F238E27FC236}">
                  <a16:creationId xmlns:a16="http://schemas.microsoft.com/office/drawing/2014/main" id="{01139C07-E403-48F3-9C56-12B9B810FA11}"/>
                </a:ext>
              </a:extLst>
            </p:cNvPr>
            <p:cNvSpPr/>
            <p:nvPr/>
          </p:nvSpPr>
          <p:spPr>
            <a:xfrm>
              <a:off x="4652993" y="3341284"/>
              <a:ext cx="181535" cy="295835"/>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Lst>
              <a:ahLst/>
              <a:cxnLst>
                <a:cxn ang="0">
                  <a:pos x="connsiteX0" y="connsiteY0"/>
                </a:cxn>
                <a:cxn ang="0">
                  <a:pos x="connsiteX1" y="connsiteY1"/>
                </a:cxn>
                <a:cxn ang="0">
                  <a:pos x="connsiteX2" y="connsiteY2"/>
                </a:cxn>
                <a:cxn ang="0">
                  <a:pos x="connsiteX3" y="connsiteY3"/>
                </a:cxn>
              </a:cxnLst>
              <a:rect l="l" t="t" r="r" b="b"/>
              <a:pathLst>
                <a:path w="181535" h="295835">
                  <a:moveTo>
                    <a:pt x="0" y="295835"/>
                  </a:moveTo>
                  <a:lnTo>
                    <a:pt x="127747" y="201706"/>
                  </a:lnTo>
                  <a:lnTo>
                    <a:pt x="147917" y="47064"/>
                  </a:lnTo>
                  <a:lnTo>
                    <a:pt x="18153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0" name="Freihandform: Form 9">
              <a:extLst>
                <a:ext uri="{FF2B5EF4-FFF2-40B4-BE49-F238E27FC236}">
                  <a16:creationId xmlns:a16="http://schemas.microsoft.com/office/drawing/2014/main" id="{9062C7F1-2AA5-406A-A2CD-19609E0CF855}"/>
                </a:ext>
              </a:extLst>
            </p:cNvPr>
            <p:cNvSpPr/>
            <p:nvPr/>
          </p:nvSpPr>
          <p:spPr>
            <a:xfrm>
              <a:off x="4214411" y="3502960"/>
              <a:ext cx="369794" cy="148678"/>
            </a:xfrm>
            <a:custGeom>
              <a:avLst/>
              <a:gdLst>
                <a:gd name="connsiteX0" fmla="*/ 0 w 396688"/>
                <a:gd name="connsiteY0" fmla="*/ 0 h 161365"/>
                <a:gd name="connsiteX1" fmla="*/ 268941 w 396688"/>
                <a:gd name="connsiteY1" fmla="*/ 60512 h 161365"/>
                <a:gd name="connsiteX2" fmla="*/ 396688 w 396688"/>
                <a:gd name="connsiteY2" fmla="*/ 161365 h 161365"/>
              </a:gdLst>
              <a:ahLst/>
              <a:cxnLst>
                <a:cxn ang="0">
                  <a:pos x="connsiteX0" y="connsiteY0"/>
                </a:cxn>
                <a:cxn ang="0">
                  <a:pos x="connsiteX1" y="connsiteY1"/>
                </a:cxn>
                <a:cxn ang="0">
                  <a:pos x="connsiteX2" y="connsiteY2"/>
                </a:cxn>
              </a:cxnLst>
              <a:rect l="l" t="t" r="r" b="b"/>
              <a:pathLst>
                <a:path w="396688" h="161365">
                  <a:moveTo>
                    <a:pt x="0" y="0"/>
                  </a:moveTo>
                  <a:lnTo>
                    <a:pt x="268941" y="60512"/>
                  </a:lnTo>
                  <a:lnTo>
                    <a:pt x="396688" y="161365"/>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2" name="Freihandform: Form 11">
              <a:extLst>
                <a:ext uri="{FF2B5EF4-FFF2-40B4-BE49-F238E27FC236}">
                  <a16:creationId xmlns:a16="http://schemas.microsoft.com/office/drawing/2014/main" id="{11C4D8C1-69E7-4E79-9527-FF2CB89958AB}"/>
                </a:ext>
              </a:extLst>
            </p:cNvPr>
            <p:cNvSpPr/>
            <p:nvPr/>
          </p:nvSpPr>
          <p:spPr>
            <a:xfrm>
              <a:off x="5594287" y="3959848"/>
              <a:ext cx="591671" cy="248771"/>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3" name="Freihandform: Form 12">
              <a:extLst>
                <a:ext uri="{FF2B5EF4-FFF2-40B4-BE49-F238E27FC236}">
                  <a16:creationId xmlns:a16="http://schemas.microsoft.com/office/drawing/2014/main" id="{682A53C7-DFDA-40B9-9B22-9DE6855565A4}"/>
                </a:ext>
              </a:extLst>
            </p:cNvPr>
            <p:cNvSpPr/>
            <p:nvPr/>
          </p:nvSpPr>
          <p:spPr>
            <a:xfrm>
              <a:off x="5116606" y="3818965"/>
              <a:ext cx="409221" cy="118918"/>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4" name="Freihandform: Form 13">
              <a:extLst>
                <a:ext uri="{FF2B5EF4-FFF2-40B4-BE49-F238E27FC236}">
                  <a16:creationId xmlns:a16="http://schemas.microsoft.com/office/drawing/2014/main" id="{3F15BABA-B215-4FA4-BD31-077268481020}"/>
                </a:ext>
              </a:extLst>
            </p:cNvPr>
            <p:cNvSpPr/>
            <p:nvPr/>
          </p:nvSpPr>
          <p:spPr>
            <a:xfrm>
              <a:off x="3758453" y="3395382"/>
              <a:ext cx="403412" cy="80683"/>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6" name="Freihandform: Form 15">
              <a:extLst>
                <a:ext uri="{FF2B5EF4-FFF2-40B4-BE49-F238E27FC236}">
                  <a16:creationId xmlns:a16="http://schemas.microsoft.com/office/drawing/2014/main" id="{7BA83992-C7AB-428A-8FFA-3789C60B1B76}"/>
                </a:ext>
              </a:extLst>
            </p:cNvPr>
            <p:cNvSpPr/>
            <p:nvPr/>
          </p:nvSpPr>
          <p:spPr>
            <a:xfrm>
              <a:off x="4874559" y="3089083"/>
              <a:ext cx="187948" cy="21889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8" name="Freihandform: Form 17">
              <a:extLst>
                <a:ext uri="{FF2B5EF4-FFF2-40B4-BE49-F238E27FC236}">
                  <a16:creationId xmlns:a16="http://schemas.microsoft.com/office/drawing/2014/main" id="{2C6824F5-9412-43EA-AA50-361EA65789DA}"/>
                </a:ext>
              </a:extLst>
            </p:cNvPr>
            <p:cNvSpPr/>
            <p:nvPr/>
          </p:nvSpPr>
          <p:spPr>
            <a:xfrm>
              <a:off x="4632201" y="3691218"/>
              <a:ext cx="430306" cy="127747"/>
            </a:xfrm>
            <a:custGeom>
              <a:avLst/>
              <a:gdLst>
                <a:gd name="connsiteX0" fmla="*/ 0 w 430306"/>
                <a:gd name="connsiteY0" fmla="*/ 0 h 127747"/>
                <a:gd name="connsiteX1" fmla="*/ 80682 w 430306"/>
                <a:gd name="connsiteY1" fmla="*/ 67235 h 127747"/>
                <a:gd name="connsiteX2" fmla="*/ 430306 w 430306"/>
                <a:gd name="connsiteY2" fmla="*/ 127747 h 127747"/>
              </a:gdLst>
              <a:ahLst/>
              <a:cxnLst>
                <a:cxn ang="0">
                  <a:pos x="connsiteX0" y="connsiteY0"/>
                </a:cxn>
                <a:cxn ang="0">
                  <a:pos x="connsiteX1" y="connsiteY1"/>
                </a:cxn>
                <a:cxn ang="0">
                  <a:pos x="connsiteX2" y="connsiteY2"/>
                </a:cxn>
              </a:cxnLst>
              <a:rect l="l" t="t" r="r" b="b"/>
              <a:pathLst>
                <a:path w="430306" h="127747">
                  <a:moveTo>
                    <a:pt x="0" y="0"/>
                  </a:moveTo>
                  <a:lnTo>
                    <a:pt x="80682" y="67235"/>
                  </a:lnTo>
                  <a:lnTo>
                    <a:pt x="430306" y="127747"/>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0" name="Freihandform: Form 19">
              <a:extLst>
                <a:ext uri="{FF2B5EF4-FFF2-40B4-BE49-F238E27FC236}">
                  <a16:creationId xmlns:a16="http://schemas.microsoft.com/office/drawing/2014/main" id="{FE73D0AD-22C4-4FB9-A554-D87DD0CB49F6}"/>
                </a:ext>
              </a:extLst>
            </p:cNvPr>
            <p:cNvSpPr/>
            <p:nvPr/>
          </p:nvSpPr>
          <p:spPr>
            <a:xfrm>
              <a:off x="5546601" y="3980640"/>
              <a:ext cx="60512" cy="450476"/>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1" name="Freihandform: Form 20">
              <a:extLst>
                <a:ext uri="{FF2B5EF4-FFF2-40B4-BE49-F238E27FC236}">
                  <a16:creationId xmlns:a16="http://schemas.microsoft.com/office/drawing/2014/main" id="{47613746-4945-4AFA-9C8E-B69B2FD40800}"/>
                </a:ext>
              </a:extLst>
            </p:cNvPr>
            <p:cNvSpPr/>
            <p:nvPr/>
          </p:nvSpPr>
          <p:spPr>
            <a:xfrm>
              <a:off x="5559738" y="3637119"/>
              <a:ext cx="369794" cy="268941"/>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2" name="Freihandform: Form 21">
              <a:extLst>
                <a:ext uri="{FF2B5EF4-FFF2-40B4-BE49-F238E27FC236}">
                  <a16:creationId xmlns:a16="http://schemas.microsoft.com/office/drawing/2014/main" id="{B41F1B5C-8FBD-47C1-8FFA-251390F9C44A}"/>
                </a:ext>
              </a:extLst>
            </p:cNvPr>
            <p:cNvSpPr/>
            <p:nvPr/>
          </p:nvSpPr>
          <p:spPr>
            <a:xfrm>
              <a:off x="5116606" y="2487706"/>
              <a:ext cx="598394" cy="551329"/>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3" name="Freihandform: Form 22">
              <a:extLst>
                <a:ext uri="{FF2B5EF4-FFF2-40B4-BE49-F238E27FC236}">
                  <a16:creationId xmlns:a16="http://schemas.microsoft.com/office/drawing/2014/main" id="{78350EAC-1BBA-47C5-A035-B8457D320735}"/>
                </a:ext>
              </a:extLst>
            </p:cNvPr>
            <p:cNvSpPr/>
            <p:nvPr/>
          </p:nvSpPr>
          <p:spPr>
            <a:xfrm>
              <a:off x="5963771" y="2918012"/>
              <a:ext cx="369794" cy="679076"/>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5" name="Freihandform: Form 24">
              <a:extLst>
                <a:ext uri="{FF2B5EF4-FFF2-40B4-BE49-F238E27FC236}">
                  <a16:creationId xmlns:a16="http://schemas.microsoft.com/office/drawing/2014/main" id="{A619CE87-2D81-43F6-A2D1-6B119AE9E6DF}"/>
                </a:ext>
              </a:extLst>
            </p:cNvPr>
            <p:cNvSpPr/>
            <p:nvPr/>
          </p:nvSpPr>
          <p:spPr>
            <a:xfrm>
              <a:off x="4995582" y="2460811"/>
              <a:ext cx="71795" cy="554271"/>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6" name="Freihandform: Form 25">
              <a:extLst>
                <a:ext uri="{FF2B5EF4-FFF2-40B4-BE49-F238E27FC236}">
                  <a16:creationId xmlns:a16="http://schemas.microsoft.com/office/drawing/2014/main" id="{BA7A69A3-E512-4979-A98B-C0EA8A5E0F22}"/>
                </a:ext>
              </a:extLst>
            </p:cNvPr>
            <p:cNvSpPr/>
            <p:nvPr/>
          </p:nvSpPr>
          <p:spPr>
            <a:xfrm>
              <a:off x="6273053" y="4148418"/>
              <a:ext cx="450476" cy="60511"/>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pSp>
      <p:sp>
        <p:nvSpPr>
          <p:cNvPr id="67" name="Inhaltsplatzhalter 11">
            <a:extLst>
              <a:ext uri="{FF2B5EF4-FFF2-40B4-BE49-F238E27FC236}">
                <a16:creationId xmlns:a16="http://schemas.microsoft.com/office/drawing/2014/main" id="{0450FB5C-B9B4-4313-A6C8-5B78E58DF018}"/>
              </a:ext>
            </a:extLst>
          </p:cNvPr>
          <p:cNvSpPr>
            <a:spLocks noGrp="1"/>
          </p:cNvSpPr>
          <p:nvPr>
            <p:ph idx="1"/>
          </p:nvPr>
        </p:nvSpPr>
        <p:spPr/>
        <p:txBody>
          <a:bodyPr/>
          <a:lstStyle/>
          <a:p>
            <a:r>
              <a:rPr lang="en-US" sz="6398" dirty="0">
                <a:solidFill>
                  <a:srgbClr val="F39000"/>
                </a:solidFill>
                <a:latin typeface="+mn-lt"/>
              </a:rPr>
              <a:t>Average accident cost rate </a:t>
            </a:r>
            <a:br>
              <a:rPr lang="en-US" sz="6398" dirty="0">
                <a:solidFill>
                  <a:srgbClr val="F39000"/>
                </a:solidFill>
                <a:latin typeface="+mn-lt"/>
              </a:rPr>
            </a:br>
            <a:r>
              <a:rPr lang="en-US" dirty="0">
                <a:solidFill>
                  <a:srgbClr val="003366"/>
                </a:solidFill>
                <a:latin typeface="+mn-lt"/>
              </a:rPr>
              <a:t>[€/per 1.000 </a:t>
            </a:r>
            <a:r>
              <a:rPr lang="en-US" dirty="0" err="1">
                <a:solidFill>
                  <a:srgbClr val="003366"/>
                </a:solidFill>
                <a:latin typeface="+mn-lt"/>
              </a:rPr>
              <a:t>Vehicules</a:t>
            </a:r>
            <a:r>
              <a:rPr lang="en-US" dirty="0">
                <a:solidFill>
                  <a:srgbClr val="003366"/>
                </a:solidFill>
                <a:latin typeface="+mn-lt"/>
              </a:rPr>
              <a:t>]</a:t>
            </a:r>
          </a:p>
          <a:p>
            <a:endParaRPr lang="de-DE" dirty="0"/>
          </a:p>
        </p:txBody>
      </p:sp>
      <p:sp>
        <p:nvSpPr>
          <p:cNvPr id="6" name="Titel 5">
            <a:extLst>
              <a:ext uri="{FF2B5EF4-FFF2-40B4-BE49-F238E27FC236}">
                <a16:creationId xmlns:a16="http://schemas.microsoft.com/office/drawing/2014/main" id="{215571E6-57B9-42F1-8C1A-178BD0D871BA}"/>
              </a:ext>
            </a:extLst>
          </p:cNvPr>
          <p:cNvSpPr>
            <a:spLocks noGrp="1"/>
          </p:cNvSpPr>
          <p:nvPr>
            <p:ph type="title"/>
          </p:nvPr>
        </p:nvSpPr>
        <p:spPr/>
        <p:txBody>
          <a:bodyPr/>
          <a:lstStyle/>
          <a:p>
            <a:r>
              <a:rPr lang="en-US" sz="7198" dirty="0">
                <a:solidFill>
                  <a:srgbClr val="F39000"/>
                </a:solidFill>
              </a:rPr>
              <a:t>Expected Accident Costs</a:t>
            </a:r>
            <a:endParaRPr lang="de-DE" dirty="0"/>
          </a:p>
        </p:txBody>
      </p:sp>
      <p:sp>
        <p:nvSpPr>
          <p:cNvPr id="59" name="Titel 8">
            <a:extLst>
              <a:ext uri="{FF2B5EF4-FFF2-40B4-BE49-F238E27FC236}">
                <a16:creationId xmlns:a16="http://schemas.microsoft.com/office/drawing/2014/main" id="{D141EE6F-4818-43E1-90C2-A1B787CD10B4}"/>
              </a:ext>
            </a:extLst>
          </p:cNvPr>
          <p:cNvSpPr txBox="1">
            <a:spLocks/>
          </p:cNvSpPr>
          <p:nvPr/>
        </p:nvSpPr>
        <p:spPr>
          <a:xfrm>
            <a:off x="1142704" y="1036567"/>
            <a:ext cx="13419430" cy="2650436"/>
          </a:xfrm>
          <a:prstGeom prst="rect">
            <a:avLst/>
          </a:prstGeom>
        </p:spPr>
        <p:txBody>
          <a:bodyPr vert="horz" lIns="182832" tIns="91416" rIns="182832" bIns="91416" rtlCol="0" anchor="ctr">
            <a:normAutofit/>
          </a:bodyPr>
          <a:lstStyle>
            <a:lvl1pPr algn="l" defTabSz="914400" rtl="0" eaLnBrk="1" latinLnBrk="0" hangingPunct="1">
              <a:lnSpc>
                <a:spcPct val="90000"/>
              </a:lnSpc>
              <a:spcBef>
                <a:spcPct val="0"/>
              </a:spcBef>
              <a:buNone/>
              <a:defRPr sz="3800" kern="1200">
                <a:solidFill>
                  <a:schemeClr val="tx1"/>
                </a:solidFill>
                <a:latin typeface="Poppins" panose="00000500000000000000" pitchFamily="2" charset="-18"/>
                <a:ea typeface="+mj-ea"/>
                <a:cs typeface="Poppins" panose="00000500000000000000" pitchFamily="2" charset="-18"/>
              </a:defRPr>
            </a:lvl1pPr>
          </a:lstStyle>
          <a:p>
            <a:endParaRPr lang="en-US" sz="7998" dirty="0">
              <a:solidFill>
                <a:srgbClr val="F39000"/>
              </a:solidFill>
            </a:endParaRPr>
          </a:p>
        </p:txBody>
      </p:sp>
      <mc:AlternateContent xmlns:mc="http://schemas.openxmlformats.org/markup-compatibility/2006">
        <mc:Choice xmlns:a14="http://schemas.microsoft.com/office/drawing/2010/main" Requires="a14">
          <p:sp>
            <p:nvSpPr>
              <p:cNvPr id="69" name="Inhaltsplatzhalter 13">
                <a:extLst>
                  <a:ext uri="{FF2B5EF4-FFF2-40B4-BE49-F238E27FC236}">
                    <a16:creationId xmlns:a16="http://schemas.microsoft.com/office/drawing/2014/main" id="{7650E87F-0FA4-4BFC-901A-999FE0FEBD1B}"/>
                  </a:ext>
                </a:extLst>
              </p:cNvPr>
              <p:cNvSpPr txBox="1">
                <a:spLocks/>
              </p:cNvSpPr>
              <p:nvPr/>
            </p:nvSpPr>
            <p:spPr>
              <a:xfrm>
                <a:off x="12623762" y="3629867"/>
                <a:ext cx="11710588" cy="87004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98" dirty="0">
                    <a:solidFill>
                      <a:srgbClr val="F39000"/>
                    </a:solidFill>
                  </a:rPr>
                  <a:t>Basic accident cost density</a:t>
                </a:r>
                <a:br>
                  <a:rPr lang="en-US" sz="6398" dirty="0">
                    <a:solidFill>
                      <a:srgbClr val="F39000"/>
                    </a:solidFill>
                  </a:rPr>
                </a:br>
                <a:r>
                  <a:rPr lang="en-US" sz="5599" dirty="0">
                    <a:solidFill>
                      <a:srgbClr val="003366"/>
                    </a:solidFill>
                  </a:rPr>
                  <a:t>[€/kilometer] </a:t>
                </a:r>
                <a:br>
                  <a:rPr lang="de-DE" sz="5599" dirty="0">
                    <a:solidFill>
                      <a:srgbClr val="003366"/>
                    </a:solidFill>
                  </a:rPr>
                </a:br>
                <a:r>
                  <a:rPr lang="de-DE" sz="5599" dirty="0">
                    <a:solidFill>
                      <a:srgbClr val="003366"/>
                    </a:solidFill>
                  </a:rPr>
                  <a:t>= </a:t>
                </a:r>
                <a14:m>
                  <m:oMath xmlns:m="http://schemas.openxmlformats.org/officeDocument/2006/math">
                    <m:r>
                      <m:rPr>
                        <m:nor/>
                      </m:rPr>
                      <a:rPr lang="en-US" sz="5599" dirty="0">
                        <a:solidFill>
                          <a:srgbClr val="003366"/>
                        </a:solidFill>
                      </a:rPr>
                      <m:t>accident</m:t>
                    </m:r>
                    <m:r>
                      <m:rPr>
                        <m:nor/>
                      </m:rPr>
                      <a:rPr lang="en-US" sz="5599" dirty="0">
                        <a:solidFill>
                          <a:srgbClr val="003366"/>
                        </a:solidFill>
                      </a:rPr>
                      <m:t> </m:t>
                    </m:r>
                    <m:r>
                      <m:rPr>
                        <m:nor/>
                      </m:rPr>
                      <a:rPr lang="en-US" sz="5599" dirty="0">
                        <a:solidFill>
                          <a:srgbClr val="003366"/>
                        </a:solidFill>
                      </a:rPr>
                      <m:t>costs</m:t>
                    </m:r>
                    <m:r>
                      <m:rPr>
                        <m:nor/>
                      </m:rPr>
                      <a:rPr lang="de-DE" sz="5599" dirty="0">
                        <a:solidFill>
                          <a:srgbClr val="003366"/>
                        </a:solidFill>
                      </a:rPr>
                      <m:t> </m:t>
                    </m:r>
                    <m:r>
                      <m:rPr>
                        <m:nor/>
                      </m:rPr>
                      <a:rPr lang="de-DE" sz="5599" dirty="0">
                        <a:solidFill>
                          <a:srgbClr val="003366"/>
                        </a:solidFill>
                      </a:rPr>
                      <m:t>rate</m:t>
                    </m:r>
                    <m:r>
                      <m:rPr>
                        <m:nor/>
                      </m:rPr>
                      <a:rPr lang="de-DE" sz="5599" dirty="0">
                        <a:solidFill>
                          <a:srgbClr val="003366"/>
                        </a:solidFill>
                      </a:rPr>
                      <m:t> ∗ </m:t>
                    </m:r>
                    <m:r>
                      <m:rPr>
                        <m:nor/>
                      </m:rPr>
                      <a:rPr lang="de-DE" sz="5599" dirty="0">
                        <a:solidFill>
                          <a:srgbClr val="003366"/>
                        </a:solidFill>
                      </a:rPr>
                      <m:t>traffic</m:t>
                    </m:r>
                    <m:r>
                      <m:rPr>
                        <m:nor/>
                      </m:rPr>
                      <a:rPr lang="de-DE" sz="5599" dirty="0">
                        <a:solidFill>
                          <a:srgbClr val="003366"/>
                        </a:solidFill>
                      </a:rPr>
                      <m:t> </m:t>
                    </m:r>
                    <m:r>
                      <m:rPr>
                        <m:nor/>
                      </m:rPr>
                      <a:rPr lang="de-DE" sz="5599" dirty="0">
                        <a:solidFill>
                          <a:srgbClr val="003366"/>
                        </a:solidFill>
                      </a:rPr>
                      <m:t>v</m:t>
                    </m:r>
                    <m:r>
                      <m:rPr>
                        <m:nor/>
                      </m:rPr>
                      <a:rPr lang="de-DE" sz="5599" dirty="0">
                        <a:solidFill>
                          <a:srgbClr val="003366"/>
                        </a:solidFill>
                      </a:rPr>
                      <m:t>olume</m:t>
                    </m:r>
                  </m:oMath>
                </a14:m>
                <a:endParaRPr lang="de-DE" sz="5599" dirty="0">
                  <a:solidFill>
                    <a:srgbClr val="003366"/>
                  </a:solidFill>
                </a:endParaRPr>
              </a:p>
              <a:p>
                <a:endParaRPr lang="en-US" sz="6398" dirty="0">
                  <a:solidFill>
                    <a:srgbClr val="F39000"/>
                  </a:solidFill>
                </a:endParaRPr>
              </a:p>
              <a:p>
                <a:endParaRPr lang="de-DE" sz="5599" dirty="0"/>
              </a:p>
            </p:txBody>
          </p:sp>
        </mc:Choice>
        <mc:Fallback>
          <p:sp>
            <p:nvSpPr>
              <p:cNvPr id="69" name="Inhaltsplatzhalter 13">
                <a:extLst>
                  <a:ext uri="{FF2B5EF4-FFF2-40B4-BE49-F238E27FC236}">
                    <a16:creationId xmlns:a16="http://schemas.microsoft.com/office/drawing/2014/main" id="{7650E87F-0FA4-4BFC-901A-999FE0FEBD1B}"/>
                  </a:ext>
                </a:extLst>
              </p:cNvPr>
              <p:cNvSpPr txBox="1">
                <a:spLocks noRot="1" noChangeAspect="1" noMove="1" noResize="1" noEditPoints="1" noAdjustHandles="1" noChangeArrowheads="1" noChangeShapeType="1" noTextEdit="1"/>
              </p:cNvSpPr>
              <p:nvPr/>
            </p:nvSpPr>
            <p:spPr>
              <a:xfrm>
                <a:off x="12623762" y="3629867"/>
                <a:ext cx="11710588" cy="8700410"/>
              </a:xfrm>
              <a:prstGeom prst="rect">
                <a:avLst/>
              </a:prstGeom>
              <a:blipFill>
                <a:blip r:embed="rId4"/>
                <a:stretch>
                  <a:fillRect l="-3142" t="-3348"/>
                </a:stretch>
              </a:blipFill>
            </p:spPr>
            <p:txBody>
              <a:bodyPr/>
              <a:lstStyle/>
              <a:p>
                <a:r>
                  <a:rPr lang="de-DE">
                    <a:noFill/>
                  </a:rPr>
                  <a:t> </a:t>
                </a:r>
              </a:p>
            </p:txBody>
          </p:sp>
        </mc:Fallback>
      </mc:AlternateContent>
      <p:sp>
        <p:nvSpPr>
          <p:cNvPr id="70" name="Text Box 8">
            <a:extLst>
              <a:ext uri="{FF2B5EF4-FFF2-40B4-BE49-F238E27FC236}">
                <a16:creationId xmlns:a16="http://schemas.microsoft.com/office/drawing/2014/main" id="{FB154F73-A4A4-4F4D-BE45-2A8AD9727D5F}"/>
              </a:ext>
            </a:extLst>
          </p:cNvPr>
          <p:cNvSpPr txBox="1">
            <a:spLocks noChangeArrowheads="1"/>
          </p:cNvSpPr>
          <p:nvPr/>
        </p:nvSpPr>
        <p:spPr bwMode="auto">
          <a:xfrm>
            <a:off x="15703384" y="3508359"/>
            <a:ext cx="9790524" cy="830868"/>
          </a:xfrm>
          <a:prstGeom prst="rect">
            <a:avLst/>
          </a:prstGeom>
          <a:noFill/>
          <a:ln w="12700">
            <a:noFill/>
            <a:miter lim="800000"/>
            <a:headEnd/>
            <a:tailEnd/>
          </a:ln>
        </p:spPr>
        <p:txBody>
          <a:bodyPr wrap="square">
            <a:spAutoFit/>
          </a:bodyPr>
          <a:lstStyle/>
          <a:p>
            <a:pPr>
              <a:spcBef>
                <a:spcPct val="50000"/>
              </a:spcBef>
            </a:pPr>
            <a:r>
              <a:rPr lang="de-DE" sz="4799" dirty="0">
                <a:solidFill>
                  <a:srgbClr val="003366"/>
                </a:solidFill>
                <a:latin typeface="Linotype Syntax Com Regular" panose="020B0604020202020204"/>
              </a:rPr>
              <a:t> </a:t>
            </a:r>
          </a:p>
        </p:txBody>
      </p:sp>
      <p:sp>
        <p:nvSpPr>
          <p:cNvPr id="71" name="Rechteck 70">
            <a:extLst>
              <a:ext uri="{FF2B5EF4-FFF2-40B4-BE49-F238E27FC236}">
                <a16:creationId xmlns:a16="http://schemas.microsoft.com/office/drawing/2014/main" id="{E3FA97FB-22A7-489B-919D-6EE495E1D2B6}"/>
              </a:ext>
            </a:extLst>
          </p:cNvPr>
          <p:cNvSpPr/>
          <p:nvPr/>
        </p:nvSpPr>
        <p:spPr>
          <a:xfrm>
            <a:off x="17181749" y="6655301"/>
            <a:ext cx="1906139"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72" name="Rechteck 71">
            <a:extLst>
              <a:ext uri="{FF2B5EF4-FFF2-40B4-BE49-F238E27FC236}">
                <a16:creationId xmlns:a16="http://schemas.microsoft.com/office/drawing/2014/main" id="{143B4169-268F-4170-A64A-F98B8A20F631}"/>
              </a:ext>
            </a:extLst>
          </p:cNvPr>
          <p:cNvSpPr/>
          <p:nvPr/>
        </p:nvSpPr>
        <p:spPr>
          <a:xfrm>
            <a:off x="16336012" y="10465958"/>
            <a:ext cx="5503751" cy="1200008"/>
          </a:xfrm>
          <a:prstGeom prst="rect">
            <a:avLst/>
          </a:prstGeom>
        </p:spPr>
        <p:txBody>
          <a:bodyPr wrap="none">
            <a:spAutoFit/>
          </a:bodyPr>
          <a:lstStyle/>
          <a:p>
            <a:pPr algn="ctr"/>
            <a:r>
              <a:rPr lang="de-DE" sz="7198" b="1" dirty="0" err="1"/>
              <a:t>expected</a:t>
            </a:r>
            <a:r>
              <a:rPr lang="de-DE" sz="7198" b="1" dirty="0"/>
              <a:t> ACD</a:t>
            </a:r>
          </a:p>
        </p:txBody>
      </p:sp>
      <p:cxnSp>
        <p:nvCxnSpPr>
          <p:cNvPr id="73" name="Gerader Verbinder 72">
            <a:extLst>
              <a:ext uri="{FF2B5EF4-FFF2-40B4-BE49-F238E27FC236}">
                <a16:creationId xmlns:a16="http://schemas.microsoft.com/office/drawing/2014/main" id="{9E43518B-86AC-4A80-B539-B864ED36CD7F}"/>
              </a:ext>
            </a:extLst>
          </p:cNvPr>
          <p:cNvCxnSpPr>
            <a:cxnSpLocks/>
            <a:stCxn id="71" idx="2"/>
            <a:endCxn id="71" idx="0"/>
          </p:cNvCxnSpPr>
          <p:nvPr/>
        </p:nvCxnSpPr>
        <p:spPr>
          <a:xfrm flipV="1">
            <a:off x="18134818" y="6655301"/>
            <a:ext cx="0" cy="3563072"/>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4" name="Gerader Verbinder 73">
            <a:extLst>
              <a:ext uri="{FF2B5EF4-FFF2-40B4-BE49-F238E27FC236}">
                <a16:creationId xmlns:a16="http://schemas.microsoft.com/office/drawing/2014/main" id="{1481AE40-0133-4D08-9C59-3D49B2A42B24}"/>
              </a:ext>
            </a:extLst>
          </p:cNvPr>
          <p:cNvCxnSpPr>
            <a:cxnSpLocks/>
          </p:cNvCxnSpPr>
          <p:nvPr/>
        </p:nvCxnSpPr>
        <p:spPr>
          <a:xfrm flipH="1">
            <a:off x="16210328" y="6655301"/>
            <a:ext cx="5872474"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6" name="Gerade Verbindung mit Pfeil 75">
            <a:extLst>
              <a:ext uri="{FF2B5EF4-FFF2-40B4-BE49-F238E27FC236}">
                <a16:creationId xmlns:a16="http://schemas.microsoft.com/office/drawing/2014/main" id="{25BD9EA2-8925-4FFC-8584-D513D5D98882}"/>
              </a:ext>
            </a:extLst>
          </p:cNvPr>
          <p:cNvCxnSpPr/>
          <p:nvPr/>
        </p:nvCxnSpPr>
        <p:spPr>
          <a:xfrm flipV="1">
            <a:off x="19779146" y="6707499"/>
            <a:ext cx="0" cy="351087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Gerader Verbinder 76">
            <a:extLst>
              <a:ext uri="{FF2B5EF4-FFF2-40B4-BE49-F238E27FC236}">
                <a16:creationId xmlns:a16="http://schemas.microsoft.com/office/drawing/2014/main" id="{44377FEB-F6E0-450B-BAB2-E06222BA0A5E}"/>
              </a:ext>
            </a:extLst>
          </p:cNvPr>
          <p:cNvCxnSpPr>
            <a:cxnSpLocks/>
          </p:cNvCxnSpPr>
          <p:nvPr/>
        </p:nvCxnSpPr>
        <p:spPr>
          <a:xfrm flipH="1">
            <a:off x="16151651" y="10218373"/>
            <a:ext cx="5872474" cy="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8" name="Rechteck 77">
            <a:extLst>
              <a:ext uri="{FF2B5EF4-FFF2-40B4-BE49-F238E27FC236}">
                <a16:creationId xmlns:a16="http://schemas.microsoft.com/office/drawing/2014/main" id="{CCD0F748-9BE3-4A57-BB75-18C3D817BAE6}"/>
              </a:ext>
            </a:extLst>
          </p:cNvPr>
          <p:cNvSpPr/>
          <p:nvPr/>
        </p:nvSpPr>
        <p:spPr>
          <a:xfrm>
            <a:off x="-10428831" y="4595175"/>
            <a:ext cx="2992904" cy="1554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4799" b="1" dirty="0" err="1">
                <a:solidFill>
                  <a:sysClr val="windowText" lastClr="000000"/>
                </a:solidFill>
                <a:latin typeface="Linotype Syntax Com Regular" panose="020B0604020202020204" pitchFamily="34" charset="0"/>
              </a:rPr>
              <a:t>Safety</a:t>
            </a:r>
            <a:r>
              <a:rPr lang="de-DE" sz="4799" b="1" dirty="0">
                <a:solidFill>
                  <a:sysClr val="windowText" lastClr="000000"/>
                </a:solidFill>
                <a:latin typeface="Linotype Syntax Com Regular" panose="020B0604020202020204" pitchFamily="34" charset="0"/>
              </a:rPr>
              <a:t> potential</a:t>
            </a:r>
          </a:p>
        </p:txBody>
      </p:sp>
      <p:sp>
        <p:nvSpPr>
          <p:cNvPr id="79" name="Rechteck 78">
            <a:extLst>
              <a:ext uri="{FF2B5EF4-FFF2-40B4-BE49-F238E27FC236}">
                <a16:creationId xmlns:a16="http://schemas.microsoft.com/office/drawing/2014/main" id="{5D46A742-85D2-4CFC-A34C-BCA04A0BCDC1}"/>
              </a:ext>
            </a:extLst>
          </p:cNvPr>
          <p:cNvSpPr/>
          <p:nvPr/>
        </p:nvSpPr>
        <p:spPr>
          <a:xfrm>
            <a:off x="-15217154" y="4442813"/>
            <a:ext cx="1906139" cy="5638103"/>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80" name="Geschweifte Klammer rechts 79">
            <a:extLst>
              <a:ext uri="{FF2B5EF4-FFF2-40B4-BE49-F238E27FC236}">
                <a16:creationId xmlns:a16="http://schemas.microsoft.com/office/drawing/2014/main" id="{A252C9CD-6B32-4901-89D9-2BBE61648FD8}"/>
              </a:ext>
            </a:extLst>
          </p:cNvPr>
          <p:cNvSpPr/>
          <p:nvPr/>
        </p:nvSpPr>
        <p:spPr>
          <a:xfrm>
            <a:off x="-11444661" y="4451195"/>
            <a:ext cx="575912" cy="1947201"/>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198"/>
          </a:p>
        </p:txBody>
      </p:sp>
      <p:cxnSp>
        <p:nvCxnSpPr>
          <p:cNvPr id="81" name="Gerader Verbinder 80">
            <a:extLst>
              <a:ext uri="{FF2B5EF4-FFF2-40B4-BE49-F238E27FC236}">
                <a16:creationId xmlns:a16="http://schemas.microsoft.com/office/drawing/2014/main" id="{60D81A49-B6FE-413F-862B-7254C68C4E9E}"/>
              </a:ext>
            </a:extLst>
          </p:cNvPr>
          <p:cNvCxnSpPr>
            <a:cxnSpLocks/>
          </p:cNvCxnSpPr>
          <p:nvPr/>
        </p:nvCxnSpPr>
        <p:spPr>
          <a:xfrm flipV="1">
            <a:off x="-14244550" y="4442813"/>
            <a:ext cx="0" cy="5638103"/>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2" name="Rechteck 81">
            <a:extLst>
              <a:ext uri="{FF2B5EF4-FFF2-40B4-BE49-F238E27FC236}">
                <a16:creationId xmlns:a16="http://schemas.microsoft.com/office/drawing/2014/main" id="{BE3834DA-90E5-48AE-A50A-15BA9CF91024}"/>
              </a:ext>
            </a:extLst>
          </p:cNvPr>
          <p:cNvSpPr/>
          <p:nvPr/>
        </p:nvSpPr>
        <p:spPr>
          <a:xfrm>
            <a:off x="-16116270" y="11107820"/>
            <a:ext cx="4376310" cy="2307683"/>
          </a:xfrm>
          <a:prstGeom prst="rect">
            <a:avLst/>
          </a:prstGeom>
        </p:spPr>
        <p:txBody>
          <a:bodyPr wrap="square">
            <a:spAutoFit/>
          </a:bodyPr>
          <a:lstStyle/>
          <a:p>
            <a:pPr algn="ctr"/>
            <a:r>
              <a:rPr lang="de-DE" sz="7198" dirty="0" err="1">
                <a:solidFill>
                  <a:srgbClr val="C00000"/>
                </a:solidFill>
              </a:rPr>
              <a:t>Incurred</a:t>
            </a:r>
            <a:r>
              <a:rPr lang="de-DE" sz="7198" dirty="0">
                <a:solidFill>
                  <a:srgbClr val="C00000"/>
                </a:solidFill>
              </a:rPr>
              <a:t> ACD</a:t>
            </a:r>
          </a:p>
        </p:txBody>
      </p:sp>
      <p:pic>
        <p:nvPicPr>
          <p:cNvPr id="3" name="Grafik 2">
            <a:extLst>
              <a:ext uri="{FF2B5EF4-FFF2-40B4-BE49-F238E27FC236}">
                <a16:creationId xmlns:a16="http://schemas.microsoft.com/office/drawing/2014/main" id="{F0EEA3D8-8411-22CD-2C15-51096021B7CD}"/>
              </a:ext>
            </a:extLst>
          </p:cNvPr>
          <p:cNvPicPr>
            <a:picLocks noChangeAspect="1"/>
          </p:cNvPicPr>
          <p:nvPr/>
        </p:nvPicPr>
        <p:blipFill>
          <a:blip r:embed="rId5"/>
          <a:stretch>
            <a:fillRect/>
          </a:stretch>
        </p:blipFill>
        <p:spPr>
          <a:xfrm>
            <a:off x="1238214" y="6208449"/>
            <a:ext cx="6611242" cy="2562426"/>
          </a:xfrm>
          <a:prstGeom prst="rect">
            <a:avLst/>
          </a:prstGeom>
        </p:spPr>
      </p:pic>
    </p:spTree>
    <p:extLst>
      <p:ext uri="{BB962C8B-B14F-4D97-AF65-F5344CB8AC3E}">
        <p14:creationId xmlns:p14="http://schemas.microsoft.com/office/powerpoint/2010/main" val="599736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BF56319-48A3-4D50-A061-335B8FAC3CCB}"/>
              </a:ext>
            </a:extLst>
          </p:cNvPr>
          <p:cNvSpPr>
            <a:spLocks noGrp="1"/>
          </p:cNvSpPr>
          <p:nvPr>
            <p:ph type="title"/>
          </p:nvPr>
        </p:nvSpPr>
        <p:spPr/>
        <p:txBody>
          <a:bodyPr/>
          <a:lstStyle/>
          <a:p>
            <a:r>
              <a:rPr lang="en-US" sz="7998" dirty="0">
                <a:solidFill>
                  <a:srgbClr val="F39000"/>
                </a:solidFill>
              </a:rPr>
              <a:t>Current Accident Costs</a:t>
            </a:r>
            <a:endParaRPr lang="de-DE" dirty="0">
              <a:solidFill>
                <a:srgbClr val="F39000"/>
              </a:solidFill>
            </a:endParaRPr>
          </a:p>
        </p:txBody>
      </p:sp>
      <p:sp>
        <p:nvSpPr>
          <p:cNvPr id="35" name="Textfeld 34">
            <a:extLst>
              <a:ext uri="{FF2B5EF4-FFF2-40B4-BE49-F238E27FC236}">
                <a16:creationId xmlns:a16="http://schemas.microsoft.com/office/drawing/2014/main" id="{5A863BB7-2AF9-4839-8336-11704E15942D}"/>
              </a:ext>
            </a:extLst>
          </p:cNvPr>
          <p:cNvSpPr txBox="1"/>
          <p:nvPr/>
        </p:nvSpPr>
        <p:spPr>
          <a:xfrm>
            <a:off x="14620551" y="3398035"/>
            <a:ext cx="8534661" cy="707758"/>
          </a:xfrm>
          <a:prstGeom prst="rect">
            <a:avLst/>
          </a:prstGeom>
          <a:noFill/>
        </p:spPr>
        <p:txBody>
          <a:bodyPr wrap="square" rtlCol="0">
            <a:spAutoFit/>
          </a:bodyPr>
          <a:lstStyle/>
          <a:p>
            <a:pPr algn="ctr"/>
            <a:r>
              <a:rPr lang="en-US" sz="3999" dirty="0"/>
              <a:t>Accident data</a:t>
            </a:r>
          </a:p>
        </p:txBody>
      </p:sp>
      <p:pic>
        <p:nvPicPr>
          <p:cNvPr id="42" name="Picture 2">
            <a:extLst>
              <a:ext uri="{FF2B5EF4-FFF2-40B4-BE49-F238E27FC236}">
                <a16:creationId xmlns:a16="http://schemas.microsoft.com/office/drawing/2014/main" id="{CC8702AB-92A3-4BDE-8E59-ADB2D40CD0B5}"/>
              </a:ext>
            </a:extLst>
          </p:cNvPr>
          <p:cNvPicPr>
            <a:picLocks noChangeAspect="1" noChangeArrowheads="1"/>
          </p:cNvPicPr>
          <p:nvPr/>
        </p:nvPicPr>
        <p:blipFill>
          <a:blip r:embed="rId2" cstate="print"/>
          <a:srcRect/>
          <a:stretch>
            <a:fillRect/>
          </a:stretch>
        </p:blipFill>
        <p:spPr bwMode="auto">
          <a:xfrm>
            <a:off x="14620552" y="4830445"/>
            <a:ext cx="8534663" cy="5290800"/>
          </a:xfrm>
          <a:prstGeom prst="rect">
            <a:avLst/>
          </a:prstGeom>
          <a:noFill/>
          <a:ln w="9525">
            <a:solidFill>
              <a:schemeClr val="tx1"/>
            </a:solidFill>
            <a:miter lim="800000"/>
            <a:headEnd/>
            <a:tailEnd/>
          </a:ln>
        </p:spPr>
      </p:pic>
      <p:sp>
        <p:nvSpPr>
          <p:cNvPr id="44" name="Ellipse 43">
            <a:extLst>
              <a:ext uri="{FF2B5EF4-FFF2-40B4-BE49-F238E27FC236}">
                <a16:creationId xmlns:a16="http://schemas.microsoft.com/office/drawing/2014/main" id="{42532005-7C4E-4E77-9286-711B8C8D8FB6}"/>
              </a:ext>
            </a:extLst>
          </p:cNvPr>
          <p:cNvSpPr/>
          <p:nvPr/>
        </p:nvSpPr>
        <p:spPr bwMode="auto">
          <a:xfrm>
            <a:off x="17378212" y="5465060"/>
            <a:ext cx="393951" cy="393951"/>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46" name="Gleichschenkliges Dreieck 45">
            <a:extLst>
              <a:ext uri="{FF2B5EF4-FFF2-40B4-BE49-F238E27FC236}">
                <a16:creationId xmlns:a16="http://schemas.microsoft.com/office/drawing/2014/main" id="{CAC48448-3005-45C1-ABE9-68531209E336}"/>
              </a:ext>
            </a:extLst>
          </p:cNvPr>
          <p:cNvSpPr/>
          <p:nvPr/>
        </p:nvSpPr>
        <p:spPr bwMode="auto">
          <a:xfrm rot="16200000">
            <a:off x="17115577" y="6358311"/>
            <a:ext cx="393951" cy="393951"/>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47" name="Ellipse 46">
            <a:extLst>
              <a:ext uri="{FF2B5EF4-FFF2-40B4-BE49-F238E27FC236}">
                <a16:creationId xmlns:a16="http://schemas.microsoft.com/office/drawing/2014/main" id="{0744A559-B866-4C24-AD92-DB9147465691}"/>
              </a:ext>
            </a:extLst>
          </p:cNvPr>
          <p:cNvSpPr/>
          <p:nvPr/>
        </p:nvSpPr>
        <p:spPr bwMode="auto">
          <a:xfrm flipH="1">
            <a:off x="17454884" y="6406250"/>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8" name="Ellipse 47">
            <a:extLst>
              <a:ext uri="{FF2B5EF4-FFF2-40B4-BE49-F238E27FC236}">
                <a16:creationId xmlns:a16="http://schemas.microsoft.com/office/drawing/2014/main" id="{C2BAFF04-1E1A-4DEC-99D5-28406D0BE952}"/>
              </a:ext>
            </a:extLst>
          </p:cNvPr>
          <p:cNvSpPr/>
          <p:nvPr/>
        </p:nvSpPr>
        <p:spPr bwMode="auto">
          <a:xfrm>
            <a:off x="17378212" y="6668884"/>
            <a:ext cx="393951" cy="393951"/>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9" name="Ellipse 48">
            <a:extLst>
              <a:ext uri="{FF2B5EF4-FFF2-40B4-BE49-F238E27FC236}">
                <a16:creationId xmlns:a16="http://schemas.microsoft.com/office/drawing/2014/main" id="{AF956EFF-E635-4BB3-9137-CD5A59AC1CA5}"/>
              </a:ext>
            </a:extLst>
          </p:cNvPr>
          <p:cNvSpPr/>
          <p:nvPr/>
        </p:nvSpPr>
        <p:spPr bwMode="auto">
          <a:xfrm flipH="1">
            <a:off x="17454884" y="6143617"/>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0" name="Ellipse 49">
            <a:extLst>
              <a:ext uri="{FF2B5EF4-FFF2-40B4-BE49-F238E27FC236}">
                <a16:creationId xmlns:a16="http://schemas.microsoft.com/office/drawing/2014/main" id="{9E0F8EAF-B37F-428A-A919-7CAE4C3498EA}"/>
              </a:ext>
            </a:extLst>
          </p:cNvPr>
          <p:cNvSpPr/>
          <p:nvPr/>
        </p:nvSpPr>
        <p:spPr bwMode="auto">
          <a:xfrm flipH="1">
            <a:off x="17446324" y="5880981"/>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1" name="Ellipse 50">
            <a:extLst>
              <a:ext uri="{FF2B5EF4-FFF2-40B4-BE49-F238E27FC236}">
                <a16:creationId xmlns:a16="http://schemas.microsoft.com/office/drawing/2014/main" id="{1ED30719-16F5-49F9-A1FE-BD270D9E4CA8}"/>
              </a:ext>
            </a:extLst>
          </p:cNvPr>
          <p:cNvSpPr/>
          <p:nvPr/>
        </p:nvSpPr>
        <p:spPr bwMode="auto">
          <a:xfrm>
            <a:off x="15671089" y="5355715"/>
            <a:ext cx="393951" cy="393951"/>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2" name="Ellipse 51">
            <a:extLst>
              <a:ext uri="{FF2B5EF4-FFF2-40B4-BE49-F238E27FC236}">
                <a16:creationId xmlns:a16="http://schemas.microsoft.com/office/drawing/2014/main" id="{A1918257-81AE-4ABF-B653-3EC718AFF528}"/>
              </a:ext>
            </a:extLst>
          </p:cNvPr>
          <p:cNvSpPr/>
          <p:nvPr/>
        </p:nvSpPr>
        <p:spPr bwMode="auto">
          <a:xfrm flipH="1">
            <a:off x="15747763" y="5749666"/>
            <a:ext cx="262606" cy="262606"/>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3" name="Ellipse 52">
            <a:extLst>
              <a:ext uri="{FF2B5EF4-FFF2-40B4-BE49-F238E27FC236}">
                <a16:creationId xmlns:a16="http://schemas.microsoft.com/office/drawing/2014/main" id="{A0CAAB27-0A8E-4080-9ADD-547DDC9C653D}"/>
              </a:ext>
            </a:extLst>
          </p:cNvPr>
          <p:cNvSpPr/>
          <p:nvPr/>
        </p:nvSpPr>
        <p:spPr bwMode="auto">
          <a:xfrm>
            <a:off x="15671089" y="6012299"/>
            <a:ext cx="393951" cy="393951"/>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4" name="Ellipse 53">
            <a:extLst>
              <a:ext uri="{FF2B5EF4-FFF2-40B4-BE49-F238E27FC236}">
                <a16:creationId xmlns:a16="http://schemas.microsoft.com/office/drawing/2014/main" id="{F108AF40-2A1F-4B8E-9CF8-DCC561ADCB43}"/>
              </a:ext>
            </a:extLst>
          </p:cNvPr>
          <p:cNvSpPr/>
          <p:nvPr/>
        </p:nvSpPr>
        <p:spPr bwMode="auto">
          <a:xfrm flipH="1">
            <a:off x="15732925" y="5093079"/>
            <a:ext cx="262606" cy="262606"/>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5" name="Ellipse 54">
            <a:extLst>
              <a:ext uri="{FF2B5EF4-FFF2-40B4-BE49-F238E27FC236}">
                <a16:creationId xmlns:a16="http://schemas.microsoft.com/office/drawing/2014/main" id="{0D2C3557-DAD9-4A79-8068-A6280DCBEE52}"/>
              </a:ext>
            </a:extLst>
          </p:cNvPr>
          <p:cNvSpPr/>
          <p:nvPr/>
        </p:nvSpPr>
        <p:spPr bwMode="auto">
          <a:xfrm>
            <a:off x="18560067" y="7028793"/>
            <a:ext cx="393951" cy="393951"/>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18297431" y="6378458"/>
            <a:ext cx="393951" cy="393951"/>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18560067" y="6378458"/>
            <a:ext cx="393951" cy="393951"/>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18635798" y="6772409"/>
            <a:ext cx="262606" cy="262606"/>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0" name="Ellipse 59">
            <a:extLst>
              <a:ext uri="{FF2B5EF4-FFF2-40B4-BE49-F238E27FC236}">
                <a16:creationId xmlns:a16="http://schemas.microsoft.com/office/drawing/2014/main" id="{7CDA0832-7805-4FA9-A320-3CECCEB28873}"/>
              </a:ext>
            </a:extLst>
          </p:cNvPr>
          <p:cNvSpPr/>
          <p:nvPr/>
        </p:nvSpPr>
        <p:spPr bwMode="auto">
          <a:xfrm>
            <a:off x="20342920" y="7719423"/>
            <a:ext cx="393951" cy="393951"/>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1" name="Ellipse 60">
            <a:extLst>
              <a:ext uri="{FF2B5EF4-FFF2-40B4-BE49-F238E27FC236}">
                <a16:creationId xmlns:a16="http://schemas.microsoft.com/office/drawing/2014/main" id="{389F20B2-CBC0-4795-9068-E74B61A97B1E}"/>
              </a:ext>
            </a:extLst>
          </p:cNvPr>
          <p:cNvSpPr/>
          <p:nvPr/>
        </p:nvSpPr>
        <p:spPr bwMode="auto">
          <a:xfrm flipH="1">
            <a:off x="20412402" y="7456787"/>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2" name="Ellipse 61">
            <a:extLst>
              <a:ext uri="{FF2B5EF4-FFF2-40B4-BE49-F238E27FC236}">
                <a16:creationId xmlns:a16="http://schemas.microsoft.com/office/drawing/2014/main" id="{CAA053ED-E74C-44E1-9885-7D9F6FDF0B7F}"/>
              </a:ext>
            </a:extLst>
          </p:cNvPr>
          <p:cNvSpPr/>
          <p:nvPr/>
        </p:nvSpPr>
        <p:spPr bwMode="auto">
          <a:xfrm flipH="1">
            <a:off x="19873236" y="7588135"/>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3" name="Ellipse 62">
            <a:extLst>
              <a:ext uri="{FF2B5EF4-FFF2-40B4-BE49-F238E27FC236}">
                <a16:creationId xmlns:a16="http://schemas.microsoft.com/office/drawing/2014/main" id="{1B5D619A-D1A3-4546-ADEF-0F6A3000FC1F}"/>
              </a:ext>
            </a:extLst>
          </p:cNvPr>
          <p:cNvSpPr/>
          <p:nvPr/>
        </p:nvSpPr>
        <p:spPr bwMode="auto">
          <a:xfrm flipH="1">
            <a:off x="19887133" y="7325499"/>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4" name="Ellipse 63">
            <a:extLst>
              <a:ext uri="{FF2B5EF4-FFF2-40B4-BE49-F238E27FC236}">
                <a16:creationId xmlns:a16="http://schemas.microsoft.com/office/drawing/2014/main" id="{0307AE28-3202-47A4-8F33-94D3699D0CCD}"/>
              </a:ext>
            </a:extLst>
          </p:cNvPr>
          <p:cNvSpPr/>
          <p:nvPr/>
        </p:nvSpPr>
        <p:spPr bwMode="auto">
          <a:xfrm flipH="1">
            <a:off x="19887133" y="7062865"/>
            <a:ext cx="262606" cy="262606"/>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65" name="Ellipse 64">
            <a:extLst>
              <a:ext uri="{FF2B5EF4-FFF2-40B4-BE49-F238E27FC236}">
                <a16:creationId xmlns:a16="http://schemas.microsoft.com/office/drawing/2014/main" id="{BA250A47-09BD-4032-9F51-C88F684B427C}"/>
              </a:ext>
            </a:extLst>
          </p:cNvPr>
          <p:cNvSpPr/>
          <p:nvPr/>
        </p:nvSpPr>
        <p:spPr bwMode="auto">
          <a:xfrm flipH="1">
            <a:off x="21055090" y="7850738"/>
            <a:ext cx="262606" cy="262606"/>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6" name="Ellipse 65">
            <a:extLst>
              <a:ext uri="{FF2B5EF4-FFF2-40B4-BE49-F238E27FC236}">
                <a16:creationId xmlns:a16="http://schemas.microsoft.com/office/drawing/2014/main" id="{50C7221D-9E24-4614-8626-4320BD60DA4F}"/>
              </a:ext>
            </a:extLst>
          </p:cNvPr>
          <p:cNvSpPr/>
          <p:nvPr/>
        </p:nvSpPr>
        <p:spPr bwMode="auto">
          <a:xfrm flipH="1">
            <a:off x="21449042" y="7982056"/>
            <a:ext cx="262606" cy="262606"/>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75" name="Ellipse 74">
            <a:extLst>
              <a:ext uri="{FF2B5EF4-FFF2-40B4-BE49-F238E27FC236}">
                <a16:creationId xmlns:a16="http://schemas.microsoft.com/office/drawing/2014/main" id="{25F45846-5467-4A7F-9C0F-A262AE6E073A}"/>
              </a:ext>
            </a:extLst>
          </p:cNvPr>
          <p:cNvSpPr/>
          <p:nvPr/>
        </p:nvSpPr>
        <p:spPr bwMode="auto">
          <a:xfrm flipH="1">
            <a:off x="22236944" y="7982056"/>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85" name="Textfeld 84">
            <a:extLst>
              <a:ext uri="{FF2B5EF4-FFF2-40B4-BE49-F238E27FC236}">
                <a16:creationId xmlns:a16="http://schemas.microsoft.com/office/drawing/2014/main" id="{AE0B092E-5987-4A4D-B469-9F2B50961F99}"/>
              </a:ext>
            </a:extLst>
          </p:cNvPr>
          <p:cNvSpPr txBox="1"/>
          <p:nvPr/>
        </p:nvSpPr>
        <p:spPr>
          <a:xfrm>
            <a:off x="578492" y="3398035"/>
            <a:ext cx="6758679" cy="1323183"/>
          </a:xfrm>
          <a:prstGeom prst="rect">
            <a:avLst/>
          </a:prstGeom>
          <a:noFill/>
        </p:spPr>
        <p:txBody>
          <a:bodyPr wrap="square" rtlCol="0">
            <a:spAutoFit/>
          </a:bodyPr>
          <a:lstStyle/>
          <a:p>
            <a:pPr algn="ctr"/>
            <a:r>
              <a:rPr lang="en-US" sz="3999" dirty="0"/>
              <a:t>Segmented road data</a:t>
            </a:r>
            <a:br>
              <a:rPr lang="en-US" sz="3999" dirty="0"/>
            </a:br>
            <a:r>
              <a:rPr lang="en-US" sz="3999" dirty="0"/>
              <a:t>(Classified)</a:t>
            </a:r>
          </a:p>
        </p:txBody>
      </p:sp>
      <p:sp>
        <p:nvSpPr>
          <p:cNvPr id="86" name="Textfeld 85">
            <a:extLst>
              <a:ext uri="{FF2B5EF4-FFF2-40B4-BE49-F238E27FC236}">
                <a16:creationId xmlns:a16="http://schemas.microsoft.com/office/drawing/2014/main" id="{6DFD61C6-8AF0-4519-89A3-590CC359C718}"/>
              </a:ext>
            </a:extLst>
          </p:cNvPr>
          <p:cNvSpPr txBox="1"/>
          <p:nvPr/>
        </p:nvSpPr>
        <p:spPr>
          <a:xfrm>
            <a:off x="8864194" y="16383569"/>
            <a:ext cx="5982384" cy="707758"/>
          </a:xfrm>
          <a:prstGeom prst="rect">
            <a:avLst/>
          </a:prstGeom>
          <a:noFill/>
        </p:spPr>
        <p:txBody>
          <a:bodyPr wrap="square" rtlCol="0">
            <a:spAutoFit/>
          </a:bodyPr>
          <a:lstStyle/>
          <a:p>
            <a:pPr algn="ctr"/>
            <a:r>
              <a:rPr lang="en-US" sz="3999" dirty="0"/>
              <a:t>Traffic volume data</a:t>
            </a:r>
          </a:p>
        </p:txBody>
      </p:sp>
      <p:pic>
        <p:nvPicPr>
          <p:cNvPr id="2" name="Grafik 1">
            <a:extLst>
              <a:ext uri="{FF2B5EF4-FFF2-40B4-BE49-F238E27FC236}">
                <a16:creationId xmlns:a16="http://schemas.microsoft.com/office/drawing/2014/main" id="{B15D42E5-CF3F-4B96-9003-ADB1B0EA8145}"/>
              </a:ext>
            </a:extLst>
          </p:cNvPr>
          <p:cNvPicPr>
            <a:picLocks noChangeAspect="1"/>
          </p:cNvPicPr>
          <p:nvPr/>
        </p:nvPicPr>
        <p:blipFill rotWithShape="1">
          <a:blip r:embed="rId3"/>
          <a:srcRect l="1115" t="7093" r="29748" b="16200"/>
          <a:stretch/>
        </p:blipFill>
        <p:spPr>
          <a:xfrm>
            <a:off x="8998899" y="17870600"/>
            <a:ext cx="5982384" cy="5290800"/>
          </a:xfrm>
          <a:prstGeom prst="rect">
            <a:avLst/>
          </a:prstGeom>
        </p:spPr>
      </p:pic>
      <p:sp>
        <p:nvSpPr>
          <p:cNvPr id="4" name="Freihandform: Form 3">
            <a:extLst>
              <a:ext uri="{FF2B5EF4-FFF2-40B4-BE49-F238E27FC236}">
                <a16:creationId xmlns:a16="http://schemas.microsoft.com/office/drawing/2014/main" id="{FFE49BF4-A7C1-486A-B9B0-3FD86FC65EF8}"/>
              </a:ext>
            </a:extLst>
          </p:cNvPr>
          <p:cNvSpPr/>
          <p:nvPr/>
        </p:nvSpPr>
        <p:spPr>
          <a:xfrm>
            <a:off x="2352242" y="7331793"/>
            <a:ext cx="134435" cy="873832"/>
          </a:xfrm>
          <a:custGeom>
            <a:avLst/>
            <a:gdLst>
              <a:gd name="connsiteX0" fmla="*/ 67235 w 67235"/>
              <a:gd name="connsiteY0" fmla="*/ 0 h 437030"/>
              <a:gd name="connsiteX1" fmla="*/ 0 w 67235"/>
              <a:gd name="connsiteY1" fmla="*/ 437030 h 437030"/>
            </a:gdLst>
            <a:ahLst/>
            <a:cxnLst>
              <a:cxn ang="0">
                <a:pos x="connsiteX0" y="connsiteY0"/>
              </a:cxn>
              <a:cxn ang="0">
                <a:pos x="connsiteX1" y="connsiteY1"/>
              </a:cxn>
            </a:cxnLst>
            <a:rect l="l" t="t" r="r" b="b"/>
            <a:pathLst>
              <a:path w="67235" h="437030">
                <a:moveTo>
                  <a:pt x="67235" y="0"/>
                </a:moveTo>
                <a:lnTo>
                  <a:pt x="0" y="43703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 name="Freihandform: Form 7">
            <a:extLst>
              <a:ext uri="{FF2B5EF4-FFF2-40B4-BE49-F238E27FC236}">
                <a16:creationId xmlns:a16="http://schemas.microsoft.com/office/drawing/2014/main" id="{876B9059-7263-451E-A693-0C141B59C6EA}"/>
              </a:ext>
            </a:extLst>
          </p:cNvPr>
          <p:cNvSpPr/>
          <p:nvPr/>
        </p:nvSpPr>
        <p:spPr>
          <a:xfrm>
            <a:off x="1760724" y="8434165"/>
            <a:ext cx="524299" cy="1586339"/>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 name="Freihandform: Form 8">
            <a:extLst>
              <a:ext uri="{FF2B5EF4-FFF2-40B4-BE49-F238E27FC236}">
                <a16:creationId xmlns:a16="http://schemas.microsoft.com/office/drawing/2014/main" id="{01139C07-E403-48F3-9C56-12B9B810FA11}"/>
              </a:ext>
            </a:extLst>
          </p:cNvPr>
          <p:cNvSpPr/>
          <p:nvPr/>
        </p:nvSpPr>
        <p:spPr>
          <a:xfrm>
            <a:off x="2621734" y="6591778"/>
            <a:ext cx="362975" cy="591516"/>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Lst>
            <a:ahLst/>
            <a:cxnLst>
              <a:cxn ang="0">
                <a:pos x="connsiteX0" y="connsiteY0"/>
              </a:cxn>
              <a:cxn ang="0">
                <a:pos x="connsiteX1" y="connsiteY1"/>
              </a:cxn>
              <a:cxn ang="0">
                <a:pos x="connsiteX2" y="connsiteY2"/>
              </a:cxn>
              <a:cxn ang="0">
                <a:pos x="connsiteX3" y="connsiteY3"/>
              </a:cxn>
            </a:cxnLst>
            <a:rect l="l" t="t" r="r" b="b"/>
            <a:pathLst>
              <a:path w="181535" h="295835">
                <a:moveTo>
                  <a:pt x="0" y="295835"/>
                </a:moveTo>
                <a:lnTo>
                  <a:pt x="127747" y="201706"/>
                </a:lnTo>
                <a:lnTo>
                  <a:pt x="147917" y="47064"/>
                </a:lnTo>
                <a:lnTo>
                  <a:pt x="18153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0" name="Freihandform: Form 9">
            <a:extLst>
              <a:ext uri="{FF2B5EF4-FFF2-40B4-BE49-F238E27FC236}">
                <a16:creationId xmlns:a16="http://schemas.microsoft.com/office/drawing/2014/main" id="{9062C7F1-2AA5-406A-A2CD-19609E0CF855}"/>
              </a:ext>
            </a:extLst>
          </p:cNvPr>
          <p:cNvSpPr/>
          <p:nvPr/>
        </p:nvSpPr>
        <p:spPr>
          <a:xfrm>
            <a:off x="1744798" y="6915045"/>
            <a:ext cx="739395" cy="297279"/>
          </a:xfrm>
          <a:custGeom>
            <a:avLst/>
            <a:gdLst>
              <a:gd name="connsiteX0" fmla="*/ 0 w 396688"/>
              <a:gd name="connsiteY0" fmla="*/ 0 h 161365"/>
              <a:gd name="connsiteX1" fmla="*/ 268941 w 396688"/>
              <a:gd name="connsiteY1" fmla="*/ 60512 h 161365"/>
              <a:gd name="connsiteX2" fmla="*/ 396688 w 396688"/>
              <a:gd name="connsiteY2" fmla="*/ 161365 h 161365"/>
            </a:gdLst>
            <a:ahLst/>
            <a:cxnLst>
              <a:cxn ang="0">
                <a:pos x="connsiteX0" y="connsiteY0"/>
              </a:cxn>
              <a:cxn ang="0">
                <a:pos x="connsiteX1" y="connsiteY1"/>
              </a:cxn>
              <a:cxn ang="0">
                <a:pos x="connsiteX2" y="connsiteY2"/>
              </a:cxn>
            </a:cxnLst>
            <a:rect l="l" t="t" r="r" b="b"/>
            <a:pathLst>
              <a:path w="396688" h="161365">
                <a:moveTo>
                  <a:pt x="0" y="0"/>
                </a:moveTo>
                <a:lnTo>
                  <a:pt x="268941" y="60512"/>
                </a:lnTo>
                <a:lnTo>
                  <a:pt x="396688" y="161365"/>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2" name="Freihandform: Form 11">
            <a:extLst>
              <a:ext uri="{FF2B5EF4-FFF2-40B4-BE49-F238E27FC236}">
                <a16:creationId xmlns:a16="http://schemas.microsoft.com/office/drawing/2014/main" id="{11C4D8C1-69E7-4E79-9527-FF2CB89958AB}"/>
              </a:ext>
            </a:extLst>
          </p:cNvPr>
          <p:cNvSpPr/>
          <p:nvPr/>
        </p:nvSpPr>
        <p:spPr>
          <a:xfrm>
            <a:off x="4503832" y="7828584"/>
            <a:ext cx="1183034" cy="497412"/>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3" name="Freihandform: Form 12">
            <a:extLst>
              <a:ext uri="{FF2B5EF4-FFF2-40B4-BE49-F238E27FC236}">
                <a16:creationId xmlns:a16="http://schemas.microsoft.com/office/drawing/2014/main" id="{682A53C7-DFDA-40B9-9B22-9DE6855565A4}"/>
              </a:ext>
            </a:extLst>
          </p:cNvPr>
          <p:cNvSpPr/>
          <p:nvPr/>
        </p:nvSpPr>
        <p:spPr>
          <a:xfrm>
            <a:off x="3548719" y="7546891"/>
            <a:ext cx="818229" cy="237774"/>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4" name="Freihandform: Form 13">
            <a:extLst>
              <a:ext uri="{FF2B5EF4-FFF2-40B4-BE49-F238E27FC236}">
                <a16:creationId xmlns:a16="http://schemas.microsoft.com/office/drawing/2014/main" id="{3F15BABA-B215-4FA4-BD31-077268481020}"/>
              </a:ext>
            </a:extLst>
          </p:cNvPr>
          <p:cNvSpPr/>
          <p:nvPr/>
        </p:nvSpPr>
        <p:spPr>
          <a:xfrm>
            <a:off x="833119" y="6699946"/>
            <a:ext cx="806614" cy="161324"/>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6" name="Freihandform: Form 15">
            <a:extLst>
              <a:ext uri="{FF2B5EF4-FFF2-40B4-BE49-F238E27FC236}">
                <a16:creationId xmlns:a16="http://schemas.microsoft.com/office/drawing/2014/main" id="{7BA83992-C7AB-428A-8FFA-3789C60B1B76}"/>
              </a:ext>
            </a:extLst>
          </p:cNvPr>
          <p:cNvSpPr/>
          <p:nvPr/>
        </p:nvSpPr>
        <p:spPr>
          <a:xfrm>
            <a:off x="3064750" y="6087507"/>
            <a:ext cx="375798" cy="43767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8" name="Freihandform: Form 17">
            <a:extLst>
              <a:ext uri="{FF2B5EF4-FFF2-40B4-BE49-F238E27FC236}">
                <a16:creationId xmlns:a16="http://schemas.microsoft.com/office/drawing/2014/main" id="{2C6824F5-9412-43EA-AA50-361EA65789DA}"/>
              </a:ext>
            </a:extLst>
          </p:cNvPr>
          <p:cNvSpPr/>
          <p:nvPr/>
        </p:nvSpPr>
        <p:spPr>
          <a:xfrm>
            <a:off x="2580160" y="7291464"/>
            <a:ext cx="860388" cy="255427"/>
          </a:xfrm>
          <a:custGeom>
            <a:avLst/>
            <a:gdLst>
              <a:gd name="connsiteX0" fmla="*/ 0 w 430306"/>
              <a:gd name="connsiteY0" fmla="*/ 0 h 127747"/>
              <a:gd name="connsiteX1" fmla="*/ 80682 w 430306"/>
              <a:gd name="connsiteY1" fmla="*/ 67235 h 127747"/>
              <a:gd name="connsiteX2" fmla="*/ 430306 w 430306"/>
              <a:gd name="connsiteY2" fmla="*/ 127747 h 127747"/>
            </a:gdLst>
            <a:ahLst/>
            <a:cxnLst>
              <a:cxn ang="0">
                <a:pos x="connsiteX0" y="connsiteY0"/>
              </a:cxn>
              <a:cxn ang="0">
                <a:pos x="connsiteX1" y="connsiteY1"/>
              </a:cxn>
              <a:cxn ang="0">
                <a:pos x="connsiteX2" y="connsiteY2"/>
              </a:cxn>
            </a:cxnLst>
            <a:rect l="l" t="t" r="r" b="b"/>
            <a:pathLst>
              <a:path w="430306" h="127747">
                <a:moveTo>
                  <a:pt x="0" y="0"/>
                </a:moveTo>
                <a:lnTo>
                  <a:pt x="80682" y="67235"/>
                </a:lnTo>
                <a:lnTo>
                  <a:pt x="430306" y="127747"/>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0" name="Freihandform: Form 19">
            <a:extLst>
              <a:ext uri="{FF2B5EF4-FFF2-40B4-BE49-F238E27FC236}">
                <a16:creationId xmlns:a16="http://schemas.microsoft.com/office/drawing/2014/main" id="{FE73D0AD-22C4-4FB9-A554-D87DD0CB49F6}"/>
              </a:ext>
            </a:extLst>
          </p:cNvPr>
          <p:cNvSpPr/>
          <p:nvPr/>
        </p:nvSpPr>
        <p:spPr>
          <a:xfrm>
            <a:off x="4408484" y="7870157"/>
            <a:ext cx="120992" cy="900717"/>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1" name="Freihandform: Form 20">
            <a:extLst>
              <a:ext uri="{FF2B5EF4-FFF2-40B4-BE49-F238E27FC236}">
                <a16:creationId xmlns:a16="http://schemas.microsoft.com/office/drawing/2014/main" id="{47613746-4945-4AFA-9C8E-B69B2FD40800}"/>
              </a:ext>
            </a:extLst>
          </p:cNvPr>
          <p:cNvSpPr/>
          <p:nvPr/>
        </p:nvSpPr>
        <p:spPr>
          <a:xfrm>
            <a:off x="4434751" y="7183294"/>
            <a:ext cx="739395" cy="537742"/>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2" name="Freihandform: Form 21">
            <a:extLst>
              <a:ext uri="{FF2B5EF4-FFF2-40B4-BE49-F238E27FC236}">
                <a16:creationId xmlns:a16="http://schemas.microsoft.com/office/drawing/2014/main" id="{B41F1B5C-8FBD-47C1-8FFA-251390F9C44A}"/>
              </a:ext>
            </a:extLst>
          </p:cNvPr>
          <p:cNvSpPr/>
          <p:nvPr/>
        </p:nvSpPr>
        <p:spPr>
          <a:xfrm>
            <a:off x="3548718" y="4885067"/>
            <a:ext cx="1196476" cy="1102371"/>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3" name="Freihandform: Form 22">
            <a:extLst>
              <a:ext uri="{FF2B5EF4-FFF2-40B4-BE49-F238E27FC236}">
                <a16:creationId xmlns:a16="http://schemas.microsoft.com/office/drawing/2014/main" id="{78350EAC-1BBA-47C5-A035-B8457D320735}"/>
              </a:ext>
            </a:extLst>
          </p:cNvPr>
          <p:cNvSpPr/>
          <p:nvPr/>
        </p:nvSpPr>
        <p:spPr>
          <a:xfrm>
            <a:off x="5242607" y="5745454"/>
            <a:ext cx="739395" cy="1357798"/>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5" name="Freihandform: Form 24">
            <a:extLst>
              <a:ext uri="{FF2B5EF4-FFF2-40B4-BE49-F238E27FC236}">
                <a16:creationId xmlns:a16="http://schemas.microsoft.com/office/drawing/2014/main" id="{A619CE87-2D81-43F6-A2D1-6B119AE9E6DF}"/>
              </a:ext>
            </a:extLst>
          </p:cNvPr>
          <p:cNvSpPr/>
          <p:nvPr/>
        </p:nvSpPr>
        <p:spPr>
          <a:xfrm>
            <a:off x="3306733" y="4831291"/>
            <a:ext cx="143553" cy="1108253"/>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6" name="Freihandform: Form 25">
            <a:extLst>
              <a:ext uri="{FF2B5EF4-FFF2-40B4-BE49-F238E27FC236}">
                <a16:creationId xmlns:a16="http://schemas.microsoft.com/office/drawing/2014/main" id="{BA7A69A3-E512-4979-A98B-C0EA8A5E0F22}"/>
              </a:ext>
            </a:extLst>
          </p:cNvPr>
          <p:cNvSpPr/>
          <p:nvPr/>
        </p:nvSpPr>
        <p:spPr>
          <a:xfrm>
            <a:off x="5861009" y="8205626"/>
            <a:ext cx="900717" cy="120990"/>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aphicFrame>
        <p:nvGraphicFramePr>
          <p:cNvPr id="67" name="Tabelle 66">
            <a:extLst>
              <a:ext uri="{FF2B5EF4-FFF2-40B4-BE49-F238E27FC236}">
                <a16:creationId xmlns:a16="http://schemas.microsoft.com/office/drawing/2014/main" id="{F42CDDEA-77D0-44AE-ACDD-B1FEA8198818}"/>
              </a:ext>
            </a:extLst>
          </p:cNvPr>
          <p:cNvGraphicFramePr>
            <a:graphicFrameLocks noGrp="1"/>
          </p:cNvGraphicFramePr>
          <p:nvPr/>
        </p:nvGraphicFramePr>
        <p:xfrm>
          <a:off x="8998899" y="17204715"/>
          <a:ext cx="5705664" cy="3657408"/>
        </p:xfrm>
        <a:graphic>
          <a:graphicData uri="http://schemas.openxmlformats.org/drawingml/2006/table">
            <a:tbl>
              <a:tblPr firstRow="1" bandRow="1">
                <a:tableStyleId>{00A15C55-8517-42AA-B614-E9B94910E393}</a:tableStyleId>
              </a:tblPr>
              <a:tblGrid>
                <a:gridCol w="4054656">
                  <a:extLst>
                    <a:ext uri="{9D8B030D-6E8A-4147-A177-3AD203B41FA5}">
                      <a16:colId xmlns:a16="http://schemas.microsoft.com/office/drawing/2014/main" val="3565128328"/>
                    </a:ext>
                  </a:extLst>
                </a:gridCol>
                <a:gridCol w="1651008">
                  <a:extLst>
                    <a:ext uri="{9D8B030D-6E8A-4147-A177-3AD203B41FA5}">
                      <a16:colId xmlns:a16="http://schemas.microsoft.com/office/drawing/2014/main" val="2327823964"/>
                    </a:ext>
                  </a:extLst>
                </a:gridCol>
              </a:tblGrid>
              <a:tr h="914162">
                <a:tc>
                  <a:txBody>
                    <a:bodyPr/>
                    <a:lstStyle/>
                    <a:p>
                      <a:r>
                        <a:rPr lang="de-DE" sz="4800" dirty="0" err="1">
                          <a:solidFill>
                            <a:schemeClr val="tx1"/>
                          </a:solidFill>
                        </a:rPr>
                        <a:t>Roadtype</a:t>
                      </a:r>
                      <a:endParaRPr lang="de-DE" sz="4800" dirty="0">
                        <a:solidFill>
                          <a:schemeClr val="tx1"/>
                        </a:solidFill>
                      </a:endParaRPr>
                    </a:p>
                  </a:txBody>
                  <a:tcPr marL="182832" marR="182832" marT="91416" marB="91416">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de-DE" sz="4800" dirty="0">
                          <a:solidFill>
                            <a:schemeClr val="tx1"/>
                          </a:solidFill>
                        </a:rPr>
                        <a:t>€</a:t>
                      </a:r>
                    </a:p>
                  </a:txBody>
                  <a:tcPr marL="182832" marR="182832" marT="91416" marB="91416">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84664870"/>
                  </a:ext>
                </a:extLst>
              </a:tr>
              <a:tr h="914162">
                <a:tc>
                  <a:txBody>
                    <a:bodyPr/>
                    <a:lstStyle/>
                    <a:p>
                      <a:r>
                        <a:rPr lang="de-DE" sz="4800" dirty="0" err="1"/>
                        <a:t>Motorway</a:t>
                      </a:r>
                      <a:endParaRPr lang="de-DE" sz="4800" b="1" dirty="0"/>
                    </a:p>
                  </a:txBody>
                  <a:tcPr marL="182832" marR="182832" marT="91416" marB="91416">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de-DE" sz="4800" dirty="0"/>
                        <a:t>15</a:t>
                      </a:r>
                      <a:endParaRPr lang="de-DE" sz="4800" b="1" dirty="0"/>
                    </a:p>
                  </a:txBody>
                  <a:tcPr marL="182832" marR="182832" marT="91416" marB="91416">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001201"/>
                  </a:ext>
                </a:extLst>
              </a:tr>
              <a:tr h="914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800" dirty="0" err="1"/>
                        <a:t>country</a:t>
                      </a:r>
                      <a:r>
                        <a:rPr lang="de-DE" sz="4800" dirty="0"/>
                        <a:t> Road</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de-DE" sz="4800" dirty="0"/>
                        <a:t>35</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98496885"/>
                  </a:ext>
                </a:extLst>
              </a:tr>
              <a:tr h="914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800" dirty="0"/>
                        <a:t>urban </a:t>
                      </a:r>
                      <a:r>
                        <a:rPr lang="de-DE" sz="4800" dirty="0" err="1"/>
                        <a:t>road</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de-DE" sz="4800" dirty="0"/>
                        <a:t>51</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4166657"/>
                  </a:ext>
                </a:extLst>
              </a:tr>
            </a:tbl>
          </a:graphicData>
        </a:graphic>
      </p:graphicFrame>
      <mc:AlternateContent xmlns:mc="http://schemas.openxmlformats.org/markup-compatibility/2006">
        <mc:Choice xmlns:a14="http://schemas.microsoft.com/office/drawing/2010/main" Requires="a14">
          <p:sp>
            <p:nvSpPr>
              <p:cNvPr id="71" name="Inhaltsplatzhalter 13">
                <a:extLst>
                  <a:ext uri="{FF2B5EF4-FFF2-40B4-BE49-F238E27FC236}">
                    <a16:creationId xmlns:a16="http://schemas.microsoft.com/office/drawing/2014/main" id="{1275C02D-7576-4396-BFD0-93E81B3361A3}"/>
                  </a:ext>
                </a:extLst>
              </p:cNvPr>
              <p:cNvSpPr txBox="1">
                <a:spLocks/>
              </p:cNvSpPr>
              <p:nvPr/>
            </p:nvSpPr>
            <p:spPr>
              <a:xfrm>
                <a:off x="11912250" y="-10574572"/>
                <a:ext cx="11710588" cy="87004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398" dirty="0">
                    <a:solidFill>
                      <a:srgbClr val="F39000"/>
                    </a:solidFill>
                  </a:rPr>
                  <a:t>Basic accident cost density</a:t>
                </a:r>
                <a:br>
                  <a:rPr lang="en-US" sz="6398" dirty="0">
                    <a:solidFill>
                      <a:srgbClr val="F39000"/>
                    </a:solidFill>
                  </a:rPr>
                </a:br>
                <a:r>
                  <a:rPr lang="en-US" sz="5599" dirty="0">
                    <a:solidFill>
                      <a:srgbClr val="003366"/>
                    </a:solidFill>
                  </a:rPr>
                  <a:t>[€/kilometer] </a:t>
                </a:r>
                <a:br>
                  <a:rPr lang="de-DE" sz="5599" dirty="0">
                    <a:solidFill>
                      <a:srgbClr val="003366"/>
                    </a:solidFill>
                  </a:rPr>
                </a:br>
                <a:r>
                  <a:rPr lang="de-DE" sz="5599" dirty="0">
                    <a:solidFill>
                      <a:srgbClr val="003366"/>
                    </a:solidFill>
                  </a:rPr>
                  <a:t>= </a:t>
                </a:r>
                <a14:m>
                  <m:oMath xmlns:m="http://schemas.openxmlformats.org/officeDocument/2006/math">
                    <m:r>
                      <m:rPr>
                        <m:nor/>
                      </m:rPr>
                      <a:rPr lang="en-US" sz="5599" dirty="0">
                        <a:solidFill>
                          <a:srgbClr val="003366"/>
                        </a:solidFill>
                      </a:rPr>
                      <m:t>accident</m:t>
                    </m:r>
                    <m:r>
                      <m:rPr>
                        <m:nor/>
                      </m:rPr>
                      <a:rPr lang="en-US" sz="5599" dirty="0">
                        <a:solidFill>
                          <a:srgbClr val="003366"/>
                        </a:solidFill>
                      </a:rPr>
                      <m:t> </m:t>
                    </m:r>
                    <m:r>
                      <m:rPr>
                        <m:nor/>
                      </m:rPr>
                      <a:rPr lang="en-US" sz="5599" dirty="0">
                        <a:solidFill>
                          <a:srgbClr val="003366"/>
                        </a:solidFill>
                      </a:rPr>
                      <m:t>costs</m:t>
                    </m:r>
                    <m:r>
                      <m:rPr>
                        <m:nor/>
                      </m:rPr>
                      <a:rPr lang="de-DE" sz="5599" dirty="0">
                        <a:solidFill>
                          <a:srgbClr val="003366"/>
                        </a:solidFill>
                      </a:rPr>
                      <m:t> </m:t>
                    </m:r>
                    <m:r>
                      <m:rPr>
                        <m:nor/>
                      </m:rPr>
                      <a:rPr lang="de-DE" sz="5599" dirty="0">
                        <a:solidFill>
                          <a:srgbClr val="003366"/>
                        </a:solidFill>
                      </a:rPr>
                      <m:t>rate</m:t>
                    </m:r>
                    <m:r>
                      <m:rPr>
                        <m:nor/>
                      </m:rPr>
                      <a:rPr lang="de-DE" sz="5599" dirty="0">
                        <a:solidFill>
                          <a:srgbClr val="003366"/>
                        </a:solidFill>
                      </a:rPr>
                      <m:t> ∗ </m:t>
                    </m:r>
                    <m:r>
                      <m:rPr>
                        <m:nor/>
                      </m:rPr>
                      <a:rPr lang="de-DE" sz="5599" dirty="0">
                        <a:solidFill>
                          <a:srgbClr val="003366"/>
                        </a:solidFill>
                      </a:rPr>
                      <m:t>traffic</m:t>
                    </m:r>
                    <m:r>
                      <m:rPr>
                        <m:nor/>
                      </m:rPr>
                      <a:rPr lang="de-DE" sz="5599" dirty="0">
                        <a:solidFill>
                          <a:srgbClr val="003366"/>
                        </a:solidFill>
                      </a:rPr>
                      <m:t> </m:t>
                    </m:r>
                    <m:r>
                      <m:rPr>
                        <m:nor/>
                      </m:rPr>
                      <a:rPr lang="de-DE" sz="5599" dirty="0">
                        <a:solidFill>
                          <a:srgbClr val="003366"/>
                        </a:solidFill>
                      </a:rPr>
                      <m:t>Volume</m:t>
                    </m:r>
                  </m:oMath>
                </a14:m>
                <a:endParaRPr lang="de-DE" sz="5599" dirty="0">
                  <a:solidFill>
                    <a:srgbClr val="003366"/>
                  </a:solidFill>
                </a:endParaRPr>
              </a:p>
              <a:p>
                <a:endParaRPr lang="en-US" sz="6398" dirty="0">
                  <a:solidFill>
                    <a:srgbClr val="F39000"/>
                  </a:solidFill>
                </a:endParaRPr>
              </a:p>
              <a:p>
                <a:endParaRPr lang="de-DE" sz="5599" dirty="0"/>
              </a:p>
            </p:txBody>
          </p:sp>
        </mc:Choice>
        <mc:Fallback>
          <p:sp>
            <p:nvSpPr>
              <p:cNvPr id="71" name="Inhaltsplatzhalter 13">
                <a:extLst>
                  <a:ext uri="{FF2B5EF4-FFF2-40B4-BE49-F238E27FC236}">
                    <a16:creationId xmlns:a16="http://schemas.microsoft.com/office/drawing/2014/main" id="{1275C02D-7576-4396-BFD0-93E81B3361A3}"/>
                  </a:ext>
                </a:extLst>
              </p:cNvPr>
              <p:cNvSpPr txBox="1">
                <a:spLocks noRot="1" noChangeAspect="1" noMove="1" noResize="1" noEditPoints="1" noAdjustHandles="1" noChangeArrowheads="1" noChangeShapeType="1" noTextEdit="1"/>
              </p:cNvSpPr>
              <p:nvPr/>
            </p:nvSpPr>
            <p:spPr>
              <a:xfrm>
                <a:off x="11912250" y="-10574572"/>
                <a:ext cx="11710588" cy="8700410"/>
              </a:xfrm>
              <a:prstGeom prst="rect">
                <a:avLst/>
              </a:prstGeom>
              <a:blipFill>
                <a:blip r:embed="rId4"/>
                <a:stretch>
                  <a:fillRect l="-3030" t="-3499"/>
                </a:stretch>
              </a:blipFill>
            </p:spPr>
            <p:txBody>
              <a:bodyPr/>
              <a:lstStyle/>
              <a:p>
                <a:r>
                  <a:rPr lang="de-DE">
                    <a:noFill/>
                  </a:rPr>
                  <a:t> </a:t>
                </a:r>
              </a:p>
            </p:txBody>
          </p:sp>
        </mc:Fallback>
      </mc:AlternateContent>
      <p:sp>
        <p:nvSpPr>
          <p:cNvPr id="72" name="Text Box 8">
            <a:extLst>
              <a:ext uri="{FF2B5EF4-FFF2-40B4-BE49-F238E27FC236}">
                <a16:creationId xmlns:a16="http://schemas.microsoft.com/office/drawing/2014/main" id="{BC2D77DE-05C3-480B-B981-8F80F0DB555B}"/>
              </a:ext>
            </a:extLst>
          </p:cNvPr>
          <p:cNvSpPr txBox="1">
            <a:spLocks noChangeArrowheads="1"/>
          </p:cNvSpPr>
          <p:nvPr/>
        </p:nvSpPr>
        <p:spPr bwMode="auto">
          <a:xfrm>
            <a:off x="14140032" y="-10696080"/>
            <a:ext cx="9790524" cy="830868"/>
          </a:xfrm>
          <a:prstGeom prst="rect">
            <a:avLst/>
          </a:prstGeom>
          <a:noFill/>
          <a:ln w="12700">
            <a:noFill/>
            <a:miter lim="800000"/>
            <a:headEnd/>
            <a:tailEnd/>
          </a:ln>
        </p:spPr>
        <p:txBody>
          <a:bodyPr wrap="square">
            <a:spAutoFit/>
          </a:bodyPr>
          <a:lstStyle/>
          <a:p>
            <a:pPr>
              <a:spcBef>
                <a:spcPct val="50000"/>
              </a:spcBef>
            </a:pPr>
            <a:r>
              <a:rPr lang="de-DE" sz="4799" dirty="0">
                <a:solidFill>
                  <a:srgbClr val="003366"/>
                </a:solidFill>
                <a:latin typeface="Linotype Syntax Com Regular" panose="020B0604020202020204"/>
              </a:rPr>
              <a:t> </a:t>
            </a:r>
          </a:p>
        </p:txBody>
      </p:sp>
      <p:sp>
        <p:nvSpPr>
          <p:cNvPr id="73" name="Rechteck 72">
            <a:extLst>
              <a:ext uri="{FF2B5EF4-FFF2-40B4-BE49-F238E27FC236}">
                <a16:creationId xmlns:a16="http://schemas.microsoft.com/office/drawing/2014/main" id="{C172E2BD-FBB1-48B3-A207-B38754FC2B8D}"/>
              </a:ext>
            </a:extLst>
          </p:cNvPr>
          <p:cNvSpPr/>
          <p:nvPr/>
        </p:nvSpPr>
        <p:spPr>
          <a:xfrm>
            <a:off x="16304023" y="-7590691"/>
            <a:ext cx="1906139"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74" name="Rechteck 73">
            <a:extLst>
              <a:ext uri="{FF2B5EF4-FFF2-40B4-BE49-F238E27FC236}">
                <a16:creationId xmlns:a16="http://schemas.microsoft.com/office/drawing/2014/main" id="{085738D6-CBB8-42A6-9002-041483486AFE}"/>
              </a:ext>
            </a:extLst>
          </p:cNvPr>
          <p:cNvSpPr/>
          <p:nvPr/>
        </p:nvSpPr>
        <p:spPr>
          <a:xfrm>
            <a:off x="15458285" y="-3780033"/>
            <a:ext cx="5503751" cy="1200008"/>
          </a:xfrm>
          <a:prstGeom prst="rect">
            <a:avLst/>
          </a:prstGeom>
        </p:spPr>
        <p:txBody>
          <a:bodyPr wrap="none">
            <a:spAutoFit/>
          </a:bodyPr>
          <a:lstStyle/>
          <a:p>
            <a:pPr algn="ctr"/>
            <a:r>
              <a:rPr lang="de-DE" sz="7198" b="1" dirty="0" err="1"/>
              <a:t>expected</a:t>
            </a:r>
            <a:r>
              <a:rPr lang="de-DE" sz="7198" b="1" dirty="0"/>
              <a:t> ACD</a:t>
            </a:r>
          </a:p>
        </p:txBody>
      </p:sp>
      <p:cxnSp>
        <p:nvCxnSpPr>
          <p:cNvPr id="76" name="Gerader Verbinder 75">
            <a:extLst>
              <a:ext uri="{FF2B5EF4-FFF2-40B4-BE49-F238E27FC236}">
                <a16:creationId xmlns:a16="http://schemas.microsoft.com/office/drawing/2014/main" id="{F90FA170-3B37-4E87-8828-66E3D4430D2F}"/>
              </a:ext>
            </a:extLst>
          </p:cNvPr>
          <p:cNvCxnSpPr>
            <a:cxnSpLocks/>
            <a:stCxn id="73" idx="2"/>
            <a:endCxn id="73" idx="0"/>
          </p:cNvCxnSpPr>
          <p:nvPr/>
        </p:nvCxnSpPr>
        <p:spPr>
          <a:xfrm flipV="1">
            <a:off x="17257093" y="-7590691"/>
            <a:ext cx="0" cy="3563072"/>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7" name="Gerader Verbinder 76">
            <a:extLst>
              <a:ext uri="{FF2B5EF4-FFF2-40B4-BE49-F238E27FC236}">
                <a16:creationId xmlns:a16="http://schemas.microsoft.com/office/drawing/2014/main" id="{5965508F-4080-405A-B957-BF89E2C5AB5E}"/>
              </a:ext>
            </a:extLst>
          </p:cNvPr>
          <p:cNvCxnSpPr>
            <a:cxnSpLocks/>
          </p:cNvCxnSpPr>
          <p:nvPr/>
        </p:nvCxnSpPr>
        <p:spPr>
          <a:xfrm flipH="1">
            <a:off x="15332602" y="-7590691"/>
            <a:ext cx="5872474"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8" name="Gerade Verbindung mit Pfeil 77">
            <a:extLst>
              <a:ext uri="{FF2B5EF4-FFF2-40B4-BE49-F238E27FC236}">
                <a16:creationId xmlns:a16="http://schemas.microsoft.com/office/drawing/2014/main" id="{4E7BAA51-CD50-40C9-A841-B84E7FFC07F3}"/>
              </a:ext>
            </a:extLst>
          </p:cNvPr>
          <p:cNvCxnSpPr/>
          <p:nvPr/>
        </p:nvCxnSpPr>
        <p:spPr>
          <a:xfrm flipV="1">
            <a:off x="18901420" y="-7538492"/>
            <a:ext cx="0" cy="351087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Gerader Verbinder 78">
            <a:extLst>
              <a:ext uri="{FF2B5EF4-FFF2-40B4-BE49-F238E27FC236}">
                <a16:creationId xmlns:a16="http://schemas.microsoft.com/office/drawing/2014/main" id="{E881E1AA-E726-4269-A330-639441669824}"/>
              </a:ext>
            </a:extLst>
          </p:cNvPr>
          <p:cNvCxnSpPr>
            <a:cxnSpLocks/>
          </p:cNvCxnSpPr>
          <p:nvPr/>
        </p:nvCxnSpPr>
        <p:spPr>
          <a:xfrm flipH="1">
            <a:off x="15273926" y="-4027619"/>
            <a:ext cx="5872474" cy="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11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Inhaltsplatzhalter 11">
            <a:extLst>
              <a:ext uri="{FF2B5EF4-FFF2-40B4-BE49-F238E27FC236}">
                <a16:creationId xmlns:a16="http://schemas.microsoft.com/office/drawing/2014/main" id="{4A711112-A7DA-48DA-95BB-E34A6119137A}"/>
              </a:ext>
            </a:extLst>
          </p:cNvPr>
          <p:cNvSpPr>
            <a:spLocks noGrp="1"/>
          </p:cNvSpPr>
          <p:nvPr>
            <p:ph idx="1"/>
          </p:nvPr>
        </p:nvSpPr>
        <p:spPr>
          <a:xfrm>
            <a:off x="1675964" y="4539406"/>
            <a:ext cx="21025723" cy="7814519"/>
          </a:xfrm>
        </p:spPr>
        <p:txBody>
          <a:bodyPr/>
          <a:lstStyle/>
          <a:p>
            <a:r>
              <a:rPr lang="en-US" sz="6398" dirty="0">
                <a:solidFill>
                  <a:srgbClr val="F39000"/>
                </a:solidFill>
                <a:latin typeface="+mn-lt"/>
              </a:rPr>
              <a:t>Average accident cost rate </a:t>
            </a:r>
            <a:br>
              <a:rPr lang="en-US" sz="6398" dirty="0">
                <a:solidFill>
                  <a:srgbClr val="F39000"/>
                </a:solidFill>
                <a:latin typeface="+mn-lt"/>
              </a:rPr>
            </a:br>
            <a:r>
              <a:rPr lang="en-US" dirty="0">
                <a:solidFill>
                  <a:srgbClr val="003366"/>
                </a:solidFill>
                <a:latin typeface="+mn-lt"/>
              </a:rPr>
              <a:t>[€/per 1.000 </a:t>
            </a:r>
            <a:r>
              <a:rPr lang="en-US" dirty="0" err="1">
                <a:solidFill>
                  <a:srgbClr val="003366"/>
                </a:solidFill>
                <a:latin typeface="+mn-lt"/>
              </a:rPr>
              <a:t>Vehicules</a:t>
            </a:r>
            <a:r>
              <a:rPr lang="en-US" dirty="0">
                <a:solidFill>
                  <a:srgbClr val="003366"/>
                </a:solidFill>
                <a:latin typeface="+mn-lt"/>
              </a:rPr>
              <a:t>]</a:t>
            </a:r>
          </a:p>
          <a:p>
            <a:endParaRPr lang="de-DE" dirty="0"/>
          </a:p>
        </p:txBody>
      </p:sp>
      <p:sp>
        <p:nvSpPr>
          <p:cNvPr id="5" name="Titel 4">
            <a:extLst>
              <a:ext uri="{FF2B5EF4-FFF2-40B4-BE49-F238E27FC236}">
                <a16:creationId xmlns:a16="http://schemas.microsoft.com/office/drawing/2014/main" id="{3BF56319-48A3-4D50-A061-335B8FAC3CCB}"/>
              </a:ext>
            </a:extLst>
          </p:cNvPr>
          <p:cNvSpPr>
            <a:spLocks noGrp="1"/>
          </p:cNvSpPr>
          <p:nvPr>
            <p:ph type="title"/>
          </p:nvPr>
        </p:nvSpPr>
        <p:spPr/>
        <p:txBody>
          <a:bodyPr/>
          <a:lstStyle/>
          <a:p>
            <a:r>
              <a:rPr lang="en-US" sz="7198" dirty="0">
                <a:solidFill>
                  <a:srgbClr val="F39000"/>
                </a:solidFill>
              </a:rPr>
              <a:t>Current Accident Costs</a:t>
            </a:r>
            <a:endParaRPr lang="de-DE" dirty="0">
              <a:solidFill>
                <a:srgbClr val="F39000"/>
              </a:solidFill>
            </a:endParaRPr>
          </a:p>
        </p:txBody>
      </p:sp>
      <p:sp>
        <p:nvSpPr>
          <p:cNvPr id="35" name="Textfeld 34">
            <a:extLst>
              <a:ext uri="{FF2B5EF4-FFF2-40B4-BE49-F238E27FC236}">
                <a16:creationId xmlns:a16="http://schemas.microsoft.com/office/drawing/2014/main" id="{5A863BB7-2AF9-4839-8336-11704E15942D}"/>
              </a:ext>
            </a:extLst>
          </p:cNvPr>
          <p:cNvSpPr txBox="1"/>
          <p:nvPr/>
        </p:nvSpPr>
        <p:spPr>
          <a:xfrm>
            <a:off x="14620551" y="3398036"/>
            <a:ext cx="8534661" cy="707758"/>
          </a:xfrm>
          <a:prstGeom prst="rect">
            <a:avLst/>
          </a:prstGeom>
          <a:noFill/>
        </p:spPr>
        <p:txBody>
          <a:bodyPr wrap="square" rtlCol="0">
            <a:spAutoFit/>
          </a:bodyPr>
          <a:lstStyle/>
          <a:p>
            <a:pPr algn="ctr"/>
            <a:r>
              <a:rPr lang="en-US" sz="3999" dirty="0"/>
              <a:t>Categorized accident data</a:t>
            </a:r>
          </a:p>
        </p:txBody>
      </p:sp>
      <p:pic>
        <p:nvPicPr>
          <p:cNvPr id="42" name="Picture 2">
            <a:extLst>
              <a:ext uri="{FF2B5EF4-FFF2-40B4-BE49-F238E27FC236}">
                <a16:creationId xmlns:a16="http://schemas.microsoft.com/office/drawing/2014/main" id="{CC8702AB-92A3-4BDE-8E59-ADB2D40CD0B5}"/>
              </a:ext>
            </a:extLst>
          </p:cNvPr>
          <p:cNvPicPr>
            <a:picLocks noChangeAspect="1" noChangeArrowheads="1"/>
          </p:cNvPicPr>
          <p:nvPr/>
        </p:nvPicPr>
        <p:blipFill>
          <a:blip r:embed="rId2" cstate="print"/>
          <a:srcRect/>
          <a:stretch>
            <a:fillRect/>
          </a:stretch>
        </p:blipFill>
        <p:spPr bwMode="auto">
          <a:xfrm>
            <a:off x="29875400" y="4399139"/>
            <a:ext cx="8534663" cy="5290800"/>
          </a:xfrm>
          <a:prstGeom prst="rect">
            <a:avLst/>
          </a:prstGeom>
          <a:noFill/>
          <a:ln w="9525">
            <a:solidFill>
              <a:schemeClr val="tx1"/>
            </a:solidFill>
            <a:miter lim="800000"/>
            <a:headEnd/>
            <a:tailEnd/>
          </a:ln>
        </p:spPr>
      </p:pic>
      <p:sp>
        <p:nvSpPr>
          <p:cNvPr id="44" name="Ellipse 43">
            <a:extLst>
              <a:ext uri="{FF2B5EF4-FFF2-40B4-BE49-F238E27FC236}">
                <a16:creationId xmlns:a16="http://schemas.microsoft.com/office/drawing/2014/main" id="{42532005-7C4E-4E77-9286-711B8C8D8FB6}"/>
              </a:ext>
            </a:extLst>
          </p:cNvPr>
          <p:cNvSpPr/>
          <p:nvPr/>
        </p:nvSpPr>
        <p:spPr bwMode="auto">
          <a:xfrm>
            <a:off x="22506563" y="14814320"/>
            <a:ext cx="393951" cy="393951"/>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46" name="Gleichschenkliges Dreieck 45">
            <a:extLst>
              <a:ext uri="{FF2B5EF4-FFF2-40B4-BE49-F238E27FC236}">
                <a16:creationId xmlns:a16="http://schemas.microsoft.com/office/drawing/2014/main" id="{CAC48448-3005-45C1-ABE9-68531209E336}"/>
              </a:ext>
            </a:extLst>
          </p:cNvPr>
          <p:cNvSpPr/>
          <p:nvPr/>
        </p:nvSpPr>
        <p:spPr bwMode="auto">
          <a:xfrm rot="16200000">
            <a:off x="16926346" y="-1612314"/>
            <a:ext cx="393951" cy="393951"/>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47" name="Ellipse 46">
            <a:extLst>
              <a:ext uri="{FF2B5EF4-FFF2-40B4-BE49-F238E27FC236}">
                <a16:creationId xmlns:a16="http://schemas.microsoft.com/office/drawing/2014/main" id="{0744A559-B866-4C24-AD92-DB9147465691}"/>
              </a:ext>
            </a:extLst>
          </p:cNvPr>
          <p:cNvSpPr/>
          <p:nvPr/>
        </p:nvSpPr>
        <p:spPr bwMode="auto">
          <a:xfrm flipH="1">
            <a:off x="17265653" y="-1564373"/>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8" name="Ellipse 47">
            <a:extLst>
              <a:ext uri="{FF2B5EF4-FFF2-40B4-BE49-F238E27FC236}">
                <a16:creationId xmlns:a16="http://schemas.microsoft.com/office/drawing/2014/main" id="{C2BAFF04-1E1A-4DEC-99D5-28406D0BE952}"/>
              </a:ext>
            </a:extLst>
          </p:cNvPr>
          <p:cNvSpPr/>
          <p:nvPr/>
        </p:nvSpPr>
        <p:spPr bwMode="auto">
          <a:xfrm>
            <a:off x="20600903" y="17411018"/>
            <a:ext cx="393951" cy="393951"/>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49" name="Ellipse 48">
            <a:extLst>
              <a:ext uri="{FF2B5EF4-FFF2-40B4-BE49-F238E27FC236}">
                <a16:creationId xmlns:a16="http://schemas.microsoft.com/office/drawing/2014/main" id="{AF956EFF-E635-4BB3-9137-CD5A59AC1CA5}"/>
              </a:ext>
            </a:extLst>
          </p:cNvPr>
          <p:cNvSpPr/>
          <p:nvPr/>
        </p:nvSpPr>
        <p:spPr bwMode="auto">
          <a:xfrm flipH="1">
            <a:off x="17265653" y="-1827008"/>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0" name="Ellipse 49">
            <a:extLst>
              <a:ext uri="{FF2B5EF4-FFF2-40B4-BE49-F238E27FC236}">
                <a16:creationId xmlns:a16="http://schemas.microsoft.com/office/drawing/2014/main" id="{9E0F8EAF-B37F-428A-A919-7CAE4C3498EA}"/>
              </a:ext>
            </a:extLst>
          </p:cNvPr>
          <p:cNvSpPr/>
          <p:nvPr/>
        </p:nvSpPr>
        <p:spPr bwMode="auto">
          <a:xfrm flipH="1">
            <a:off x="20393695" y="-2396074"/>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51" name="Ellipse 50">
            <a:extLst>
              <a:ext uri="{FF2B5EF4-FFF2-40B4-BE49-F238E27FC236}">
                <a16:creationId xmlns:a16="http://schemas.microsoft.com/office/drawing/2014/main" id="{1ED30719-16F5-49F9-A1FE-BD270D9E4CA8}"/>
              </a:ext>
            </a:extLst>
          </p:cNvPr>
          <p:cNvSpPr/>
          <p:nvPr/>
        </p:nvSpPr>
        <p:spPr bwMode="auto">
          <a:xfrm>
            <a:off x="19522664" y="15112968"/>
            <a:ext cx="393951" cy="393951"/>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3" name="Ellipse 52">
            <a:extLst>
              <a:ext uri="{FF2B5EF4-FFF2-40B4-BE49-F238E27FC236}">
                <a16:creationId xmlns:a16="http://schemas.microsoft.com/office/drawing/2014/main" id="{A0CAAB27-0A8E-4080-9ADD-547DDC9C653D}"/>
              </a:ext>
            </a:extLst>
          </p:cNvPr>
          <p:cNvSpPr/>
          <p:nvPr/>
        </p:nvSpPr>
        <p:spPr bwMode="auto">
          <a:xfrm>
            <a:off x="18451833" y="16586598"/>
            <a:ext cx="393951" cy="393951"/>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4" name="Ellipse 53">
            <a:extLst>
              <a:ext uri="{FF2B5EF4-FFF2-40B4-BE49-F238E27FC236}">
                <a16:creationId xmlns:a16="http://schemas.microsoft.com/office/drawing/2014/main" id="{F108AF40-2A1F-4B8E-9CF8-DCC561ADCB43}"/>
              </a:ext>
            </a:extLst>
          </p:cNvPr>
          <p:cNvSpPr/>
          <p:nvPr/>
        </p:nvSpPr>
        <p:spPr bwMode="auto">
          <a:xfrm flipH="1">
            <a:off x="14140032" y="-4349104"/>
            <a:ext cx="262606" cy="262606"/>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55" name="Ellipse 54">
            <a:extLst>
              <a:ext uri="{FF2B5EF4-FFF2-40B4-BE49-F238E27FC236}">
                <a16:creationId xmlns:a16="http://schemas.microsoft.com/office/drawing/2014/main" id="{0D2C3557-DAD9-4A79-8068-A6280DCBEE52}"/>
              </a:ext>
            </a:extLst>
          </p:cNvPr>
          <p:cNvSpPr/>
          <p:nvPr/>
        </p:nvSpPr>
        <p:spPr bwMode="auto">
          <a:xfrm>
            <a:off x="18560065" y="7028793"/>
            <a:ext cx="393951" cy="393951"/>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18297431" y="6378458"/>
            <a:ext cx="393951" cy="393951"/>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18560065" y="6378458"/>
            <a:ext cx="393951" cy="393951"/>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18635796" y="6772409"/>
            <a:ext cx="262606" cy="262606"/>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0" name="Ellipse 59">
            <a:extLst>
              <a:ext uri="{FF2B5EF4-FFF2-40B4-BE49-F238E27FC236}">
                <a16:creationId xmlns:a16="http://schemas.microsoft.com/office/drawing/2014/main" id="{7CDA0832-7805-4FA9-A320-3CECCEB28873}"/>
              </a:ext>
            </a:extLst>
          </p:cNvPr>
          <p:cNvSpPr/>
          <p:nvPr/>
        </p:nvSpPr>
        <p:spPr bwMode="auto">
          <a:xfrm>
            <a:off x="24180675" y="15112966"/>
            <a:ext cx="393951" cy="393951"/>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1" name="Ellipse 60">
            <a:extLst>
              <a:ext uri="{FF2B5EF4-FFF2-40B4-BE49-F238E27FC236}">
                <a16:creationId xmlns:a16="http://schemas.microsoft.com/office/drawing/2014/main" id="{389F20B2-CBC0-4795-9068-E74B61A97B1E}"/>
              </a:ext>
            </a:extLst>
          </p:cNvPr>
          <p:cNvSpPr/>
          <p:nvPr/>
        </p:nvSpPr>
        <p:spPr bwMode="auto">
          <a:xfrm flipH="1">
            <a:off x="28445956" y="469241"/>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2" name="Ellipse 61">
            <a:extLst>
              <a:ext uri="{FF2B5EF4-FFF2-40B4-BE49-F238E27FC236}">
                <a16:creationId xmlns:a16="http://schemas.microsoft.com/office/drawing/2014/main" id="{CAA053ED-E74C-44E1-9885-7D9F6FDF0B7F}"/>
              </a:ext>
            </a:extLst>
          </p:cNvPr>
          <p:cNvSpPr/>
          <p:nvPr/>
        </p:nvSpPr>
        <p:spPr bwMode="auto">
          <a:xfrm flipH="1">
            <a:off x="25325107" y="10080917"/>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3" name="Ellipse 62">
            <a:extLst>
              <a:ext uri="{FF2B5EF4-FFF2-40B4-BE49-F238E27FC236}">
                <a16:creationId xmlns:a16="http://schemas.microsoft.com/office/drawing/2014/main" id="{1B5D619A-D1A3-4546-ADEF-0F6A3000FC1F}"/>
              </a:ext>
            </a:extLst>
          </p:cNvPr>
          <p:cNvSpPr/>
          <p:nvPr/>
        </p:nvSpPr>
        <p:spPr bwMode="auto">
          <a:xfrm flipH="1">
            <a:off x="27390877" y="3263767"/>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64" name="Ellipse 63">
            <a:extLst>
              <a:ext uri="{FF2B5EF4-FFF2-40B4-BE49-F238E27FC236}">
                <a16:creationId xmlns:a16="http://schemas.microsoft.com/office/drawing/2014/main" id="{0307AE28-3202-47A4-8F33-94D3699D0CCD}"/>
              </a:ext>
            </a:extLst>
          </p:cNvPr>
          <p:cNvSpPr/>
          <p:nvPr/>
        </p:nvSpPr>
        <p:spPr bwMode="auto">
          <a:xfrm flipH="1">
            <a:off x="26229130" y="-1549623"/>
            <a:ext cx="262606" cy="262606"/>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65" name="Ellipse 64">
            <a:extLst>
              <a:ext uri="{FF2B5EF4-FFF2-40B4-BE49-F238E27FC236}">
                <a16:creationId xmlns:a16="http://schemas.microsoft.com/office/drawing/2014/main" id="{BA250A47-09BD-4032-9F51-C88F684B427C}"/>
              </a:ext>
            </a:extLst>
          </p:cNvPr>
          <p:cNvSpPr/>
          <p:nvPr/>
        </p:nvSpPr>
        <p:spPr bwMode="auto">
          <a:xfrm flipH="1">
            <a:off x="24906664" y="17607994"/>
            <a:ext cx="262606" cy="262606"/>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66" name="Ellipse 65">
            <a:extLst>
              <a:ext uri="{FF2B5EF4-FFF2-40B4-BE49-F238E27FC236}">
                <a16:creationId xmlns:a16="http://schemas.microsoft.com/office/drawing/2014/main" id="{50C7221D-9E24-4614-8626-4320BD60DA4F}"/>
              </a:ext>
            </a:extLst>
          </p:cNvPr>
          <p:cNvSpPr/>
          <p:nvPr/>
        </p:nvSpPr>
        <p:spPr bwMode="auto">
          <a:xfrm flipH="1">
            <a:off x="25325105" y="6641105"/>
            <a:ext cx="262606" cy="262606"/>
          </a:xfrm>
          <a:prstGeom prst="ellipse">
            <a:avLst/>
          </a:prstGeom>
          <a:solidFill>
            <a:srgbClr val="FF6600"/>
          </a:solidFill>
          <a:ln w="12700">
            <a:solidFill>
              <a:schemeClr val="tx1"/>
            </a:solidFill>
            <a:round/>
            <a:headEnd/>
            <a:tailEnd type="triangle" w="med" len="med"/>
          </a:ln>
          <a:effectLst/>
        </p:spPr>
        <p:txBody>
          <a:bodyPr rtlCol="0" anchor="ctr"/>
          <a:lstStyle/>
          <a:p>
            <a:pPr algn="ctr"/>
            <a:endParaRPr lang="de-DE" sz="7198"/>
          </a:p>
        </p:txBody>
      </p:sp>
      <p:sp>
        <p:nvSpPr>
          <p:cNvPr id="75" name="Ellipse 74">
            <a:extLst>
              <a:ext uri="{FF2B5EF4-FFF2-40B4-BE49-F238E27FC236}">
                <a16:creationId xmlns:a16="http://schemas.microsoft.com/office/drawing/2014/main" id="{25F45846-5467-4A7F-9C0F-A262AE6E073A}"/>
              </a:ext>
            </a:extLst>
          </p:cNvPr>
          <p:cNvSpPr/>
          <p:nvPr/>
        </p:nvSpPr>
        <p:spPr bwMode="auto">
          <a:xfrm flipH="1">
            <a:off x="28640292" y="14724725"/>
            <a:ext cx="262606" cy="262606"/>
          </a:xfrm>
          <a:prstGeom prst="ellipse">
            <a:avLst/>
          </a:prstGeom>
          <a:solidFill>
            <a:srgbClr val="006600"/>
          </a:solidFill>
          <a:ln w="12700">
            <a:solidFill>
              <a:schemeClr val="tx1"/>
            </a:solidFill>
            <a:round/>
            <a:headEnd/>
            <a:tailEnd type="triangle" w="med" len="med"/>
          </a:ln>
          <a:effectLst/>
        </p:spPr>
        <p:txBody>
          <a:bodyPr rtlCol="0" anchor="ctr"/>
          <a:lstStyle/>
          <a:p>
            <a:pPr algn="ctr"/>
            <a:endParaRPr lang="de-DE" sz="7198"/>
          </a:p>
        </p:txBody>
      </p:sp>
      <p:sp>
        <p:nvSpPr>
          <p:cNvPr id="85" name="Textfeld 84">
            <a:extLst>
              <a:ext uri="{FF2B5EF4-FFF2-40B4-BE49-F238E27FC236}">
                <a16:creationId xmlns:a16="http://schemas.microsoft.com/office/drawing/2014/main" id="{AE0B092E-5987-4A4D-B469-9F2B50961F99}"/>
              </a:ext>
            </a:extLst>
          </p:cNvPr>
          <p:cNvSpPr txBox="1"/>
          <p:nvPr/>
        </p:nvSpPr>
        <p:spPr>
          <a:xfrm>
            <a:off x="578492" y="3398036"/>
            <a:ext cx="6758679" cy="707758"/>
          </a:xfrm>
          <a:prstGeom prst="rect">
            <a:avLst/>
          </a:prstGeom>
          <a:noFill/>
        </p:spPr>
        <p:txBody>
          <a:bodyPr wrap="square" rtlCol="0">
            <a:spAutoFit/>
          </a:bodyPr>
          <a:lstStyle/>
          <a:p>
            <a:pPr algn="ctr"/>
            <a:r>
              <a:rPr lang="en-US" sz="3999" dirty="0"/>
              <a:t>Road segment length</a:t>
            </a:r>
          </a:p>
        </p:txBody>
      </p:sp>
      <p:sp>
        <p:nvSpPr>
          <p:cNvPr id="86" name="Textfeld 85">
            <a:extLst>
              <a:ext uri="{FF2B5EF4-FFF2-40B4-BE49-F238E27FC236}">
                <a16:creationId xmlns:a16="http://schemas.microsoft.com/office/drawing/2014/main" id="{6DFD61C6-8AF0-4519-89A3-590CC359C718}"/>
              </a:ext>
            </a:extLst>
          </p:cNvPr>
          <p:cNvSpPr txBox="1"/>
          <p:nvPr/>
        </p:nvSpPr>
        <p:spPr>
          <a:xfrm>
            <a:off x="8864194" y="16383569"/>
            <a:ext cx="5982384" cy="707758"/>
          </a:xfrm>
          <a:prstGeom prst="rect">
            <a:avLst/>
          </a:prstGeom>
          <a:noFill/>
        </p:spPr>
        <p:txBody>
          <a:bodyPr wrap="square" rtlCol="0">
            <a:spAutoFit/>
          </a:bodyPr>
          <a:lstStyle/>
          <a:p>
            <a:pPr algn="ctr"/>
            <a:r>
              <a:rPr lang="en-US" sz="3999" dirty="0"/>
              <a:t>Traffic volume data</a:t>
            </a:r>
          </a:p>
        </p:txBody>
      </p:sp>
      <p:pic>
        <p:nvPicPr>
          <p:cNvPr id="2" name="Grafik 1">
            <a:extLst>
              <a:ext uri="{FF2B5EF4-FFF2-40B4-BE49-F238E27FC236}">
                <a16:creationId xmlns:a16="http://schemas.microsoft.com/office/drawing/2014/main" id="{B15D42E5-CF3F-4B96-9003-ADB1B0EA8145}"/>
              </a:ext>
            </a:extLst>
          </p:cNvPr>
          <p:cNvPicPr>
            <a:picLocks noChangeAspect="1"/>
          </p:cNvPicPr>
          <p:nvPr/>
        </p:nvPicPr>
        <p:blipFill rotWithShape="1">
          <a:blip r:embed="rId3"/>
          <a:srcRect l="1115" t="7093" r="29748" b="16200"/>
          <a:stretch/>
        </p:blipFill>
        <p:spPr>
          <a:xfrm>
            <a:off x="8998899" y="17870600"/>
            <a:ext cx="5982384" cy="5290800"/>
          </a:xfrm>
          <a:prstGeom prst="rect">
            <a:avLst/>
          </a:prstGeom>
        </p:spPr>
      </p:pic>
      <p:sp>
        <p:nvSpPr>
          <p:cNvPr id="4" name="Freihandform: Form 3">
            <a:extLst>
              <a:ext uri="{FF2B5EF4-FFF2-40B4-BE49-F238E27FC236}">
                <a16:creationId xmlns:a16="http://schemas.microsoft.com/office/drawing/2014/main" id="{FFE49BF4-A7C1-486A-B9B0-3FD86FC65EF8}"/>
              </a:ext>
            </a:extLst>
          </p:cNvPr>
          <p:cNvSpPr/>
          <p:nvPr/>
        </p:nvSpPr>
        <p:spPr>
          <a:xfrm>
            <a:off x="-6050962" y="9207084"/>
            <a:ext cx="134435" cy="873832"/>
          </a:xfrm>
          <a:custGeom>
            <a:avLst/>
            <a:gdLst>
              <a:gd name="connsiteX0" fmla="*/ 67235 w 67235"/>
              <a:gd name="connsiteY0" fmla="*/ 0 h 437030"/>
              <a:gd name="connsiteX1" fmla="*/ 0 w 67235"/>
              <a:gd name="connsiteY1" fmla="*/ 437030 h 437030"/>
            </a:gdLst>
            <a:ahLst/>
            <a:cxnLst>
              <a:cxn ang="0">
                <a:pos x="connsiteX0" y="connsiteY0"/>
              </a:cxn>
              <a:cxn ang="0">
                <a:pos x="connsiteX1" y="connsiteY1"/>
              </a:cxn>
            </a:cxnLst>
            <a:rect l="l" t="t" r="r" b="b"/>
            <a:pathLst>
              <a:path w="67235" h="437030">
                <a:moveTo>
                  <a:pt x="67235" y="0"/>
                </a:moveTo>
                <a:lnTo>
                  <a:pt x="0" y="43703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8" name="Freihandform: Form 7">
            <a:extLst>
              <a:ext uri="{FF2B5EF4-FFF2-40B4-BE49-F238E27FC236}">
                <a16:creationId xmlns:a16="http://schemas.microsoft.com/office/drawing/2014/main" id="{876B9059-7263-451E-A693-0C141B59C6EA}"/>
              </a:ext>
            </a:extLst>
          </p:cNvPr>
          <p:cNvSpPr/>
          <p:nvPr/>
        </p:nvSpPr>
        <p:spPr>
          <a:xfrm>
            <a:off x="-6873565" y="13329132"/>
            <a:ext cx="524299" cy="1586339"/>
          </a:xfrm>
          <a:custGeom>
            <a:avLst/>
            <a:gdLst>
              <a:gd name="connsiteX0" fmla="*/ 262218 w 262218"/>
              <a:gd name="connsiteY0" fmla="*/ 0 h 793376"/>
              <a:gd name="connsiteX1" fmla="*/ 221877 w 262218"/>
              <a:gd name="connsiteY1" fmla="*/ 255494 h 793376"/>
              <a:gd name="connsiteX2" fmla="*/ 60512 w 262218"/>
              <a:gd name="connsiteY2" fmla="*/ 396688 h 793376"/>
              <a:gd name="connsiteX3" fmla="*/ 87406 w 262218"/>
              <a:gd name="connsiteY3" fmla="*/ 605117 h 793376"/>
              <a:gd name="connsiteX4" fmla="*/ 0 w 262218"/>
              <a:gd name="connsiteY4" fmla="*/ 793376 h 793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218" h="793376">
                <a:moveTo>
                  <a:pt x="262218" y="0"/>
                </a:moveTo>
                <a:lnTo>
                  <a:pt x="221877" y="255494"/>
                </a:lnTo>
                <a:lnTo>
                  <a:pt x="60512" y="396688"/>
                </a:lnTo>
                <a:lnTo>
                  <a:pt x="87406" y="605117"/>
                </a:lnTo>
                <a:lnTo>
                  <a:pt x="0" y="79337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9" name="Freihandform: Form 8">
            <a:extLst>
              <a:ext uri="{FF2B5EF4-FFF2-40B4-BE49-F238E27FC236}">
                <a16:creationId xmlns:a16="http://schemas.microsoft.com/office/drawing/2014/main" id="{01139C07-E403-48F3-9C56-12B9B810FA11}"/>
              </a:ext>
            </a:extLst>
          </p:cNvPr>
          <p:cNvSpPr/>
          <p:nvPr/>
        </p:nvSpPr>
        <p:spPr>
          <a:xfrm>
            <a:off x="-1363035" y="5093079"/>
            <a:ext cx="362975" cy="591516"/>
          </a:xfrm>
          <a:custGeom>
            <a:avLst/>
            <a:gdLst>
              <a:gd name="connsiteX0" fmla="*/ 0 w 181535"/>
              <a:gd name="connsiteY0" fmla="*/ 295835 h 295835"/>
              <a:gd name="connsiteX1" fmla="*/ 127747 w 181535"/>
              <a:gd name="connsiteY1" fmla="*/ 201706 h 295835"/>
              <a:gd name="connsiteX2" fmla="*/ 147917 w 181535"/>
              <a:gd name="connsiteY2" fmla="*/ 47064 h 295835"/>
              <a:gd name="connsiteX3" fmla="*/ 181535 w 181535"/>
              <a:gd name="connsiteY3" fmla="*/ 0 h 295835"/>
            </a:gdLst>
            <a:ahLst/>
            <a:cxnLst>
              <a:cxn ang="0">
                <a:pos x="connsiteX0" y="connsiteY0"/>
              </a:cxn>
              <a:cxn ang="0">
                <a:pos x="connsiteX1" y="connsiteY1"/>
              </a:cxn>
              <a:cxn ang="0">
                <a:pos x="connsiteX2" y="connsiteY2"/>
              </a:cxn>
              <a:cxn ang="0">
                <a:pos x="connsiteX3" y="connsiteY3"/>
              </a:cxn>
            </a:cxnLst>
            <a:rect l="l" t="t" r="r" b="b"/>
            <a:pathLst>
              <a:path w="181535" h="295835">
                <a:moveTo>
                  <a:pt x="0" y="295835"/>
                </a:moveTo>
                <a:lnTo>
                  <a:pt x="127747" y="201706"/>
                </a:lnTo>
                <a:lnTo>
                  <a:pt x="147917" y="47064"/>
                </a:lnTo>
                <a:lnTo>
                  <a:pt x="18153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0" name="Freihandform: Form 9">
            <a:extLst>
              <a:ext uri="{FF2B5EF4-FFF2-40B4-BE49-F238E27FC236}">
                <a16:creationId xmlns:a16="http://schemas.microsoft.com/office/drawing/2014/main" id="{9062C7F1-2AA5-406A-A2CD-19609E0CF855}"/>
              </a:ext>
            </a:extLst>
          </p:cNvPr>
          <p:cNvSpPr/>
          <p:nvPr/>
        </p:nvSpPr>
        <p:spPr>
          <a:xfrm>
            <a:off x="-5959403" y="2725876"/>
            <a:ext cx="739395" cy="297279"/>
          </a:xfrm>
          <a:custGeom>
            <a:avLst/>
            <a:gdLst>
              <a:gd name="connsiteX0" fmla="*/ 0 w 396688"/>
              <a:gd name="connsiteY0" fmla="*/ 0 h 161365"/>
              <a:gd name="connsiteX1" fmla="*/ 268941 w 396688"/>
              <a:gd name="connsiteY1" fmla="*/ 60512 h 161365"/>
              <a:gd name="connsiteX2" fmla="*/ 396688 w 396688"/>
              <a:gd name="connsiteY2" fmla="*/ 161365 h 161365"/>
            </a:gdLst>
            <a:ahLst/>
            <a:cxnLst>
              <a:cxn ang="0">
                <a:pos x="connsiteX0" y="connsiteY0"/>
              </a:cxn>
              <a:cxn ang="0">
                <a:pos x="connsiteX1" y="connsiteY1"/>
              </a:cxn>
              <a:cxn ang="0">
                <a:pos x="connsiteX2" y="connsiteY2"/>
              </a:cxn>
            </a:cxnLst>
            <a:rect l="l" t="t" r="r" b="b"/>
            <a:pathLst>
              <a:path w="396688" h="161365">
                <a:moveTo>
                  <a:pt x="0" y="0"/>
                </a:moveTo>
                <a:lnTo>
                  <a:pt x="268941" y="60512"/>
                </a:lnTo>
                <a:lnTo>
                  <a:pt x="396688" y="161365"/>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2" name="Freihandform: Form 11">
            <a:extLst>
              <a:ext uri="{FF2B5EF4-FFF2-40B4-BE49-F238E27FC236}">
                <a16:creationId xmlns:a16="http://schemas.microsoft.com/office/drawing/2014/main" id="{11C4D8C1-69E7-4E79-9527-FF2CB89958AB}"/>
              </a:ext>
            </a:extLst>
          </p:cNvPr>
          <p:cNvSpPr/>
          <p:nvPr/>
        </p:nvSpPr>
        <p:spPr>
          <a:xfrm>
            <a:off x="-947334" y="15409925"/>
            <a:ext cx="1183034" cy="497412"/>
          </a:xfrm>
          <a:custGeom>
            <a:avLst/>
            <a:gdLst>
              <a:gd name="connsiteX0" fmla="*/ 591671 w 591671"/>
              <a:gd name="connsiteY0" fmla="*/ 181536 h 248771"/>
              <a:gd name="connsiteX1" fmla="*/ 457200 w 591671"/>
              <a:gd name="connsiteY1" fmla="*/ 248771 h 248771"/>
              <a:gd name="connsiteX2" fmla="*/ 47065 w 591671"/>
              <a:gd name="connsiteY2" fmla="*/ 0 h 248771"/>
              <a:gd name="connsiteX3" fmla="*/ 0 w 591671"/>
              <a:gd name="connsiteY3" fmla="*/ 0 h 248771"/>
            </a:gdLst>
            <a:ahLst/>
            <a:cxnLst>
              <a:cxn ang="0">
                <a:pos x="connsiteX0" y="connsiteY0"/>
              </a:cxn>
              <a:cxn ang="0">
                <a:pos x="connsiteX1" y="connsiteY1"/>
              </a:cxn>
              <a:cxn ang="0">
                <a:pos x="connsiteX2" y="connsiteY2"/>
              </a:cxn>
              <a:cxn ang="0">
                <a:pos x="connsiteX3" y="connsiteY3"/>
              </a:cxn>
            </a:cxnLst>
            <a:rect l="l" t="t" r="r" b="b"/>
            <a:pathLst>
              <a:path w="591671" h="248771">
                <a:moveTo>
                  <a:pt x="591671" y="181536"/>
                </a:moveTo>
                <a:lnTo>
                  <a:pt x="457200" y="248771"/>
                </a:lnTo>
                <a:lnTo>
                  <a:pt x="47065" y="0"/>
                </a:lnTo>
                <a:lnTo>
                  <a:pt x="0"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3" name="Freihandform: Form 12">
            <a:extLst>
              <a:ext uri="{FF2B5EF4-FFF2-40B4-BE49-F238E27FC236}">
                <a16:creationId xmlns:a16="http://schemas.microsoft.com/office/drawing/2014/main" id="{682A53C7-DFDA-40B9-9B22-9DE6855565A4}"/>
              </a:ext>
            </a:extLst>
          </p:cNvPr>
          <p:cNvSpPr/>
          <p:nvPr/>
        </p:nvSpPr>
        <p:spPr>
          <a:xfrm>
            <a:off x="3548719" y="7546891"/>
            <a:ext cx="818229" cy="237774"/>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4" name="Freihandform: Form 13">
            <a:extLst>
              <a:ext uri="{FF2B5EF4-FFF2-40B4-BE49-F238E27FC236}">
                <a16:creationId xmlns:a16="http://schemas.microsoft.com/office/drawing/2014/main" id="{3F15BABA-B215-4FA4-BD31-077268481020}"/>
              </a:ext>
            </a:extLst>
          </p:cNvPr>
          <p:cNvSpPr/>
          <p:nvPr/>
        </p:nvSpPr>
        <p:spPr>
          <a:xfrm>
            <a:off x="-6873566" y="6699946"/>
            <a:ext cx="806614" cy="161324"/>
          </a:xfrm>
          <a:custGeom>
            <a:avLst/>
            <a:gdLst>
              <a:gd name="connsiteX0" fmla="*/ 0 w 403412"/>
              <a:gd name="connsiteY0" fmla="*/ 0 h 80683"/>
              <a:gd name="connsiteX1" fmla="*/ 403412 w 403412"/>
              <a:gd name="connsiteY1" fmla="*/ 80683 h 80683"/>
            </a:gdLst>
            <a:ahLst/>
            <a:cxnLst>
              <a:cxn ang="0">
                <a:pos x="connsiteX0" y="connsiteY0"/>
              </a:cxn>
              <a:cxn ang="0">
                <a:pos x="connsiteX1" y="connsiteY1"/>
              </a:cxn>
            </a:cxnLst>
            <a:rect l="l" t="t" r="r" b="b"/>
            <a:pathLst>
              <a:path w="403412" h="80683">
                <a:moveTo>
                  <a:pt x="0" y="0"/>
                </a:moveTo>
                <a:lnTo>
                  <a:pt x="403412" y="80683"/>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6" name="Freihandform: Form 15">
            <a:extLst>
              <a:ext uri="{FF2B5EF4-FFF2-40B4-BE49-F238E27FC236}">
                <a16:creationId xmlns:a16="http://schemas.microsoft.com/office/drawing/2014/main" id="{7BA83992-C7AB-428A-8FFA-3789C60B1B76}"/>
              </a:ext>
            </a:extLst>
          </p:cNvPr>
          <p:cNvSpPr/>
          <p:nvPr/>
        </p:nvSpPr>
        <p:spPr>
          <a:xfrm>
            <a:off x="-3811979" y="-617945"/>
            <a:ext cx="375798" cy="437674"/>
          </a:xfrm>
          <a:custGeom>
            <a:avLst/>
            <a:gdLst>
              <a:gd name="connsiteX0" fmla="*/ 0 w 194982"/>
              <a:gd name="connsiteY0" fmla="*/ 201705 h 201705"/>
              <a:gd name="connsiteX1" fmla="*/ 194982 w 194982"/>
              <a:gd name="connsiteY1" fmla="*/ 0 h 201705"/>
            </a:gdLst>
            <a:ahLst/>
            <a:cxnLst>
              <a:cxn ang="0">
                <a:pos x="connsiteX0" y="connsiteY0"/>
              </a:cxn>
              <a:cxn ang="0">
                <a:pos x="connsiteX1" y="connsiteY1"/>
              </a:cxn>
            </a:cxnLst>
            <a:rect l="l" t="t" r="r" b="b"/>
            <a:pathLst>
              <a:path w="194982" h="201705">
                <a:moveTo>
                  <a:pt x="0" y="201705"/>
                </a:moveTo>
                <a:lnTo>
                  <a:pt x="194982"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8" name="Freihandform: Form 17">
            <a:extLst>
              <a:ext uri="{FF2B5EF4-FFF2-40B4-BE49-F238E27FC236}">
                <a16:creationId xmlns:a16="http://schemas.microsoft.com/office/drawing/2014/main" id="{2C6824F5-9412-43EA-AA50-361EA65789DA}"/>
              </a:ext>
            </a:extLst>
          </p:cNvPr>
          <p:cNvSpPr/>
          <p:nvPr/>
        </p:nvSpPr>
        <p:spPr>
          <a:xfrm>
            <a:off x="-3811979" y="9207085"/>
            <a:ext cx="860388" cy="255427"/>
          </a:xfrm>
          <a:custGeom>
            <a:avLst/>
            <a:gdLst>
              <a:gd name="connsiteX0" fmla="*/ 0 w 430306"/>
              <a:gd name="connsiteY0" fmla="*/ 0 h 127747"/>
              <a:gd name="connsiteX1" fmla="*/ 80682 w 430306"/>
              <a:gd name="connsiteY1" fmla="*/ 67235 h 127747"/>
              <a:gd name="connsiteX2" fmla="*/ 430306 w 430306"/>
              <a:gd name="connsiteY2" fmla="*/ 127747 h 127747"/>
            </a:gdLst>
            <a:ahLst/>
            <a:cxnLst>
              <a:cxn ang="0">
                <a:pos x="connsiteX0" y="connsiteY0"/>
              </a:cxn>
              <a:cxn ang="0">
                <a:pos x="connsiteX1" y="connsiteY1"/>
              </a:cxn>
              <a:cxn ang="0">
                <a:pos x="connsiteX2" y="connsiteY2"/>
              </a:cxn>
            </a:cxnLst>
            <a:rect l="l" t="t" r="r" b="b"/>
            <a:pathLst>
              <a:path w="430306" h="127747">
                <a:moveTo>
                  <a:pt x="0" y="0"/>
                </a:moveTo>
                <a:lnTo>
                  <a:pt x="80682" y="67235"/>
                </a:lnTo>
                <a:lnTo>
                  <a:pt x="430306" y="127747"/>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0" name="Freihandform: Form 19">
            <a:extLst>
              <a:ext uri="{FF2B5EF4-FFF2-40B4-BE49-F238E27FC236}">
                <a16:creationId xmlns:a16="http://schemas.microsoft.com/office/drawing/2014/main" id="{FE73D0AD-22C4-4FB9-A554-D87DD0CB49F6}"/>
              </a:ext>
            </a:extLst>
          </p:cNvPr>
          <p:cNvSpPr/>
          <p:nvPr/>
        </p:nvSpPr>
        <p:spPr>
          <a:xfrm>
            <a:off x="1973762" y="14757913"/>
            <a:ext cx="120992" cy="900717"/>
          </a:xfrm>
          <a:custGeom>
            <a:avLst/>
            <a:gdLst>
              <a:gd name="connsiteX0" fmla="*/ 60512 w 60512"/>
              <a:gd name="connsiteY0" fmla="*/ 450476 h 450476"/>
              <a:gd name="connsiteX1" fmla="*/ 0 w 60512"/>
              <a:gd name="connsiteY1" fmla="*/ 0 h 450476"/>
            </a:gdLst>
            <a:ahLst/>
            <a:cxnLst>
              <a:cxn ang="0">
                <a:pos x="connsiteX0" y="connsiteY0"/>
              </a:cxn>
              <a:cxn ang="0">
                <a:pos x="connsiteX1" y="connsiteY1"/>
              </a:cxn>
            </a:cxnLst>
            <a:rect l="l" t="t" r="r" b="b"/>
            <a:pathLst>
              <a:path w="60512" h="450476">
                <a:moveTo>
                  <a:pt x="60512" y="450476"/>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1" name="Freihandform: Form 20">
            <a:extLst>
              <a:ext uri="{FF2B5EF4-FFF2-40B4-BE49-F238E27FC236}">
                <a16:creationId xmlns:a16="http://schemas.microsoft.com/office/drawing/2014/main" id="{47613746-4945-4AFA-9C8E-B69B2FD40800}"/>
              </a:ext>
            </a:extLst>
          </p:cNvPr>
          <p:cNvSpPr/>
          <p:nvPr/>
        </p:nvSpPr>
        <p:spPr>
          <a:xfrm>
            <a:off x="1006000" y="-1287017"/>
            <a:ext cx="739395" cy="537742"/>
          </a:xfrm>
          <a:custGeom>
            <a:avLst/>
            <a:gdLst>
              <a:gd name="connsiteX0" fmla="*/ 369794 w 369794"/>
              <a:gd name="connsiteY0" fmla="*/ 0 h 268941"/>
              <a:gd name="connsiteX1" fmla="*/ 322729 w 369794"/>
              <a:gd name="connsiteY1" fmla="*/ 53788 h 268941"/>
              <a:gd name="connsiteX2" fmla="*/ 6723 w 369794"/>
              <a:gd name="connsiteY2" fmla="*/ 174812 h 268941"/>
              <a:gd name="connsiteX3" fmla="*/ 0 w 369794"/>
              <a:gd name="connsiteY3" fmla="*/ 268941 h 268941"/>
            </a:gdLst>
            <a:ahLst/>
            <a:cxnLst>
              <a:cxn ang="0">
                <a:pos x="connsiteX0" y="connsiteY0"/>
              </a:cxn>
              <a:cxn ang="0">
                <a:pos x="connsiteX1" y="connsiteY1"/>
              </a:cxn>
              <a:cxn ang="0">
                <a:pos x="connsiteX2" y="connsiteY2"/>
              </a:cxn>
              <a:cxn ang="0">
                <a:pos x="connsiteX3" y="connsiteY3"/>
              </a:cxn>
            </a:cxnLst>
            <a:rect l="l" t="t" r="r" b="b"/>
            <a:pathLst>
              <a:path w="369794" h="268941">
                <a:moveTo>
                  <a:pt x="369794" y="0"/>
                </a:moveTo>
                <a:lnTo>
                  <a:pt x="322729" y="53788"/>
                </a:lnTo>
                <a:lnTo>
                  <a:pt x="6723" y="174812"/>
                </a:lnTo>
                <a:lnTo>
                  <a:pt x="0" y="268941"/>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2" name="Freihandform: Form 21">
            <a:extLst>
              <a:ext uri="{FF2B5EF4-FFF2-40B4-BE49-F238E27FC236}">
                <a16:creationId xmlns:a16="http://schemas.microsoft.com/office/drawing/2014/main" id="{B41F1B5C-8FBD-47C1-8FFA-251390F9C44A}"/>
              </a:ext>
            </a:extLst>
          </p:cNvPr>
          <p:cNvSpPr/>
          <p:nvPr/>
        </p:nvSpPr>
        <p:spPr>
          <a:xfrm>
            <a:off x="-1993554" y="-3060709"/>
            <a:ext cx="1196476" cy="1102371"/>
          </a:xfrm>
          <a:custGeom>
            <a:avLst/>
            <a:gdLst>
              <a:gd name="connsiteX0" fmla="*/ 0 w 618565"/>
              <a:gd name="connsiteY0" fmla="*/ 571500 h 571500"/>
              <a:gd name="connsiteX1" fmla="*/ 67236 w 618565"/>
              <a:gd name="connsiteY1" fmla="*/ 497541 h 571500"/>
              <a:gd name="connsiteX2" fmla="*/ 618565 w 618565"/>
              <a:gd name="connsiteY2" fmla="*/ 0 h 571500"/>
            </a:gdLst>
            <a:ahLst/>
            <a:cxnLst>
              <a:cxn ang="0">
                <a:pos x="connsiteX0" y="connsiteY0"/>
              </a:cxn>
              <a:cxn ang="0">
                <a:pos x="connsiteX1" y="connsiteY1"/>
              </a:cxn>
              <a:cxn ang="0">
                <a:pos x="connsiteX2" y="connsiteY2"/>
              </a:cxn>
            </a:cxnLst>
            <a:rect l="l" t="t" r="r" b="b"/>
            <a:pathLst>
              <a:path w="618565" h="571500">
                <a:moveTo>
                  <a:pt x="0" y="571500"/>
                </a:moveTo>
                <a:lnTo>
                  <a:pt x="67236" y="497541"/>
                </a:lnTo>
                <a:lnTo>
                  <a:pt x="618565" y="0"/>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3" name="Freihandform: Form 22">
            <a:extLst>
              <a:ext uri="{FF2B5EF4-FFF2-40B4-BE49-F238E27FC236}">
                <a16:creationId xmlns:a16="http://schemas.microsoft.com/office/drawing/2014/main" id="{78350EAC-1BBA-47C5-A035-B8457D320735}"/>
              </a:ext>
            </a:extLst>
          </p:cNvPr>
          <p:cNvSpPr/>
          <p:nvPr/>
        </p:nvSpPr>
        <p:spPr>
          <a:xfrm>
            <a:off x="3003154" y="-3060708"/>
            <a:ext cx="739395" cy="1357798"/>
          </a:xfrm>
          <a:custGeom>
            <a:avLst/>
            <a:gdLst>
              <a:gd name="connsiteX0" fmla="*/ 0 w 369794"/>
              <a:gd name="connsiteY0" fmla="*/ 679076 h 679076"/>
              <a:gd name="connsiteX1" fmla="*/ 181535 w 369794"/>
              <a:gd name="connsiteY1" fmla="*/ 289112 h 679076"/>
              <a:gd name="connsiteX2" fmla="*/ 369794 w 369794"/>
              <a:gd name="connsiteY2" fmla="*/ 0 h 679076"/>
            </a:gdLst>
            <a:ahLst/>
            <a:cxnLst>
              <a:cxn ang="0">
                <a:pos x="connsiteX0" y="connsiteY0"/>
              </a:cxn>
              <a:cxn ang="0">
                <a:pos x="connsiteX1" y="connsiteY1"/>
              </a:cxn>
              <a:cxn ang="0">
                <a:pos x="connsiteX2" y="connsiteY2"/>
              </a:cxn>
            </a:cxnLst>
            <a:rect l="l" t="t" r="r" b="b"/>
            <a:pathLst>
              <a:path w="369794" h="679076">
                <a:moveTo>
                  <a:pt x="0" y="679076"/>
                </a:moveTo>
                <a:lnTo>
                  <a:pt x="181535" y="289112"/>
                </a:lnTo>
                <a:lnTo>
                  <a:pt x="369794"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5" name="Freihandform: Form 24">
            <a:extLst>
              <a:ext uri="{FF2B5EF4-FFF2-40B4-BE49-F238E27FC236}">
                <a16:creationId xmlns:a16="http://schemas.microsoft.com/office/drawing/2014/main" id="{A619CE87-2D81-43F6-A2D1-6B119AE9E6DF}"/>
              </a:ext>
            </a:extLst>
          </p:cNvPr>
          <p:cNvSpPr/>
          <p:nvPr/>
        </p:nvSpPr>
        <p:spPr>
          <a:xfrm>
            <a:off x="-4795913" y="-3066591"/>
            <a:ext cx="143553" cy="1108253"/>
          </a:xfrm>
          <a:custGeom>
            <a:avLst/>
            <a:gdLst>
              <a:gd name="connsiteX0" fmla="*/ 121024 w 121024"/>
              <a:gd name="connsiteY0" fmla="*/ 477370 h 477370"/>
              <a:gd name="connsiteX1" fmla="*/ 0 w 121024"/>
              <a:gd name="connsiteY1" fmla="*/ 0 h 477370"/>
            </a:gdLst>
            <a:ahLst/>
            <a:cxnLst>
              <a:cxn ang="0">
                <a:pos x="connsiteX0" y="connsiteY0"/>
              </a:cxn>
              <a:cxn ang="0">
                <a:pos x="connsiteX1" y="connsiteY1"/>
              </a:cxn>
            </a:cxnLst>
            <a:rect l="l" t="t" r="r" b="b"/>
            <a:pathLst>
              <a:path w="121024" h="477370">
                <a:moveTo>
                  <a:pt x="121024" y="477370"/>
                </a:moveTo>
                <a:lnTo>
                  <a:pt x="0" y="0"/>
                </a:lnTo>
              </a:path>
            </a:pathLst>
          </a:custGeom>
          <a:noFill/>
          <a:ln w="3810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26" name="Freihandform: Form 25">
            <a:extLst>
              <a:ext uri="{FF2B5EF4-FFF2-40B4-BE49-F238E27FC236}">
                <a16:creationId xmlns:a16="http://schemas.microsoft.com/office/drawing/2014/main" id="{BA7A69A3-E512-4979-A98B-C0EA8A5E0F22}"/>
              </a:ext>
            </a:extLst>
          </p:cNvPr>
          <p:cNvSpPr/>
          <p:nvPr/>
        </p:nvSpPr>
        <p:spPr>
          <a:xfrm>
            <a:off x="4722090" y="16262579"/>
            <a:ext cx="900717" cy="120990"/>
          </a:xfrm>
          <a:custGeom>
            <a:avLst/>
            <a:gdLst>
              <a:gd name="connsiteX0" fmla="*/ 0 w 450476"/>
              <a:gd name="connsiteY0" fmla="*/ 0 h 60511"/>
              <a:gd name="connsiteX1" fmla="*/ 161365 w 450476"/>
              <a:gd name="connsiteY1" fmla="*/ 60511 h 60511"/>
              <a:gd name="connsiteX2" fmla="*/ 450476 w 450476"/>
              <a:gd name="connsiteY2" fmla="*/ 40341 h 60511"/>
            </a:gdLst>
            <a:ahLst/>
            <a:cxnLst>
              <a:cxn ang="0">
                <a:pos x="connsiteX0" y="connsiteY0"/>
              </a:cxn>
              <a:cxn ang="0">
                <a:pos x="connsiteX1" y="connsiteY1"/>
              </a:cxn>
              <a:cxn ang="0">
                <a:pos x="connsiteX2" y="connsiteY2"/>
              </a:cxn>
            </a:cxnLst>
            <a:rect l="l" t="t" r="r" b="b"/>
            <a:pathLst>
              <a:path w="450476" h="60511">
                <a:moveTo>
                  <a:pt x="0" y="0"/>
                </a:moveTo>
                <a:lnTo>
                  <a:pt x="161365" y="60511"/>
                </a:lnTo>
                <a:lnTo>
                  <a:pt x="450476" y="40341"/>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graphicFrame>
        <p:nvGraphicFramePr>
          <p:cNvPr id="67" name="Tabelle 66">
            <a:extLst>
              <a:ext uri="{FF2B5EF4-FFF2-40B4-BE49-F238E27FC236}">
                <a16:creationId xmlns:a16="http://schemas.microsoft.com/office/drawing/2014/main" id="{F42CDDEA-77D0-44AE-ACDD-B1FEA8198818}"/>
              </a:ext>
            </a:extLst>
          </p:cNvPr>
          <p:cNvGraphicFramePr>
            <a:graphicFrameLocks noGrp="1"/>
          </p:cNvGraphicFramePr>
          <p:nvPr/>
        </p:nvGraphicFramePr>
        <p:xfrm>
          <a:off x="8998899" y="17204715"/>
          <a:ext cx="5705664" cy="3657408"/>
        </p:xfrm>
        <a:graphic>
          <a:graphicData uri="http://schemas.openxmlformats.org/drawingml/2006/table">
            <a:tbl>
              <a:tblPr firstRow="1" bandRow="1">
                <a:tableStyleId>{00A15C55-8517-42AA-B614-E9B94910E393}</a:tableStyleId>
              </a:tblPr>
              <a:tblGrid>
                <a:gridCol w="4054656">
                  <a:extLst>
                    <a:ext uri="{9D8B030D-6E8A-4147-A177-3AD203B41FA5}">
                      <a16:colId xmlns:a16="http://schemas.microsoft.com/office/drawing/2014/main" val="3565128328"/>
                    </a:ext>
                  </a:extLst>
                </a:gridCol>
                <a:gridCol w="1651008">
                  <a:extLst>
                    <a:ext uri="{9D8B030D-6E8A-4147-A177-3AD203B41FA5}">
                      <a16:colId xmlns:a16="http://schemas.microsoft.com/office/drawing/2014/main" val="2327823964"/>
                    </a:ext>
                  </a:extLst>
                </a:gridCol>
              </a:tblGrid>
              <a:tr h="914162">
                <a:tc>
                  <a:txBody>
                    <a:bodyPr/>
                    <a:lstStyle/>
                    <a:p>
                      <a:r>
                        <a:rPr lang="de-DE" sz="4800" dirty="0" err="1">
                          <a:solidFill>
                            <a:schemeClr val="tx1"/>
                          </a:solidFill>
                        </a:rPr>
                        <a:t>Roadtype</a:t>
                      </a:r>
                      <a:endParaRPr lang="de-DE" sz="4800" dirty="0">
                        <a:solidFill>
                          <a:schemeClr val="tx1"/>
                        </a:solidFill>
                      </a:endParaRPr>
                    </a:p>
                  </a:txBody>
                  <a:tcPr marL="182832" marR="182832" marT="91416" marB="91416">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de-DE" sz="4800" dirty="0">
                          <a:solidFill>
                            <a:schemeClr val="tx1"/>
                          </a:solidFill>
                        </a:rPr>
                        <a:t>€</a:t>
                      </a:r>
                    </a:p>
                  </a:txBody>
                  <a:tcPr marL="182832" marR="182832" marT="91416" marB="91416">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84664870"/>
                  </a:ext>
                </a:extLst>
              </a:tr>
              <a:tr h="914162">
                <a:tc>
                  <a:txBody>
                    <a:bodyPr/>
                    <a:lstStyle/>
                    <a:p>
                      <a:r>
                        <a:rPr lang="de-DE" sz="4800" dirty="0" err="1"/>
                        <a:t>Motorway</a:t>
                      </a:r>
                      <a:endParaRPr lang="de-DE" sz="4800" b="1" dirty="0"/>
                    </a:p>
                  </a:txBody>
                  <a:tcPr marL="182832" marR="182832" marT="91416" marB="91416">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de-DE" sz="4800" dirty="0"/>
                        <a:t>15</a:t>
                      </a:r>
                      <a:endParaRPr lang="de-DE" sz="4800" b="1" dirty="0"/>
                    </a:p>
                  </a:txBody>
                  <a:tcPr marL="182832" marR="182832" marT="91416" marB="91416">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9001201"/>
                  </a:ext>
                </a:extLst>
              </a:tr>
              <a:tr h="914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800" dirty="0" err="1"/>
                        <a:t>country</a:t>
                      </a:r>
                      <a:r>
                        <a:rPr lang="de-DE" sz="4800" dirty="0"/>
                        <a:t> Road</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de-DE" sz="4800" dirty="0"/>
                        <a:t>35</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98496885"/>
                  </a:ext>
                </a:extLst>
              </a:tr>
              <a:tr h="914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4800" dirty="0"/>
                        <a:t>urban </a:t>
                      </a:r>
                      <a:r>
                        <a:rPr lang="de-DE" sz="4800" dirty="0" err="1"/>
                        <a:t>road</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de-DE" sz="4800" dirty="0"/>
                        <a:t>51</a:t>
                      </a:r>
                      <a:endParaRPr lang="de-DE" sz="4800" b="1"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4166657"/>
                  </a:ext>
                </a:extLst>
              </a:tr>
            </a:tbl>
          </a:graphicData>
        </a:graphic>
      </p:graphicFrame>
      <p:sp>
        <p:nvSpPr>
          <p:cNvPr id="72" name="Text Box 8">
            <a:extLst>
              <a:ext uri="{FF2B5EF4-FFF2-40B4-BE49-F238E27FC236}">
                <a16:creationId xmlns:a16="http://schemas.microsoft.com/office/drawing/2014/main" id="{BC2D77DE-05C3-480B-B981-8F80F0DB555B}"/>
              </a:ext>
            </a:extLst>
          </p:cNvPr>
          <p:cNvSpPr txBox="1">
            <a:spLocks noChangeArrowheads="1"/>
          </p:cNvSpPr>
          <p:nvPr/>
        </p:nvSpPr>
        <p:spPr bwMode="auto">
          <a:xfrm>
            <a:off x="14140032" y="-10696080"/>
            <a:ext cx="9790524" cy="830868"/>
          </a:xfrm>
          <a:prstGeom prst="rect">
            <a:avLst/>
          </a:prstGeom>
          <a:noFill/>
          <a:ln w="12700">
            <a:noFill/>
            <a:miter lim="800000"/>
            <a:headEnd/>
            <a:tailEnd/>
          </a:ln>
        </p:spPr>
        <p:txBody>
          <a:bodyPr wrap="square">
            <a:spAutoFit/>
          </a:bodyPr>
          <a:lstStyle/>
          <a:p>
            <a:pPr>
              <a:spcBef>
                <a:spcPct val="50000"/>
              </a:spcBef>
            </a:pPr>
            <a:r>
              <a:rPr lang="de-DE" sz="4799" dirty="0">
                <a:solidFill>
                  <a:srgbClr val="003366"/>
                </a:solidFill>
                <a:latin typeface="Linotype Syntax Com Regular" panose="020B0604020202020204"/>
              </a:rPr>
              <a:t> </a:t>
            </a:r>
          </a:p>
        </p:txBody>
      </p:sp>
      <p:sp>
        <p:nvSpPr>
          <p:cNvPr id="80" name="Rechteck 79">
            <a:extLst>
              <a:ext uri="{FF2B5EF4-FFF2-40B4-BE49-F238E27FC236}">
                <a16:creationId xmlns:a16="http://schemas.microsoft.com/office/drawing/2014/main" id="{DE2262F0-42A2-4881-9289-87CA51CAF9FA}"/>
              </a:ext>
            </a:extLst>
          </p:cNvPr>
          <p:cNvSpPr/>
          <p:nvPr/>
        </p:nvSpPr>
        <p:spPr>
          <a:xfrm>
            <a:off x="40424832" y="4442813"/>
            <a:ext cx="1906139" cy="5638103"/>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cxnSp>
        <p:nvCxnSpPr>
          <p:cNvPr id="81" name="Gerader Verbinder 80">
            <a:extLst>
              <a:ext uri="{FF2B5EF4-FFF2-40B4-BE49-F238E27FC236}">
                <a16:creationId xmlns:a16="http://schemas.microsoft.com/office/drawing/2014/main" id="{4CF2D866-4587-4A86-9347-8B88C302B863}"/>
              </a:ext>
            </a:extLst>
          </p:cNvPr>
          <p:cNvCxnSpPr>
            <a:cxnSpLocks/>
          </p:cNvCxnSpPr>
          <p:nvPr/>
        </p:nvCxnSpPr>
        <p:spPr>
          <a:xfrm flipV="1">
            <a:off x="41397437" y="4442813"/>
            <a:ext cx="0" cy="5638103"/>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2" name="Rechteck 81">
            <a:extLst>
              <a:ext uri="{FF2B5EF4-FFF2-40B4-BE49-F238E27FC236}">
                <a16:creationId xmlns:a16="http://schemas.microsoft.com/office/drawing/2014/main" id="{9BAE9A74-310C-4B93-963C-BFF35FE0F870}"/>
              </a:ext>
            </a:extLst>
          </p:cNvPr>
          <p:cNvSpPr/>
          <p:nvPr/>
        </p:nvSpPr>
        <p:spPr>
          <a:xfrm>
            <a:off x="39525716" y="11107820"/>
            <a:ext cx="4376310" cy="2307683"/>
          </a:xfrm>
          <a:prstGeom prst="rect">
            <a:avLst/>
          </a:prstGeom>
        </p:spPr>
        <p:txBody>
          <a:bodyPr wrap="square">
            <a:spAutoFit/>
          </a:bodyPr>
          <a:lstStyle/>
          <a:p>
            <a:pPr algn="ctr"/>
            <a:r>
              <a:rPr lang="de-DE" sz="7198" dirty="0" err="1">
                <a:solidFill>
                  <a:srgbClr val="C00000"/>
                </a:solidFill>
              </a:rPr>
              <a:t>Incurred</a:t>
            </a:r>
            <a:r>
              <a:rPr lang="de-DE" sz="7198" dirty="0">
                <a:solidFill>
                  <a:srgbClr val="C00000"/>
                </a:solidFill>
              </a:rPr>
              <a:t> ACD</a:t>
            </a:r>
          </a:p>
        </p:txBody>
      </p:sp>
      <p:pic>
        <p:nvPicPr>
          <p:cNvPr id="84" name="Grafik 83">
            <a:extLst>
              <a:ext uri="{FF2B5EF4-FFF2-40B4-BE49-F238E27FC236}">
                <a16:creationId xmlns:a16="http://schemas.microsoft.com/office/drawing/2014/main" id="{3AB209CA-E325-4BE0-8240-63DF4C797F43}"/>
              </a:ext>
            </a:extLst>
          </p:cNvPr>
          <p:cNvPicPr>
            <a:picLocks noChangeAspect="1"/>
          </p:cNvPicPr>
          <p:nvPr/>
        </p:nvPicPr>
        <p:blipFill>
          <a:blip r:embed="rId4"/>
          <a:stretch>
            <a:fillRect/>
          </a:stretch>
        </p:blipFill>
        <p:spPr>
          <a:xfrm>
            <a:off x="28213633" y="4447720"/>
            <a:ext cx="10128968" cy="5752965"/>
          </a:xfrm>
          <a:prstGeom prst="rect">
            <a:avLst/>
          </a:prstGeom>
        </p:spPr>
      </p:pic>
    </p:spTree>
    <p:extLst>
      <p:ext uri="{BB962C8B-B14F-4D97-AF65-F5344CB8AC3E}">
        <p14:creationId xmlns:p14="http://schemas.microsoft.com/office/powerpoint/2010/main" val="1266699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BF56319-48A3-4D50-A061-335B8FAC3CCB}"/>
              </a:ext>
            </a:extLst>
          </p:cNvPr>
          <p:cNvSpPr>
            <a:spLocks noGrp="1"/>
          </p:cNvSpPr>
          <p:nvPr>
            <p:ph type="title"/>
          </p:nvPr>
        </p:nvSpPr>
        <p:spPr/>
        <p:txBody>
          <a:bodyPr/>
          <a:lstStyle/>
          <a:p>
            <a:r>
              <a:rPr lang="en-US" sz="7198" dirty="0">
                <a:solidFill>
                  <a:srgbClr val="F39000"/>
                </a:solidFill>
              </a:rPr>
              <a:t>Current Accident Cost Density</a:t>
            </a:r>
            <a:endParaRPr lang="de-DE" dirty="0">
              <a:solidFill>
                <a:srgbClr val="F39000"/>
              </a:solidFill>
            </a:endParaRPr>
          </a:p>
        </p:txBody>
      </p:sp>
      <p:sp>
        <p:nvSpPr>
          <p:cNvPr id="55" name="Ellipse 54">
            <a:extLst>
              <a:ext uri="{FF2B5EF4-FFF2-40B4-BE49-F238E27FC236}">
                <a16:creationId xmlns:a16="http://schemas.microsoft.com/office/drawing/2014/main" id="{0D2C3557-DAD9-4A79-8068-A6280DCBEE52}"/>
              </a:ext>
            </a:extLst>
          </p:cNvPr>
          <p:cNvSpPr/>
          <p:nvPr/>
        </p:nvSpPr>
        <p:spPr bwMode="auto">
          <a:xfrm>
            <a:off x="3896196" y="7121361"/>
            <a:ext cx="393951" cy="393951"/>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56" name="Gleichschenkliges Dreieck 55">
            <a:extLst>
              <a:ext uri="{FF2B5EF4-FFF2-40B4-BE49-F238E27FC236}">
                <a16:creationId xmlns:a16="http://schemas.microsoft.com/office/drawing/2014/main" id="{0D4E40EE-0052-4229-A4AF-13CBBC5C60E1}"/>
              </a:ext>
            </a:extLst>
          </p:cNvPr>
          <p:cNvSpPr/>
          <p:nvPr/>
        </p:nvSpPr>
        <p:spPr bwMode="auto">
          <a:xfrm rot="16200000">
            <a:off x="3633563" y="6471026"/>
            <a:ext cx="393951" cy="393951"/>
          </a:xfrm>
          <a:prstGeom prst="triangle">
            <a:avLst/>
          </a:prstGeom>
          <a:solidFill>
            <a:srgbClr val="3333FF"/>
          </a:solidFill>
          <a:ln w="12700">
            <a:solidFill>
              <a:schemeClr val="tx1"/>
            </a:solidFill>
            <a:round/>
            <a:headEnd/>
            <a:tailEnd type="triangle" w="med" len="med"/>
          </a:ln>
          <a:effectLst/>
        </p:spPr>
        <p:txBody>
          <a:bodyPr rtlCol="0" anchor="ctr"/>
          <a:lstStyle/>
          <a:p>
            <a:pPr algn="ctr"/>
            <a:endParaRPr lang="de-DE" sz="7198"/>
          </a:p>
        </p:txBody>
      </p:sp>
      <p:sp>
        <p:nvSpPr>
          <p:cNvPr id="57" name="Ellipse 56">
            <a:extLst>
              <a:ext uri="{FF2B5EF4-FFF2-40B4-BE49-F238E27FC236}">
                <a16:creationId xmlns:a16="http://schemas.microsoft.com/office/drawing/2014/main" id="{D4451C23-3695-4917-BAC7-E0BFD30E2F60}"/>
              </a:ext>
            </a:extLst>
          </p:cNvPr>
          <p:cNvSpPr/>
          <p:nvPr/>
        </p:nvSpPr>
        <p:spPr bwMode="auto">
          <a:xfrm>
            <a:off x="3896196" y="6471026"/>
            <a:ext cx="393951" cy="393951"/>
          </a:xfrm>
          <a:prstGeom prst="ellipse">
            <a:avLst/>
          </a:prstGeom>
          <a:solidFill>
            <a:srgbClr val="FF0000"/>
          </a:solidFill>
          <a:ln w="12700">
            <a:solidFill>
              <a:schemeClr val="tx1"/>
            </a:solidFill>
            <a:round/>
            <a:headEnd/>
            <a:tailEnd type="triangle" w="med" len="med"/>
          </a:ln>
          <a:effectLst/>
        </p:spPr>
        <p:txBody>
          <a:bodyPr rtlCol="0" anchor="ctr"/>
          <a:lstStyle/>
          <a:p>
            <a:pPr algn="ctr"/>
            <a:endParaRPr lang="de-DE" sz="7198"/>
          </a:p>
        </p:txBody>
      </p:sp>
      <p:sp>
        <p:nvSpPr>
          <p:cNvPr id="58" name="Ellipse 57">
            <a:extLst>
              <a:ext uri="{FF2B5EF4-FFF2-40B4-BE49-F238E27FC236}">
                <a16:creationId xmlns:a16="http://schemas.microsoft.com/office/drawing/2014/main" id="{368FA569-57D1-4B8D-972F-59A566175E1A}"/>
              </a:ext>
            </a:extLst>
          </p:cNvPr>
          <p:cNvSpPr/>
          <p:nvPr/>
        </p:nvSpPr>
        <p:spPr bwMode="auto">
          <a:xfrm flipH="1">
            <a:off x="3971928" y="6864977"/>
            <a:ext cx="262606" cy="262606"/>
          </a:xfrm>
          <a:prstGeom prst="ellipse">
            <a:avLst/>
          </a:prstGeom>
          <a:solidFill>
            <a:srgbClr val="FFFF00"/>
          </a:solidFill>
          <a:ln w="12700">
            <a:solidFill>
              <a:schemeClr val="tx1"/>
            </a:solidFill>
            <a:round/>
            <a:headEnd/>
            <a:tailEnd type="triangle" w="med" len="med"/>
          </a:ln>
          <a:effectLst/>
        </p:spPr>
        <p:txBody>
          <a:bodyPr rtlCol="0" anchor="ctr"/>
          <a:lstStyle/>
          <a:p>
            <a:pPr algn="ctr"/>
            <a:endParaRPr lang="de-DE" sz="7198"/>
          </a:p>
        </p:txBody>
      </p:sp>
      <p:sp>
        <p:nvSpPr>
          <p:cNvPr id="85" name="Textfeld 84">
            <a:extLst>
              <a:ext uri="{FF2B5EF4-FFF2-40B4-BE49-F238E27FC236}">
                <a16:creationId xmlns:a16="http://schemas.microsoft.com/office/drawing/2014/main" id="{AE0B092E-5987-4A4D-B469-9F2B50961F99}"/>
              </a:ext>
            </a:extLst>
          </p:cNvPr>
          <p:cNvSpPr txBox="1"/>
          <p:nvPr/>
        </p:nvSpPr>
        <p:spPr>
          <a:xfrm>
            <a:off x="578488" y="4006963"/>
            <a:ext cx="14330661" cy="1323183"/>
          </a:xfrm>
          <a:prstGeom prst="rect">
            <a:avLst/>
          </a:prstGeom>
          <a:noFill/>
        </p:spPr>
        <p:txBody>
          <a:bodyPr wrap="square" rtlCol="0">
            <a:spAutoFit/>
          </a:bodyPr>
          <a:lstStyle/>
          <a:p>
            <a:r>
              <a:rPr lang="en-US" sz="3999" dirty="0"/>
              <a:t>Number of accidents * Unit cost / Segment length</a:t>
            </a:r>
          </a:p>
          <a:p>
            <a:endParaRPr lang="en-US" sz="3999" dirty="0"/>
          </a:p>
        </p:txBody>
      </p:sp>
      <p:sp>
        <p:nvSpPr>
          <p:cNvPr id="13" name="Freihandform: Form 12">
            <a:extLst>
              <a:ext uri="{FF2B5EF4-FFF2-40B4-BE49-F238E27FC236}">
                <a16:creationId xmlns:a16="http://schemas.microsoft.com/office/drawing/2014/main" id="{682A53C7-DFDA-40B9-9B22-9DE6855565A4}"/>
              </a:ext>
            </a:extLst>
          </p:cNvPr>
          <p:cNvSpPr/>
          <p:nvPr/>
        </p:nvSpPr>
        <p:spPr>
          <a:xfrm>
            <a:off x="3548719" y="7546891"/>
            <a:ext cx="818229" cy="237774"/>
          </a:xfrm>
          <a:custGeom>
            <a:avLst/>
            <a:gdLst>
              <a:gd name="connsiteX0" fmla="*/ 0 w 450477"/>
              <a:gd name="connsiteY0" fmla="*/ 0 h 121023"/>
              <a:gd name="connsiteX1" fmla="*/ 450477 w 450477"/>
              <a:gd name="connsiteY1" fmla="*/ 121023 h 121023"/>
            </a:gdLst>
            <a:ahLst/>
            <a:cxnLst>
              <a:cxn ang="0">
                <a:pos x="connsiteX0" y="connsiteY0"/>
              </a:cxn>
              <a:cxn ang="0">
                <a:pos x="connsiteX1" y="connsiteY1"/>
              </a:cxn>
            </a:cxnLst>
            <a:rect l="l" t="t" r="r" b="b"/>
            <a:pathLst>
              <a:path w="450477" h="121023">
                <a:moveTo>
                  <a:pt x="0" y="0"/>
                </a:moveTo>
                <a:lnTo>
                  <a:pt x="450477" y="121023"/>
                </a:ln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68" name="Rechteck 67">
            <a:extLst>
              <a:ext uri="{FF2B5EF4-FFF2-40B4-BE49-F238E27FC236}">
                <a16:creationId xmlns:a16="http://schemas.microsoft.com/office/drawing/2014/main" id="{37E98DFE-7D1C-487B-95A5-F6EF29CDD4DD}"/>
              </a:ext>
            </a:extLst>
          </p:cNvPr>
          <p:cNvSpPr/>
          <p:nvPr/>
        </p:nvSpPr>
        <p:spPr>
          <a:xfrm>
            <a:off x="19784373" y="5494989"/>
            <a:ext cx="1906139" cy="5638103"/>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cxnSp>
        <p:nvCxnSpPr>
          <p:cNvPr id="69" name="Gerader Verbinder 68">
            <a:extLst>
              <a:ext uri="{FF2B5EF4-FFF2-40B4-BE49-F238E27FC236}">
                <a16:creationId xmlns:a16="http://schemas.microsoft.com/office/drawing/2014/main" id="{69EF3B1C-82A7-48EB-886F-E3BA0695BFC4}"/>
              </a:ext>
            </a:extLst>
          </p:cNvPr>
          <p:cNvCxnSpPr>
            <a:cxnSpLocks/>
          </p:cNvCxnSpPr>
          <p:nvPr/>
        </p:nvCxnSpPr>
        <p:spPr>
          <a:xfrm flipV="1">
            <a:off x="20756977" y="5494989"/>
            <a:ext cx="0" cy="5638103"/>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70" name="Rechteck 69">
            <a:extLst>
              <a:ext uri="{FF2B5EF4-FFF2-40B4-BE49-F238E27FC236}">
                <a16:creationId xmlns:a16="http://schemas.microsoft.com/office/drawing/2014/main" id="{E39156C8-4359-4FA9-88AB-ED7EA335DC69}"/>
              </a:ext>
            </a:extLst>
          </p:cNvPr>
          <p:cNvSpPr/>
          <p:nvPr/>
        </p:nvSpPr>
        <p:spPr>
          <a:xfrm>
            <a:off x="17533056" y="3644128"/>
            <a:ext cx="6303626" cy="923330"/>
          </a:xfrm>
          <a:prstGeom prst="rect">
            <a:avLst/>
          </a:prstGeom>
        </p:spPr>
        <p:txBody>
          <a:bodyPr wrap="square">
            <a:spAutoFit/>
          </a:bodyPr>
          <a:lstStyle/>
          <a:p>
            <a:pPr algn="ctr"/>
            <a:r>
              <a:rPr lang="de-DE" sz="5400" dirty="0">
                <a:solidFill>
                  <a:srgbClr val="C00000"/>
                </a:solidFill>
              </a:rPr>
              <a:t>= </a:t>
            </a:r>
            <a:r>
              <a:rPr lang="de-DE" sz="5400" dirty="0" err="1">
                <a:solidFill>
                  <a:srgbClr val="C00000"/>
                </a:solidFill>
              </a:rPr>
              <a:t>incurred</a:t>
            </a:r>
            <a:r>
              <a:rPr lang="de-DE" sz="5400" dirty="0">
                <a:solidFill>
                  <a:srgbClr val="C00000"/>
                </a:solidFill>
              </a:rPr>
              <a:t> ACD</a:t>
            </a:r>
          </a:p>
        </p:txBody>
      </p:sp>
      <p:sp>
        <p:nvSpPr>
          <p:cNvPr id="72" name="Text Box 8">
            <a:extLst>
              <a:ext uri="{FF2B5EF4-FFF2-40B4-BE49-F238E27FC236}">
                <a16:creationId xmlns:a16="http://schemas.microsoft.com/office/drawing/2014/main" id="{BC2D77DE-05C3-480B-B981-8F80F0DB555B}"/>
              </a:ext>
            </a:extLst>
          </p:cNvPr>
          <p:cNvSpPr txBox="1">
            <a:spLocks noChangeArrowheads="1"/>
          </p:cNvSpPr>
          <p:nvPr/>
        </p:nvSpPr>
        <p:spPr bwMode="auto">
          <a:xfrm>
            <a:off x="14140032" y="-10696080"/>
            <a:ext cx="9790524" cy="830868"/>
          </a:xfrm>
          <a:prstGeom prst="rect">
            <a:avLst/>
          </a:prstGeom>
          <a:noFill/>
          <a:ln w="12700">
            <a:noFill/>
            <a:miter lim="800000"/>
            <a:headEnd/>
            <a:tailEnd/>
          </a:ln>
        </p:spPr>
        <p:txBody>
          <a:bodyPr wrap="square">
            <a:spAutoFit/>
          </a:bodyPr>
          <a:lstStyle/>
          <a:p>
            <a:pPr>
              <a:spcBef>
                <a:spcPct val="50000"/>
              </a:spcBef>
            </a:pPr>
            <a:r>
              <a:rPr lang="de-DE" sz="4799" dirty="0">
                <a:solidFill>
                  <a:srgbClr val="003366"/>
                </a:solidFill>
                <a:latin typeface="Linotype Syntax Com Regular" panose="020B0604020202020204"/>
              </a:rPr>
              <a:t> </a:t>
            </a:r>
          </a:p>
        </p:txBody>
      </p:sp>
      <p:sp>
        <p:nvSpPr>
          <p:cNvPr id="73" name="Rechteck 72">
            <a:extLst>
              <a:ext uri="{FF2B5EF4-FFF2-40B4-BE49-F238E27FC236}">
                <a16:creationId xmlns:a16="http://schemas.microsoft.com/office/drawing/2014/main" id="{C172E2BD-FBB1-48B3-A207-B38754FC2B8D}"/>
              </a:ext>
            </a:extLst>
          </p:cNvPr>
          <p:cNvSpPr/>
          <p:nvPr/>
        </p:nvSpPr>
        <p:spPr>
          <a:xfrm>
            <a:off x="33794987" y="6223711"/>
            <a:ext cx="1906139"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74" name="Rechteck 73">
            <a:extLst>
              <a:ext uri="{FF2B5EF4-FFF2-40B4-BE49-F238E27FC236}">
                <a16:creationId xmlns:a16="http://schemas.microsoft.com/office/drawing/2014/main" id="{085738D6-CBB8-42A6-9002-041483486AFE}"/>
              </a:ext>
            </a:extLst>
          </p:cNvPr>
          <p:cNvSpPr/>
          <p:nvPr/>
        </p:nvSpPr>
        <p:spPr>
          <a:xfrm>
            <a:off x="32949248" y="10034369"/>
            <a:ext cx="5503751" cy="1200008"/>
          </a:xfrm>
          <a:prstGeom prst="rect">
            <a:avLst/>
          </a:prstGeom>
        </p:spPr>
        <p:txBody>
          <a:bodyPr wrap="none">
            <a:spAutoFit/>
          </a:bodyPr>
          <a:lstStyle/>
          <a:p>
            <a:pPr algn="ctr"/>
            <a:r>
              <a:rPr lang="de-DE" sz="7198" b="1" dirty="0" err="1"/>
              <a:t>expected</a:t>
            </a:r>
            <a:r>
              <a:rPr lang="de-DE" sz="7198" b="1" dirty="0"/>
              <a:t> ACD</a:t>
            </a:r>
          </a:p>
        </p:txBody>
      </p:sp>
      <p:cxnSp>
        <p:nvCxnSpPr>
          <p:cNvPr id="76" name="Gerader Verbinder 75">
            <a:extLst>
              <a:ext uri="{FF2B5EF4-FFF2-40B4-BE49-F238E27FC236}">
                <a16:creationId xmlns:a16="http://schemas.microsoft.com/office/drawing/2014/main" id="{F90FA170-3B37-4E87-8828-66E3D4430D2F}"/>
              </a:ext>
            </a:extLst>
          </p:cNvPr>
          <p:cNvCxnSpPr>
            <a:cxnSpLocks/>
            <a:stCxn id="73" idx="2"/>
            <a:endCxn id="73" idx="0"/>
          </p:cNvCxnSpPr>
          <p:nvPr/>
        </p:nvCxnSpPr>
        <p:spPr>
          <a:xfrm flipV="1">
            <a:off x="34748057" y="6223711"/>
            <a:ext cx="0" cy="3563072"/>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7" name="Gerader Verbinder 76">
            <a:extLst>
              <a:ext uri="{FF2B5EF4-FFF2-40B4-BE49-F238E27FC236}">
                <a16:creationId xmlns:a16="http://schemas.microsoft.com/office/drawing/2014/main" id="{5965508F-4080-405A-B957-BF89E2C5AB5E}"/>
              </a:ext>
            </a:extLst>
          </p:cNvPr>
          <p:cNvCxnSpPr>
            <a:cxnSpLocks/>
          </p:cNvCxnSpPr>
          <p:nvPr/>
        </p:nvCxnSpPr>
        <p:spPr>
          <a:xfrm flipH="1">
            <a:off x="32823566" y="6223711"/>
            <a:ext cx="5872474"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8" name="Gerade Verbindung mit Pfeil 77">
            <a:extLst>
              <a:ext uri="{FF2B5EF4-FFF2-40B4-BE49-F238E27FC236}">
                <a16:creationId xmlns:a16="http://schemas.microsoft.com/office/drawing/2014/main" id="{4E7BAA51-CD50-40C9-A841-B84E7FFC07F3}"/>
              </a:ext>
            </a:extLst>
          </p:cNvPr>
          <p:cNvCxnSpPr/>
          <p:nvPr/>
        </p:nvCxnSpPr>
        <p:spPr>
          <a:xfrm flipV="1">
            <a:off x="36392384" y="6275910"/>
            <a:ext cx="0" cy="3510873"/>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Gerader Verbinder 78">
            <a:extLst>
              <a:ext uri="{FF2B5EF4-FFF2-40B4-BE49-F238E27FC236}">
                <a16:creationId xmlns:a16="http://schemas.microsoft.com/office/drawing/2014/main" id="{E881E1AA-E726-4269-A330-639441669824}"/>
              </a:ext>
            </a:extLst>
          </p:cNvPr>
          <p:cNvCxnSpPr>
            <a:cxnSpLocks/>
          </p:cNvCxnSpPr>
          <p:nvPr/>
        </p:nvCxnSpPr>
        <p:spPr>
          <a:xfrm flipH="1">
            <a:off x="32764889" y="9786783"/>
            <a:ext cx="5872474" cy="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0" name="Gerader Verbinder 79">
            <a:extLst>
              <a:ext uri="{FF2B5EF4-FFF2-40B4-BE49-F238E27FC236}">
                <a16:creationId xmlns:a16="http://schemas.microsoft.com/office/drawing/2014/main" id="{8E6EDD77-9CB1-4BDB-9C9B-B98A0647080C}"/>
              </a:ext>
            </a:extLst>
          </p:cNvPr>
          <p:cNvCxnSpPr>
            <a:cxnSpLocks/>
          </p:cNvCxnSpPr>
          <p:nvPr/>
        </p:nvCxnSpPr>
        <p:spPr>
          <a:xfrm flipH="1">
            <a:off x="18579286" y="11135798"/>
            <a:ext cx="4151695" cy="0"/>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1" name="Textfeld 80">
            <a:extLst>
              <a:ext uri="{FF2B5EF4-FFF2-40B4-BE49-F238E27FC236}">
                <a16:creationId xmlns:a16="http://schemas.microsoft.com/office/drawing/2014/main" id="{9D74FBA9-4C29-4965-8A8E-CA3D648E0B69}"/>
              </a:ext>
            </a:extLst>
          </p:cNvPr>
          <p:cNvSpPr txBox="1"/>
          <p:nvPr/>
        </p:nvSpPr>
        <p:spPr>
          <a:xfrm>
            <a:off x="-9290512" y="3398035"/>
            <a:ext cx="8534661" cy="707758"/>
          </a:xfrm>
          <a:prstGeom prst="rect">
            <a:avLst/>
          </a:prstGeom>
          <a:noFill/>
        </p:spPr>
        <p:txBody>
          <a:bodyPr wrap="square" rtlCol="0">
            <a:spAutoFit/>
          </a:bodyPr>
          <a:lstStyle/>
          <a:p>
            <a:pPr algn="ctr"/>
            <a:r>
              <a:rPr lang="en-US" sz="3999" dirty="0"/>
              <a:t>Accident data</a:t>
            </a:r>
          </a:p>
        </p:txBody>
      </p:sp>
      <p:pic>
        <p:nvPicPr>
          <p:cNvPr id="7" name="Grafik 6">
            <a:extLst>
              <a:ext uri="{FF2B5EF4-FFF2-40B4-BE49-F238E27FC236}">
                <a16:creationId xmlns:a16="http://schemas.microsoft.com/office/drawing/2014/main" id="{59973D0F-CD6C-4664-A422-0CCC070548BB}"/>
              </a:ext>
            </a:extLst>
          </p:cNvPr>
          <p:cNvPicPr>
            <a:picLocks noChangeAspect="1"/>
          </p:cNvPicPr>
          <p:nvPr/>
        </p:nvPicPr>
        <p:blipFill>
          <a:blip r:embed="rId3"/>
          <a:stretch>
            <a:fillRect/>
          </a:stretch>
        </p:blipFill>
        <p:spPr>
          <a:xfrm>
            <a:off x="6342455" y="5330146"/>
            <a:ext cx="10128968" cy="5752965"/>
          </a:xfrm>
          <a:prstGeom prst="rect">
            <a:avLst/>
          </a:prstGeom>
        </p:spPr>
      </p:pic>
    </p:spTree>
    <p:extLst>
      <p:ext uri="{BB962C8B-B14F-4D97-AF65-F5344CB8AC3E}">
        <p14:creationId xmlns:p14="http://schemas.microsoft.com/office/powerpoint/2010/main" val="4166251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a:extLst>
              <a:ext uri="{FF2B5EF4-FFF2-40B4-BE49-F238E27FC236}">
                <a16:creationId xmlns:a16="http://schemas.microsoft.com/office/drawing/2014/main" id="{5876902F-6D71-480E-8B4C-D0AF5D3ED4DF}"/>
              </a:ext>
            </a:extLst>
          </p:cNvPr>
          <p:cNvSpPr>
            <a:spLocks noGrp="1"/>
          </p:cNvSpPr>
          <p:nvPr>
            <p:ph idx="1"/>
          </p:nvPr>
        </p:nvSpPr>
        <p:spPr>
          <a:xfrm>
            <a:off x="12764743" y="4595174"/>
            <a:ext cx="9936944" cy="7758751"/>
          </a:xfrm>
        </p:spPr>
        <p:txBody>
          <a:bodyPr>
            <a:normAutofit/>
          </a:bodyPr>
          <a:lstStyle/>
          <a:p>
            <a:r>
              <a:rPr lang="en-US" sz="4000" dirty="0"/>
              <a:t>Characterized by avoidable accident cost density </a:t>
            </a:r>
          </a:p>
          <a:p>
            <a:r>
              <a:rPr lang="en-US" sz="4000" dirty="0"/>
              <a:t>High safety potential means more benefits by improvements of the road infrastructure</a:t>
            </a:r>
          </a:p>
          <a:p>
            <a:endParaRPr lang="de-DE" sz="4000" dirty="0"/>
          </a:p>
        </p:txBody>
      </p:sp>
      <p:sp>
        <p:nvSpPr>
          <p:cNvPr id="5" name="Titel 4">
            <a:extLst>
              <a:ext uri="{FF2B5EF4-FFF2-40B4-BE49-F238E27FC236}">
                <a16:creationId xmlns:a16="http://schemas.microsoft.com/office/drawing/2014/main" id="{3BF56319-48A3-4D50-A061-335B8FAC3CCB}"/>
              </a:ext>
            </a:extLst>
          </p:cNvPr>
          <p:cNvSpPr>
            <a:spLocks noGrp="1"/>
          </p:cNvSpPr>
          <p:nvPr>
            <p:ph type="title"/>
          </p:nvPr>
        </p:nvSpPr>
        <p:spPr/>
        <p:txBody>
          <a:bodyPr/>
          <a:lstStyle/>
          <a:p>
            <a:r>
              <a:rPr lang="en-US" sz="7998" dirty="0">
                <a:solidFill>
                  <a:srgbClr val="F39000"/>
                </a:solidFill>
              </a:rPr>
              <a:t>Safety potential</a:t>
            </a:r>
            <a:endParaRPr lang="de-DE" dirty="0"/>
          </a:p>
        </p:txBody>
      </p:sp>
      <p:sp>
        <p:nvSpPr>
          <p:cNvPr id="6" name="Rechteck 5">
            <a:extLst>
              <a:ext uri="{FF2B5EF4-FFF2-40B4-BE49-F238E27FC236}">
                <a16:creationId xmlns:a16="http://schemas.microsoft.com/office/drawing/2014/main" id="{6C42D713-39A0-4523-BD88-F3C38BC4C513}"/>
              </a:ext>
            </a:extLst>
          </p:cNvPr>
          <p:cNvSpPr/>
          <p:nvPr/>
        </p:nvSpPr>
        <p:spPr>
          <a:xfrm>
            <a:off x="7099587" y="4595175"/>
            <a:ext cx="2992904" cy="1554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4799" b="1" dirty="0" err="1">
                <a:solidFill>
                  <a:sysClr val="windowText" lastClr="000000"/>
                </a:solidFill>
                <a:latin typeface="Linotype Syntax Com Regular" panose="020B0604020202020204" pitchFamily="34" charset="0"/>
              </a:rPr>
              <a:t>Safety</a:t>
            </a:r>
            <a:r>
              <a:rPr lang="de-DE" sz="4799" b="1" dirty="0">
                <a:solidFill>
                  <a:sysClr val="windowText" lastClr="000000"/>
                </a:solidFill>
                <a:latin typeface="Linotype Syntax Com Regular" panose="020B0604020202020204" pitchFamily="34" charset="0"/>
              </a:rPr>
              <a:t> potential</a:t>
            </a:r>
          </a:p>
        </p:txBody>
      </p:sp>
      <p:sp>
        <p:nvSpPr>
          <p:cNvPr id="3" name="Rechteck 2">
            <a:extLst>
              <a:ext uri="{FF2B5EF4-FFF2-40B4-BE49-F238E27FC236}">
                <a16:creationId xmlns:a16="http://schemas.microsoft.com/office/drawing/2014/main" id="{675D5611-EA01-45D2-A7F4-0109A249AE67}"/>
              </a:ext>
            </a:extLst>
          </p:cNvPr>
          <p:cNvSpPr/>
          <p:nvPr/>
        </p:nvSpPr>
        <p:spPr>
          <a:xfrm>
            <a:off x="6046869" y="10473197"/>
            <a:ext cx="3728585" cy="830997"/>
          </a:xfrm>
          <a:prstGeom prst="rect">
            <a:avLst/>
          </a:prstGeom>
        </p:spPr>
        <p:txBody>
          <a:bodyPr wrap="none">
            <a:spAutoFit/>
          </a:bodyPr>
          <a:lstStyle/>
          <a:p>
            <a:pPr algn="ctr"/>
            <a:r>
              <a:rPr lang="de-DE" sz="4800" b="1" dirty="0" err="1"/>
              <a:t>expected</a:t>
            </a:r>
            <a:r>
              <a:rPr lang="de-DE" sz="4800" b="1" dirty="0"/>
              <a:t> ACD</a:t>
            </a:r>
          </a:p>
        </p:txBody>
      </p:sp>
      <p:sp>
        <p:nvSpPr>
          <p:cNvPr id="16" name="Rechteck 15">
            <a:extLst>
              <a:ext uri="{FF2B5EF4-FFF2-40B4-BE49-F238E27FC236}">
                <a16:creationId xmlns:a16="http://schemas.microsoft.com/office/drawing/2014/main" id="{06F3350D-A5E4-4416-A880-FA76A5853012}"/>
              </a:ext>
            </a:extLst>
          </p:cNvPr>
          <p:cNvSpPr/>
          <p:nvPr/>
        </p:nvSpPr>
        <p:spPr>
          <a:xfrm>
            <a:off x="2311264" y="4442813"/>
            <a:ext cx="1906139" cy="5638103"/>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17" name="Geschweifte Klammer rechts 16">
            <a:extLst>
              <a:ext uri="{FF2B5EF4-FFF2-40B4-BE49-F238E27FC236}">
                <a16:creationId xmlns:a16="http://schemas.microsoft.com/office/drawing/2014/main" id="{6152D379-3B04-4439-8810-87F687F4AAEC}"/>
              </a:ext>
            </a:extLst>
          </p:cNvPr>
          <p:cNvSpPr/>
          <p:nvPr/>
        </p:nvSpPr>
        <p:spPr>
          <a:xfrm>
            <a:off x="6083758" y="4451195"/>
            <a:ext cx="575912" cy="1947201"/>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198"/>
          </a:p>
        </p:txBody>
      </p:sp>
      <p:cxnSp>
        <p:nvCxnSpPr>
          <p:cNvPr id="18" name="Gerader Verbinder 17">
            <a:extLst>
              <a:ext uri="{FF2B5EF4-FFF2-40B4-BE49-F238E27FC236}">
                <a16:creationId xmlns:a16="http://schemas.microsoft.com/office/drawing/2014/main" id="{82D1F8F1-3B18-4D50-9B34-BF9A8CB41439}"/>
              </a:ext>
            </a:extLst>
          </p:cNvPr>
          <p:cNvCxnSpPr>
            <a:cxnSpLocks/>
          </p:cNvCxnSpPr>
          <p:nvPr/>
        </p:nvCxnSpPr>
        <p:spPr>
          <a:xfrm flipV="1">
            <a:off x="3262158" y="4442813"/>
            <a:ext cx="0" cy="5638103"/>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08C9B374-453D-498D-B235-98107E49A876}"/>
              </a:ext>
            </a:extLst>
          </p:cNvPr>
          <p:cNvCxnSpPr>
            <a:cxnSpLocks/>
          </p:cNvCxnSpPr>
          <p:nvPr/>
        </p:nvCxnSpPr>
        <p:spPr>
          <a:xfrm flipH="1">
            <a:off x="1484425" y="6590978"/>
            <a:ext cx="8608066"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 name="Rechteck 25">
            <a:extLst>
              <a:ext uri="{FF2B5EF4-FFF2-40B4-BE49-F238E27FC236}">
                <a16:creationId xmlns:a16="http://schemas.microsoft.com/office/drawing/2014/main" id="{92C4D7AE-6A65-4FC3-9E7E-7B9B9727985F}"/>
              </a:ext>
            </a:extLst>
          </p:cNvPr>
          <p:cNvSpPr/>
          <p:nvPr/>
        </p:nvSpPr>
        <p:spPr>
          <a:xfrm>
            <a:off x="197521" y="10628774"/>
            <a:ext cx="5503751" cy="830997"/>
          </a:xfrm>
          <a:prstGeom prst="rect">
            <a:avLst/>
          </a:prstGeom>
        </p:spPr>
        <p:txBody>
          <a:bodyPr wrap="square">
            <a:spAutoFit/>
          </a:bodyPr>
          <a:lstStyle/>
          <a:p>
            <a:pPr algn="ctr"/>
            <a:r>
              <a:rPr lang="de-DE" sz="4800" b="1" dirty="0" err="1">
                <a:solidFill>
                  <a:srgbClr val="C00000"/>
                </a:solidFill>
              </a:rPr>
              <a:t>Incurred</a:t>
            </a:r>
            <a:r>
              <a:rPr lang="de-DE" sz="4800" b="1" dirty="0">
                <a:solidFill>
                  <a:srgbClr val="C00000"/>
                </a:solidFill>
              </a:rPr>
              <a:t> ACD</a:t>
            </a:r>
          </a:p>
        </p:txBody>
      </p:sp>
      <p:sp>
        <p:nvSpPr>
          <p:cNvPr id="15" name="Rechteck 14">
            <a:extLst>
              <a:ext uri="{FF2B5EF4-FFF2-40B4-BE49-F238E27FC236}">
                <a16:creationId xmlns:a16="http://schemas.microsoft.com/office/drawing/2014/main" id="{7632E6B6-9DA3-4B1F-A363-3EC2C8FAD88E}"/>
              </a:ext>
            </a:extLst>
          </p:cNvPr>
          <p:cNvSpPr/>
          <p:nvPr/>
        </p:nvSpPr>
        <p:spPr bwMode="auto">
          <a:xfrm>
            <a:off x="13771874" y="14066961"/>
            <a:ext cx="998862" cy="3135563"/>
          </a:xfrm>
          <a:prstGeom prst="rect">
            <a:avLst/>
          </a:prstGeom>
          <a:solidFill>
            <a:srgbClr val="009900"/>
          </a:solidFill>
          <a:ln w="12700">
            <a:solidFill>
              <a:schemeClr val="tx1"/>
            </a:solidFill>
            <a:round/>
            <a:headEnd/>
            <a:tailEnd type="triangle" w="med" len="med"/>
          </a:ln>
          <a:effectLst/>
        </p:spPr>
        <p:txBody>
          <a:bodyPr rtlCol="0" anchor="ctr"/>
          <a:lstStyle/>
          <a:p>
            <a:pPr algn="ctr"/>
            <a:endParaRPr lang="en-US" sz="7198" dirty="0"/>
          </a:p>
        </p:txBody>
      </p:sp>
      <p:sp>
        <p:nvSpPr>
          <p:cNvPr id="19" name="Rechteck 18">
            <a:extLst>
              <a:ext uri="{FF2B5EF4-FFF2-40B4-BE49-F238E27FC236}">
                <a16:creationId xmlns:a16="http://schemas.microsoft.com/office/drawing/2014/main" id="{DBC3D69F-6FBB-4DBC-802B-06F28326B008}"/>
              </a:ext>
            </a:extLst>
          </p:cNvPr>
          <p:cNvSpPr/>
          <p:nvPr/>
        </p:nvSpPr>
        <p:spPr bwMode="auto">
          <a:xfrm>
            <a:off x="16205514" y="14874294"/>
            <a:ext cx="1012750" cy="4187025"/>
          </a:xfrm>
          <a:prstGeom prst="rect">
            <a:avLst/>
          </a:prstGeom>
          <a:solidFill>
            <a:srgbClr val="FFFF00"/>
          </a:solidFill>
          <a:ln w="12700">
            <a:solidFill>
              <a:schemeClr val="tx1"/>
            </a:solidFill>
            <a:round/>
            <a:headEnd/>
            <a:tailEnd type="triangle" w="med" len="med"/>
          </a:ln>
          <a:effectLst/>
        </p:spPr>
        <p:txBody>
          <a:bodyPr rtlCol="0" anchor="ctr"/>
          <a:lstStyle/>
          <a:p>
            <a:pPr algn="ctr"/>
            <a:endParaRPr lang="en-US" sz="7198" dirty="0"/>
          </a:p>
        </p:txBody>
      </p:sp>
      <p:sp>
        <p:nvSpPr>
          <p:cNvPr id="20" name="Rechteck 19">
            <a:extLst>
              <a:ext uri="{FF2B5EF4-FFF2-40B4-BE49-F238E27FC236}">
                <a16:creationId xmlns:a16="http://schemas.microsoft.com/office/drawing/2014/main" id="{FF6FC860-5BF0-4405-96C8-1BEA6C15CCA5}"/>
              </a:ext>
            </a:extLst>
          </p:cNvPr>
          <p:cNvSpPr/>
          <p:nvPr/>
        </p:nvSpPr>
        <p:spPr bwMode="auto">
          <a:xfrm>
            <a:off x="18434765" y="16512713"/>
            <a:ext cx="1012746" cy="4986369"/>
          </a:xfrm>
          <a:prstGeom prst="rect">
            <a:avLst/>
          </a:prstGeom>
          <a:solidFill>
            <a:srgbClr val="FF9900"/>
          </a:solidFill>
          <a:ln w="12700">
            <a:solidFill>
              <a:schemeClr val="tx1"/>
            </a:solidFill>
            <a:round/>
            <a:headEnd/>
            <a:tailEnd type="triangle" w="med" len="med"/>
          </a:ln>
          <a:effectLst/>
        </p:spPr>
        <p:txBody>
          <a:bodyPr rtlCol="0" anchor="ctr"/>
          <a:lstStyle/>
          <a:p>
            <a:pPr algn="ctr"/>
            <a:endParaRPr lang="en-US" sz="7198" dirty="0"/>
          </a:p>
        </p:txBody>
      </p:sp>
      <p:sp>
        <p:nvSpPr>
          <p:cNvPr id="21" name="Rechteck 20">
            <a:extLst>
              <a:ext uri="{FF2B5EF4-FFF2-40B4-BE49-F238E27FC236}">
                <a16:creationId xmlns:a16="http://schemas.microsoft.com/office/drawing/2014/main" id="{2C18DF14-AB25-4E1B-909A-3523277B21F6}"/>
              </a:ext>
            </a:extLst>
          </p:cNvPr>
          <p:cNvSpPr/>
          <p:nvPr/>
        </p:nvSpPr>
        <p:spPr bwMode="auto">
          <a:xfrm>
            <a:off x="20969231" y="19748871"/>
            <a:ext cx="998862" cy="5646035"/>
          </a:xfrm>
          <a:prstGeom prst="rect">
            <a:avLst/>
          </a:prstGeom>
          <a:solidFill>
            <a:srgbClr val="FF0000"/>
          </a:solidFill>
          <a:ln w="12700">
            <a:solidFill>
              <a:schemeClr val="tx1"/>
            </a:solidFill>
            <a:round/>
            <a:headEnd/>
            <a:tailEnd type="triangle" w="med" len="med"/>
          </a:ln>
          <a:effectLst/>
        </p:spPr>
        <p:txBody>
          <a:bodyPr rtlCol="0" anchor="ctr"/>
          <a:lstStyle/>
          <a:p>
            <a:pPr algn="ctr"/>
            <a:endParaRPr lang="en-US" sz="7198" dirty="0"/>
          </a:p>
        </p:txBody>
      </p:sp>
      <p:cxnSp>
        <p:nvCxnSpPr>
          <p:cNvPr id="22" name="Gerader Verbinder 21">
            <a:extLst>
              <a:ext uri="{FF2B5EF4-FFF2-40B4-BE49-F238E27FC236}">
                <a16:creationId xmlns:a16="http://schemas.microsoft.com/office/drawing/2014/main" id="{CCFFDA02-1EA0-43E9-B99D-76A3CDE4FE78}"/>
              </a:ext>
            </a:extLst>
          </p:cNvPr>
          <p:cNvCxnSpPr>
            <a:cxnSpLocks/>
            <a:stCxn id="15" idx="2"/>
          </p:cNvCxnSpPr>
          <p:nvPr/>
        </p:nvCxnSpPr>
        <p:spPr>
          <a:xfrm flipV="1">
            <a:off x="14271305" y="14066965"/>
            <a:ext cx="0" cy="313555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ADF97C9A-4F81-4BBE-9C7A-1D7A4F4BD6F6}"/>
              </a:ext>
            </a:extLst>
          </p:cNvPr>
          <p:cNvCxnSpPr>
            <a:cxnSpLocks/>
            <a:endCxn id="21" idx="0"/>
          </p:cNvCxnSpPr>
          <p:nvPr/>
        </p:nvCxnSpPr>
        <p:spPr>
          <a:xfrm flipV="1">
            <a:off x="21468661" y="19748871"/>
            <a:ext cx="2" cy="564603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FA2E288A-5FE1-44F1-8359-3C81C57D4E67}"/>
              </a:ext>
            </a:extLst>
          </p:cNvPr>
          <p:cNvCxnSpPr>
            <a:cxnSpLocks/>
            <a:endCxn id="20" idx="0"/>
          </p:cNvCxnSpPr>
          <p:nvPr/>
        </p:nvCxnSpPr>
        <p:spPr>
          <a:xfrm flipV="1">
            <a:off x="18941134" y="16512713"/>
            <a:ext cx="4" cy="49513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9DB8E209-AA5A-4F24-B65D-5C50FB63A63C}"/>
              </a:ext>
            </a:extLst>
          </p:cNvPr>
          <p:cNvCxnSpPr>
            <a:cxnSpLocks/>
            <a:stCxn id="19" idx="2"/>
            <a:endCxn id="19" idx="0"/>
          </p:cNvCxnSpPr>
          <p:nvPr/>
        </p:nvCxnSpPr>
        <p:spPr>
          <a:xfrm flipV="1">
            <a:off x="16711889" y="14874294"/>
            <a:ext cx="0" cy="4187025"/>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Rechteck 28">
            <a:extLst>
              <a:ext uri="{FF2B5EF4-FFF2-40B4-BE49-F238E27FC236}">
                <a16:creationId xmlns:a16="http://schemas.microsoft.com/office/drawing/2014/main" id="{692597A3-8A15-429C-B74F-B048B45011CE}"/>
              </a:ext>
            </a:extLst>
          </p:cNvPr>
          <p:cNvSpPr/>
          <p:nvPr/>
        </p:nvSpPr>
        <p:spPr>
          <a:xfrm>
            <a:off x="6046869" y="6613748"/>
            <a:ext cx="1906139"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cxnSp>
        <p:nvCxnSpPr>
          <p:cNvPr id="30" name="Gerader Verbinder 29">
            <a:extLst>
              <a:ext uri="{FF2B5EF4-FFF2-40B4-BE49-F238E27FC236}">
                <a16:creationId xmlns:a16="http://schemas.microsoft.com/office/drawing/2014/main" id="{88AAE3C1-1F7B-46BA-A9BD-11989ECBB40F}"/>
              </a:ext>
            </a:extLst>
          </p:cNvPr>
          <p:cNvCxnSpPr>
            <a:cxnSpLocks/>
            <a:stCxn id="29" idx="2"/>
            <a:endCxn id="29" idx="0"/>
          </p:cNvCxnSpPr>
          <p:nvPr/>
        </p:nvCxnSpPr>
        <p:spPr>
          <a:xfrm flipV="1">
            <a:off x="6999939" y="6613748"/>
            <a:ext cx="0" cy="3563072"/>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BF56319-48A3-4D50-A061-335B8FAC3CCB}"/>
              </a:ext>
            </a:extLst>
          </p:cNvPr>
          <p:cNvSpPr>
            <a:spLocks noGrp="1"/>
          </p:cNvSpPr>
          <p:nvPr>
            <p:ph type="title"/>
          </p:nvPr>
        </p:nvSpPr>
        <p:spPr/>
        <p:txBody>
          <a:bodyPr/>
          <a:lstStyle/>
          <a:p>
            <a:r>
              <a:rPr lang="en-US" sz="7998" dirty="0">
                <a:solidFill>
                  <a:srgbClr val="F39000"/>
                </a:solidFill>
              </a:rPr>
              <a:t>Classification</a:t>
            </a:r>
            <a:endParaRPr lang="de-DE" dirty="0"/>
          </a:p>
        </p:txBody>
      </p:sp>
      <p:sp>
        <p:nvSpPr>
          <p:cNvPr id="6" name="Rechteck 5">
            <a:extLst>
              <a:ext uri="{FF2B5EF4-FFF2-40B4-BE49-F238E27FC236}">
                <a16:creationId xmlns:a16="http://schemas.microsoft.com/office/drawing/2014/main" id="{6C42D713-39A0-4523-BD88-F3C38BC4C513}"/>
              </a:ext>
            </a:extLst>
          </p:cNvPr>
          <p:cNvSpPr/>
          <p:nvPr/>
        </p:nvSpPr>
        <p:spPr>
          <a:xfrm>
            <a:off x="7099587" y="-2893998"/>
            <a:ext cx="2992904" cy="1554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4799" b="1" dirty="0" err="1">
                <a:solidFill>
                  <a:sysClr val="windowText" lastClr="000000"/>
                </a:solidFill>
                <a:latin typeface="Linotype Syntax Com Regular" panose="020B0604020202020204" pitchFamily="34" charset="0"/>
              </a:rPr>
              <a:t>Safety</a:t>
            </a:r>
            <a:r>
              <a:rPr lang="de-DE" sz="4799" b="1" dirty="0">
                <a:solidFill>
                  <a:sysClr val="windowText" lastClr="000000"/>
                </a:solidFill>
                <a:latin typeface="Linotype Syntax Com Regular" panose="020B0604020202020204" pitchFamily="34" charset="0"/>
              </a:rPr>
              <a:t> potential</a:t>
            </a:r>
          </a:p>
        </p:txBody>
      </p:sp>
      <p:sp>
        <p:nvSpPr>
          <p:cNvPr id="7" name="Rechteck 6">
            <a:extLst>
              <a:ext uri="{FF2B5EF4-FFF2-40B4-BE49-F238E27FC236}">
                <a16:creationId xmlns:a16="http://schemas.microsoft.com/office/drawing/2014/main" id="{09F2C941-555C-4ADE-A566-7BB4BCE86283}"/>
              </a:ext>
            </a:extLst>
          </p:cNvPr>
          <p:cNvSpPr/>
          <p:nvPr/>
        </p:nvSpPr>
        <p:spPr>
          <a:xfrm>
            <a:off x="8946028" y="6999361"/>
            <a:ext cx="952596"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3" name="Rechteck 2">
            <a:extLst>
              <a:ext uri="{FF2B5EF4-FFF2-40B4-BE49-F238E27FC236}">
                <a16:creationId xmlns:a16="http://schemas.microsoft.com/office/drawing/2014/main" id="{675D5611-EA01-45D2-A7F4-0109A249AE67}"/>
              </a:ext>
            </a:extLst>
          </p:cNvPr>
          <p:cNvSpPr/>
          <p:nvPr/>
        </p:nvSpPr>
        <p:spPr>
          <a:xfrm>
            <a:off x="8095617" y="10665299"/>
            <a:ext cx="2256002" cy="523092"/>
          </a:xfrm>
          <a:prstGeom prst="rect">
            <a:avLst/>
          </a:prstGeom>
        </p:spPr>
        <p:txBody>
          <a:bodyPr wrap="none">
            <a:spAutoFit/>
          </a:bodyPr>
          <a:lstStyle/>
          <a:p>
            <a:r>
              <a:rPr lang="de-DE" sz="2799" b="1" dirty="0" err="1">
                <a:solidFill>
                  <a:schemeClr val="tx1">
                    <a:lumMod val="50000"/>
                    <a:lumOff val="50000"/>
                  </a:schemeClr>
                </a:solidFill>
              </a:rPr>
              <a:t>expected</a:t>
            </a:r>
            <a:r>
              <a:rPr lang="de-DE" sz="2799" b="1" dirty="0">
                <a:solidFill>
                  <a:schemeClr val="tx1">
                    <a:lumMod val="50000"/>
                    <a:lumOff val="50000"/>
                  </a:schemeClr>
                </a:solidFill>
              </a:rPr>
              <a:t> ACD</a:t>
            </a:r>
          </a:p>
        </p:txBody>
      </p:sp>
      <p:cxnSp>
        <p:nvCxnSpPr>
          <p:cNvPr id="11" name="Gerader Verbinder 10">
            <a:extLst>
              <a:ext uri="{FF2B5EF4-FFF2-40B4-BE49-F238E27FC236}">
                <a16:creationId xmlns:a16="http://schemas.microsoft.com/office/drawing/2014/main" id="{A5F74CA9-B1C0-4492-B444-1C32782717BE}"/>
              </a:ext>
            </a:extLst>
          </p:cNvPr>
          <p:cNvCxnSpPr>
            <a:cxnSpLocks/>
            <a:stCxn id="7" idx="2"/>
            <a:endCxn id="7" idx="0"/>
          </p:cNvCxnSpPr>
          <p:nvPr/>
        </p:nvCxnSpPr>
        <p:spPr>
          <a:xfrm flipV="1">
            <a:off x="9422326" y="6999361"/>
            <a:ext cx="0" cy="3563072"/>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Geschweifte Klammer rechts 16">
            <a:extLst>
              <a:ext uri="{FF2B5EF4-FFF2-40B4-BE49-F238E27FC236}">
                <a16:creationId xmlns:a16="http://schemas.microsoft.com/office/drawing/2014/main" id="{6152D379-3B04-4439-8810-87F687F4AAEC}"/>
              </a:ext>
            </a:extLst>
          </p:cNvPr>
          <p:cNvSpPr/>
          <p:nvPr/>
        </p:nvSpPr>
        <p:spPr>
          <a:xfrm>
            <a:off x="6083758" y="-3037977"/>
            <a:ext cx="575912" cy="1947201"/>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7198"/>
          </a:p>
        </p:txBody>
      </p:sp>
      <p:cxnSp>
        <p:nvCxnSpPr>
          <p:cNvPr id="24" name="Gerader Verbinder 23">
            <a:extLst>
              <a:ext uri="{FF2B5EF4-FFF2-40B4-BE49-F238E27FC236}">
                <a16:creationId xmlns:a16="http://schemas.microsoft.com/office/drawing/2014/main" id="{08C9B374-453D-498D-B235-98107E49A876}"/>
              </a:ext>
            </a:extLst>
          </p:cNvPr>
          <p:cNvCxnSpPr>
            <a:cxnSpLocks/>
          </p:cNvCxnSpPr>
          <p:nvPr/>
        </p:nvCxnSpPr>
        <p:spPr>
          <a:xfrm flipH="1">
            <a:off x="8240212" y="6999361"/>
            <a:ext cx="1490105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Gerade Verbindung 52">
            <a:extLst>
              <a:ext uri="{FF2B5EF4-FFF2-40B4-BE49-F238E27FC236}">
                <a16:creationId xmlns:a16="http://schemas.microsoft.com/office/drawing/2014/main" id="{04B43799-9B79-4EE2-B9C1-095E305785EC}"/>
              </a:ext>
            </a:extLst>
          </p:cNvPr>
          <p:cNvCxnSpPr>
            <a:cxnSpLocks/>
          </p:cNvCxnSpPr>
          <p:nvPr/>
        </p:nvCxnSpPr>
        <p:spPr>
          <a:xfrm>
            <a:off x="11964487" y="4755150"/>
            <a:ext cx="0" cy="5842352"/>
          </a:xfrm>
          <a:prstGeom prst="line">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53">
            <a:extLst>
              <a:ext uri="{FF2B5EF4-FFF2-40B4-BE49-F238E27FC236}">
                <a16:creationId xmlns:a16="http://schemas.microsoft.com/office/drawing/2014/main" id="{3C52AFF6-5707-44B4-A4F8-33C3334819E0}"/>
              </a:ext>
            </a:extLst>
          </p:cNvPr>
          <p:cNvCxnSpPr>
            <a:cxnSpLocks/>
          </p:cNvCxnSpPr>
          <p:nvPr/>
        </p:nvCxnSpPr>
        <p:spPr>
          <a:xfrm flipH="1">
            <a:off x="8240212" y="10597501"/>
            <a:ext cx="15306149" cy="0"/>
          </a:xfrm>
          <a:prstGeom prst="line">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D1D1E905-3670-4369-9493-66FCA7EF7499}"/>
              </a:ext>
            </a:extLst>
          </p:cNvPr>
          <p:cNvSpPr/>
          <p:nvPr/>
        </p:nvSpPr>
        <p:spPr bwMode="auto">
          <a:xfrm>
            <a:off x="13771872" y="7461936"/>
            <a:ext cx="998862" cy="3135563"/>
          </a:xfrm>
          <a:prstGeom prst="rect">
            <a:avLst/>
          </a:prstGeom>
          <a:solidFill>
            <a:srgbClr val="009900"/>
          </a:solidFill>
          <a:ln w="12700">
            <a:solidFill>
              <a:schemeClr val="tx1"/>
            </a:solidFill>
            <a:round/>
            <a:headEnd/>
            <a:tailEnd type="triangle" w="med" len="med"/>
          </a:ln>
          <a:effectLst/>
        </p:spPr>
        <p:txBody>
          <a:bodyPr rtlCol="0" anchor="ctr"/>
          <a:lstStyle/>
          <a:p>
            <a:pPr algn="ctr"/>
            <a:endParaRPr lang="en-US" sz="7198" dirty="0"/>
          </a:p>
        </p:txBody>
      </p:sp>
      <p:sp>
        <p:nvSpPr>
          <p:cNvPr id="31" name="Rechteck 30">
            <a:extLst>
              <a:ext uri="{FF2B5EF4-FFF2-40B4-BE49-F238E27FC236}">
                <a16:creationId xmlns:a16="http://schemas.microsoft.com/office/drawing/2014/main" id="{1A0949FC-8544-4B00-AA2B-8EDF59A918FB}"/>
              </a:ext>
            </a:extLst>
          </p:cNvPr>
          <p:cNvSpPr/>
          <p:nvPr/>
        </p:nvSpPr>
        <p:spPr bwMode="auto">
          <a:xfrm>
            <a:off x="16205512" y="6410474"/>
            <a:ext cx="1012750" cy="4187025"/>
          </a:xfrm>
          <a:prstGeom prst="rect">
            <a:avLst/>
          </a:prstGeom>
          <a:solidFill>
            <a:srgbClr val="FFFF00"/>
          </a:solidFill>
          <a:ln w="12700">
            <a:solidFill>
              <a:schemeClr val="tx1"/>
            </a:solidFill>
            <a:round/>
            <a:headEnd/>
            <a:tailEnd type="triangle" w="med" len="med"/>
          </a:ln>
          <a:effectLst/>
        </p:spPr>
        <p:txBody>
          <a:bodyPr rtlCol="0" anchor="ctr"/>
          <a:lstStyle/>
          <a:p>
            <a:pPr algn="ctr"/>
            <a:endParaRPr lang="en-US" sz="7198" dirty="0"/>
          </a:p>
        </p:txBody>
      </p:sp>
      <p:sp>
        <p:nvSpPr>
          <p:cNvPr id="32" name="Rechteck 31">
            <a:extLst>
              <a:ext uri="{FF2B5EF4-FFF2-40B4-BE49-F238E27FC236}">
                <a16:creationId xmlns:a16="http://schemas.microsoft.com/office/drawing/2014/main" id="{1CD36AA9-43E1-4F27-8055-A84A9A90A00C}"/>
              </a:ext>
            </a:extLst>
          </p:cNvPr>
          <p:cNvSpPr/>
          <p:nvPr/>
        </p:nvSpPr>
        <p:spPr bwMode="auto">
          <a:xfrm>
            <a:off x="18434763" y="5611128"/>
            <a:ext cx="1012746" cy="4986369"/>
          </a:xfrm>
          <a:prstGeom prst="rect">
            <a:avLst/>
          </a:prstGeom>
          <a:solidFill>
            <a:srgbClr val="FF9900"/>
          </a:solidFill>
          <a:ln w="12700">
            <a:solidFill>
              <a:schemeClr val="tx1"/>
            </a:solidFill>
            <a:round/>
            <a:headEnd/>
            <a:tailEnd type="triangle" w="med" len="med"/>
          </a:ln>
          <a:effectLst/>
        </p:spPr>
        <p:txBody>
          <a:bodyPr rtlCol="0" anchor="ctr"/>
          <a:lstStyle/>
          <a:p>
            <a:pPr algn="ctr"/>
            <a:endParaRPr lang="en-US" sz="7198" dirty="0"/>
          </a:p>
        </p:txBody>
      </p:sp>
      <p:sp>
        <p:nvSpPr>
          <p:cNvPr id="33" name="Rechteck 32">
            <a:extLst>
              <a:ext uri="{FF2B5EF4-FFF2-40B4-BE49-F238E27FC236}">
                <a16:creationId xmlns:a16="http://schemas.microsoft.com/office/drawing/2014/main" id="{0DF15753-251B-4B87-842B-60E995AD4EF9}"/>
              </a:ext>
            </a:extLst>
          </p:cNvPr>
          <p:cNvSpPr/>
          <p:nvPr/>
        </p:nvSpPr>
        <p:spPr bwMode="auto">
          <a:xfrm>
            <a:off x="20969229" y="4916390"/>
            <a:ext cx="998862" cy="5646035"/>
          </a:xfrm>
          <a:prstGeom prst="rect">
            <a:avLst/>
          </a:prstGeom>
          <a:solidFill>
            <a:srgbClr val="FF0000"/>
          </a:solidFill>
          <a:ln w="12700">
            <a:solidFill>
              <a:schemeClr val="tx1"/>
            </a:solidFill>
            <a:round/>
            <a:headEnd/>
            <a:tailEnd type="triangle" w="med" len="med"/>
          </a:ln>
          <a:effectLst/>
        </p:spPr>
        <p:txBody>
          <a:bodyPr rtlCol="0" anchor="ctr"/>
          <a:lstStyle/>
          <a:p>
            <a:pPr algn="ctr"/>
            <a:endParaRPr lang="en-US" sz="7198" dirty="0"/>
          </a:p>
        </p:txBody>
      </p:sp>
      <p:sp>
        <p:nvSpPr>
          <p:cNvPr id="34" name="Textfeld 33">
            <a:extLst>
              <a:ext uri="{FF2B5EF4-FFF2-40B4-BE49-F238E27FC236}">
                <a16:creationId xmlns:a16="http://schemas.microsoft.com/office/drawing/2014/main" id="{21C499DD-66F6-4976-AE7C-E3F9D866A37A}"/>
              </a:ext>
            </a:extLst>
          </p:cNvPr>
          <p:cNvSpPr txBox="1"/>
          <p:nvPr/>
        </p:nvSpPr>
        <p:spPr>
          <a:xfrm rot="16200000">
            <a:off x="9915805" y="8600397"/>
            <a:ext cx="3471113" cy="523092"/>
          </a:xfrm>
          <a:prstGeom prst="rect">
            <a:avLst/>
          </a:prstGeom>
          <a:noFill/>
        </p:spPr>
        <p:txBody>
          <a:bodyPr wrap="square" rtlCol="0">
            <a:spAutoFit/>
          </a:bodyPr>
          <a:lstStyle/>
          <a:p>
            <a:r>
              <a:rPr lang="en-US" sz="2799" b="1" dirty="0"/>
              <a:t>accident cost density</a:t>
            </a:r>
          </a:p>
        </p:txBody>
      </p:sp>
      <p:cxnSp>
        <p:nvCxnSpPr>
          <p:cNvPr id="37" name="Gerade Verbindung 110">
            <a:extLst>
              <a:ext uri="{FF2B5EF4-FFF2-40B4-BE49-F238E27FC236}">
                <a16:creationId xmlns:a16="http://schemas.microsoft.com/office/drawing/2014/main" id="{C3F3B4BC-8B43-44C9-B70D-092E79725D6B}"/>
              </a:ext>
            </a:extLst>
          </p:cNvPr>
          <p:cNvCxnSpPr>
            <a:cxnSpLocks/>
          </p:cNvCxnSpPr>
          <p:nvPr/>
        </p:nvCxnSpPr>
        <p:spPr>
          <a:xfrm>
            <a:off x="11964488" y="6238501"/>
            <a:ext cx="11183081"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Gerade Verbindung 111">
            <a:extLst>
              <a:ext uri="{FF2B5EF4-FFF2-40B4-BE49-F238E27FC236}">
                <a16:creationId xmlns:a16="http://schemas.microsoft.com/office/drawing/2014/main" id="{A73EE57C-95B9-40F1-BDE2-DB36E1A41EF1}"/>
              </a:ext>
            </a:extLst>
          </p:cNvPr>
          <p:cNvCxnSpPr>
            <a:cxnSpLocks/>
          </p:cNvCxnSpPr>
          <p:nvPr/>
        </p:nvCxnSpPr>
        <p:spPr>
          <a:xfrm>
            <a:off x="11964488" y="5450374"/>
            <a:ext cx="11183081"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Textfeld 38">
            <a:extLst>
              <a:ext uri="{FF2B5EF4-FFF2-40B4-BE49-F238E27FC236}">
                <a16:creationId xmlns:a16="http://schemas.microsoft.com/office/drawing/2014/main" id="{C1137BA5-B7F9-4769-A848-852F63572632}"/>
              </a:ext>
            </a:extLst>
          </p:cNvPr>
          <p:cNvSpPr txBox="1"/>
          <p:nvPr/>
        </p:nvSpPr>
        <p:spPr>
          <a:xfrm>
            <a:off x="20690010" y="10692626"/>
            <a:ext cx="2729543" cy="523092"/>
          </a:xfrm>
          <a:prstGeom prst="rect">
            <a:avLst/>
          </a:prstGeom>
          <a:noFill/>
        </p:spPr>
        <p:txBody>
          <a:bodyPr wrap="square" rtlCol="0">
            <a:spAutoFit/>
          </a:bodyPr>
          <a:lstStyle/>
          <a:p>
            <a:r>
              <a:rPr lang="en-US" sz="2799" b="1" dirty="0"/>
              <a:t>Road segments</a:t>
            </a:r>
          </a:p>
        </p:txBody>
      </p:sp>
      <p:cxnSp>
        <p:nvCxnSpPr>
          <p:cNvPr id="40" name="Gerader Verbinder 39">
            <a:extLst>
              <a:ext uri="{FF2B5EF4-FFF2-40B4-BE49-F238E27FC236}">
                <a16:creationId xmlns:a16="http://schemas.microsoft.com/office/drawing/2014/main" id="{85B599A0-39CB-4213-8BCC-A1367C158594}"/>
              </a:ext>
            </a:extLst>
          </p:cNvPr>
          <p:cNvCxnSpPr>
            <a:cxnSpLocks/>
            <a:stCxn id="30" idx="2"/>
          </p:cNvCxnSpPr>
          <p:nvPr/>
        </p:nvCxnSpPr>
        <p:spPr>
          <a:xfrm flipV="1">
            <a:off x="14271303" y="7461940"/>
            <a:ext cx="0" cy="313555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Gerader Verbinder 40">
            <a:extLst>
              <a:ext uri="{FF2B5EF4-FFF2-40B4-BE49-F238E27FC236}">
                <a16:creationId xmlns:a16="http://schemas.microsoft.com/office/drawing/2014/main" id="{4D7EC6C3-1445-45D3-9666-6003425C6AB3}"/>
              </a:ext>
            </a:extLst>
          </p:cNvPr>
          <p:cNvCxnSpPr>
            <a:cxnSpLocks/>
            <a:endCxn id="33" idx="0"/>
          </p:cNvCxnSpPr>
          <p:nvPr/>
        </p:nvCxnSpPr>
        <p:spPr>
          <a:xfrm flipV="1">
            <a:off x="21468659" y="4916389"/>
            <a:ext cx="2" cy="564603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r Verbinder 42">
            <a:extLst>
              <a:ext uri="{FF2B5EF4-FFF2-40B4-BE49-F238E27FC236}">
                <a16:creationId xmlns:a16="http://schemas.microsoft.com/office/drawing/2014/main" id="{2AA0F315-C70F-4445-A6FF-E83A8AA87130}"/>
              </a:ext>
            </a:extLst>
          </p:cNvPr>
          <p:cNvCxnSpPr>
            <a:cxnSpLocks/>
            <a:endCxn id="32" idx="0"/>
          </p:cNvCxnSpPr>
          <p:nvPr/>
        </p:nvCxnSpPr>
        <p:spPr>
          <a:xfrm flipV="1">
            <a:off x="18941132" y="5611129"/>
            <a:ext cx="4" cy="49513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5" name="Gerader Verbinder 44">
            <a:extLst>
              <a:ext uri="{FF2B5EF4-FFF2-40B4-BE49-F238E27FC236}">
                <a16:creationId xmlns:a16="http://schemas.microsoft.com/office/drawing/2014/main" id="{3732A035-6465-4E17-93AD-46A04CE037DB}"/>
              </a:ext>
            </a:extLst>
          </p:cNvPr>
          <p:cNvCxnSpPr>
            <a:cxnSpLocks/>
            <a:stCxn id="31" idx="2"/>
            <a:endCxn id="31" idx="0"/>
          </p:cNvCxnSpPr>
          <p:nvPr/>
        </p:nvCxnSpPr>
        <p:spPr>
          <a:xfrm flipV="1">
            <a:off x="16711887" y="6410474"/>
            <a:ext cx="0" cy="4187025"/>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9" name="Grafik 58">
            <a:extLst>
              <a:ext uri="{FF2B5EF4-FFF2-40B4-BE49-F238E27FC236}">
                <a16:creationId xmlns:a16="http://schemas.microsoft.com/office/drawing/2014/main" id="{9AE798DE-28B5-47D8-8E2D-BDA5BAE58C4E}"/>
              </a:ext>
            </a:extLst>
          </p:cNvPr>
          <p:cNvPicPr>
            <a:picLocks noChangeAspect="1"/>
          </p:cNvPicPr>
          <p:nvPr/>
        </p:nvPicPr>
        <p:blipFill rotWithShape="1">
          <a:blip r:embed="rId3"/>
          <a:srcRect r="2597" b="8866"/>
          <a:stretch/>
        </p:blipFill>
        <p:spPr>
          <a:xfrm>
            <a:off x="831289" y="3491998"/>
            <a:ext cx="6489610" cy="7105503"/>
          </a:xfrm>
          <a:prstGeom prst="rect">
            <a:avLst/>
          </a:prstGeom>
          <a:ln>
            <a:solidFill>
              <a:schemeClr val="tx1"/>
            </a:solidFill>
          </a:ln>
        </p:spPr>
      </p:pic>
      <p:sp>
        <p:nvSpPr>
          <p:cNvPr id="67" name="Textfeld 66">
            <a:extLst>
              <a:ext uri="{FF2B5EF4-FFF2-40B4-BE49-F238E27FC236}">
                <a16:creationId xmlns:a16="http://schemas.microsoft.com/office/drawing/2014/main" id="{E406E28B-7101-40C1-AE02-3EB339205334}"/>
              </a:ext>
            </a:extLst>
          </p:cNvPr>
          <p:cNvSpPr txBox="1"/>
          <p:nvPr/>
        </p:nvSpPr>
        <p:spPr>
          <a:xfrm>
            <a:off x="12279720" y="4689516"/>
            <a:ext cx="1490959" cy="523092"/>
          </a:xfrm>
          <a:prstGeom prst="rect">
            <a:avLst/>
          </a:prstGeom>
          <a:noFill/>
        </p:spPr>
        <p:txBody>
          <a:bodyPr wrap="square" rtlCol="0">
            <a:spAutoFit/>
          </a:bodyPr>
          <a:lstStyle/>
          <a:p>
            <a:r>
              <a:rPr lang="en-US" sz="2799" b="1" i="1" dirty="0">
                <a:solidFill>
                  <a:schemeClr val="tx1">
                    <a:lumMod val="50000"/>
                    <a:lumOff val="50000"/>
                  </a:schemeClr>
                </a:solidFill>
              </a:rPr>
              <a:t>high SP</a:t>
            </a:r>
          </a:p>
        </p:txBody>
      </p:sp>
      <p:sp>
        <p:nvSpPr>
          <p:cNvPr id="68" name="Textfeld 67">
            <a:extLst>
              <a:ext uri="{FF2B5EF4-FFF2-40B4-BE49-F238E27FC236}">
                <a16:creationId xmlns:a16="http://schemas.microsoft.com/office/drawing/2014/main" id="{DF10CFDF-D64B-4F3B-8F57-7EAA93395011}"/>
              </a:ext>
            </a:extLst>
          </p:cNvPr>
          <p:cNvSpPr txBox="1"/>
          <p:nvPr/>
        </p:nvSpPr>
        <p:spPr>
          <a:xfrm>
            <a:off x="12268407" y="6297413"/>
            <a:ext cx="2729543" cy="523092"/>
          </a:xfrm>
          <a:prstGeom prst="rect">
            <a:avLst/>
          </a:prstGeom>
          <a:noFill/>
        </p:spPr>
        <p:txBody>
          <a:bodyPr wrap="square" rtlCol="0">
            <a:spAutoFit/>
          </a:bodyPr>
          <a:lstStyle/>
          <a:p>
            <a:r>
              <a:rPr lang="en-US" sz="2799" b="1" i="1" dirty="0">
                <a:solidFill>
                  <a:schemeClr val="tx1">
                    <a:lumMod val="50000"/>
                    <a:lumOff val="50000"/>
                  </a:schemeClr>
                </a:solidFill>
              </a:rPr>
              <a:t>low SP</a:t>
            </a:r>
          </a:p>
        </p:txBody>
      </p:sp>
      <p:sp>
        <p:nvSpPr>
          <p:cNvPr id="69" name="Textfeld 68">
            <a:extLst>
              <a:ext uri="{FF2B5EF4-FFF2-40B4-BE49-F238E27FC236}">
                <a16:creationId xmlns:a16="http://schemas.microsoft.com/office/drawing/2014/main" id="{AB2FEACF-F438-413D-9E5A-1DC668785658}"/>
              </a:ext>
            </a:extLst>
          </p:cNvPr>
          <p:cNvSpPr txBox="1"/>
          <p:nvPr/>
        </p:nvSpPr>
        <p:spPr>
          <a:xfrm>
            <a:off x="12268407" y="5515236"/>
            <a:ext cx="2649960" cy="523092"/>
          </a:xfrm>
          <a:prstGeom prst="rect">
            <a:avLst/>
          </a:prstGeom>
          <a:noFill/>
        </p:spPr>
        <p:txBody>
          <a:bodyPr wrap="square" rtlCol="0">
            <a:spAutoFit/>
          </a:bodyPr>
          <a:lstStyle/>
          <a:p>
            <a:r>
              <a:rPr lang="en-US" sz="2799" b="1" i="1" dirty="0">
                <a:solidFill>
                  <a:schemeClr val="tx1">
                    <a:lumMod val="50000"/>
                    <a:lumOff val="50000"/>
                  </a:schemeClr>
                </a:solidFill>
              </a:rPr>
              <a:t>medium SP</a:t>
            </a:r>
          </a:p>
        </p:txBody>
      </p:sp>
      <p:sp>
        <p:nvSpPr>
          <p:cNvPr id="70" name="Textfeld 69">
            <a:extLst>
              <a:ext uri="{FF2B5EF4-FFF2-40B4-BE49-F238E27FC236}">
                <a16:creationId xmlns:a16="http://schemas.microsoft.com/office/drawing/2014/main" id="{BDBAAA99-9DFC-41E8-87FE-D930B14FD623}"/>
              </a:ext>
            </a:extLst>
          </p:cNvPr>
          <p:cNvSpPr txBox="1"/>
          <p:nvPr/>
        </p:nvSpPr>
        <p:spPr>
          <a:xfrm>
            <a:off x="12268407" y="7126387"/>
            <a:ext cx="2685283" cy="523092"/>
          </a:xfrm>
          <a:prstGeom prst="rect">
            <a:avLst/>
          </a:prstGeom>
          <a:noFill/>
        </p:spPr>
        <p:txBody>
          <a:bodyPr wrap="square" rtlCol="0">
            <a:spAutoFit/>
          </a:bodyPr>
          <a:lstStyle/>
          <a:p>
            <a:r>
              <a:rPr lang="en-US" sz="2799" b="1" i="1" dirty="0">
                <a:solidFill>
                  <a:schemeClr val="tx1">
                    <a:lumMod val="50000"/>
                    <a:lumOff val="50000"/>
                  </a:schemeClr>
                </a:solidFill>
              </a:rPr>
              <a:t>no SP</a:t>
            </a:r>
          </a:p>
        </p:txBody>
      </p:sp>
      <p:sp>
        <p:nvSpPr>
          <p:cNvPr id="71" name="Rechteck 70">
            <a:extLst>
              <a:ext uri="{FF2B5EF4-FFF2-40B4-BE49-F238E27FC236}">
                <a16:creationId xmlns:a16="http://schemas.microsoft.com/office/drawing/2014/main" id="{C54816A9-42B3-4441-87A4-38C4BE29E389}"/>
              </a:ext>
            </a:extLst>
          </p:cNvPr>
          <p:cNvSpPr/>
          <p:nvPr/>
        </p:nvSpPr>
        <p:spPr>
          <a:xfrm>
            <a:off x="5077753" y="8548203"/>
            <a:ext cx="2021833" cy="1742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72" name="Rechteck 71">
            <a:extLst>
              <a:ext uri="{FF2B5EF4-FFF2-40B4-BE49-F238E27FC236}">
                <a16:creationId xmlns:a16="http://schemas.microsoft.com/office/drawing/2014/main" id="{D8D51D74-B881-4C9F-B066-045CFD967549}"/>
              </a:ext>
            </a:extLst>
          </p:cNvPr>
          <p:cNvSpPr/>
          <p:nvPr/>
        </p:nvSpPr>
        <p:spPr>
          <a:xfrm>
            <a:off x="2311264" y="-8296295"/>
            <a:ext cx="1906139" cy="5638103"/>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cxnSp>
        <p:nvCxnSpPr>
          <p:cNvPr id="73" name="Gerader Verbinder 72">
            <a:extLst>
              <a:ext uri="{FF2B5EF4-FFF2-40B4-BE49-F238E27FC236}">
                <a16:creationId xmlns:a16="http://schemas.microsoft.com/office/drawing/2014/main" id="{27B644B7-9F59-4A50-965C-7D8372F70993}"/>
              </a:ext>
            </a:extLst>
          </p:cNvPr>
          <p:cNvCxnSpPr>
            <a:cxnSpLocks/>
          </p:cNvCxnSpPr>
          <p:nvPr/>
        </p:nvCxnSpPr>
        <p:spPr>
          <a:xfrm flipV="1">
            <a:off x="3262158" y="-8296295"/>
            <a:ext cx="0" cy="5638103"/>
          </a:xfrm>
          <a:prstGeom prst="line">
            <a:avLst/>
          </a:prstGeom>
          <a:ln w="762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74" name="Rechteck 73">
            <a:extLst>
              <a:ext uri="{FF2B5EF4-FFF2-40B4-BE49-F238E27FC236}">
                <a16:creationId xmlns:a16="http://schemas.microsoft.com/office/drawing/2014/main" id="{5C4998CB-4389-4BB5-831E-894FB94545B1}"/>
              </a:ext>
            </a:extLst>
          </p:cNvPr>
          <p:cNvSpPr/>
          <p:nvPr/>
        </p:nvSpPr>
        <p:spPr>
          <a:xfrm>
            <a:off x="0" y="-1629502"/>
            <a:ext cx="5788459" cy="1200008"/>
          </a:xfrm>
          <a:prstGeom prst="rect">
            <a:avLst/>
          </a:prstGeom>
        </p:spPr>
        <p:txBody>
          <a:bodyPr wrap="square">
            <a:spAutoFit/>
          </a:bodyPr>
          <a:lstStyle/>
          <a:p>
            <a:pPr algn="ctr"/>
            <a:r>
              <a:rPr lang="de-DE" sz="7198" dirty="0" err="1">
                <a:solidFill>
                  <a:srgbClr val="C00000"/>
                </a:solidFill>
              </a:rPr>
              <a:t>Incurred</a:t>
            </a:r>
            <a:r>
              <a:rPr lang="de-DE" sz="7198" dirty="0">
                <a:solidFill>
                  <a:srgbClr val="C00000"/>
                </a:solidFill>
              </a:rPr>
              <a:t> ACD</a:t>
            </a:r>
          </a:p>
        </p:txBody>
      </p:sp>
      <p:pic>
        <p:nvPicPr>
          <p:cNvPr id="36" name="Picture 2">
            <a:extLst>
              <a:ext uri="{FF2B5EF4-FFF2-40B4-BE49-F238E27FC236}">
                <a16:creationId xmlns:a16="http://schemas.microsoft.com/office/drawing/2014/main" id="{A9685395-032F-4970-A49F-87C70096DD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1822" y="16725494"/>
            <a:ext cx="7617888" cy="53711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2" name="Picture 2">
            <a:extLst>
              <a:ext uri="{FF2B5EF4-FFF2-40B4-BE49-F238E27FC236}">
                <a16:creationId xmlns:a16="http://schemas.microsoft.com/office/drawing/2014/main" id="{757A3477-B3F4-4C8B-8F26-2E7F9C7C97C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47819" y="16723185"/>
            <a:ext cx="7744609" cy="53734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4" name="Rectangle 1028">
            <a:extLst>
              <a:ext uri="{FF2B5EF4-FFF2-40B4-BE49-F238E27FC236}">
                <a16:creationId xmlns:a16="http://schemas.microsoft.com/office/drawing/2014/main" id="{6029722F-D639-4088-9C05-1B0FE3A58532}"/>
              </a:ext>
            </a:extLst>
          </p:cNvPr>
          <p:cNvSpPr txBox="1">
            <a:spLocks noChangeArrowheads="1"/>
          </p:cNvSpPr>
          <p:nvPr/>
        </p:nvSpPr>
        <p:spPr>
          <a:xfrm>
            <a:off x="-10247819" y="14525939"/>
            <a:ext cx="7617888" cy="1569404"/>
          </a:xfrm>
          <a:prstGeom prst="rect">
            <a:avLst/>
          </a:prstGeom>
          <a:noFill/>
        </p:spPr>
        <p:txBody>
          <a:bodyPr wrap="square">
            <a:spAutoFit/>
          </a:bodyPr>
          <a:lstStyle/>
          <a:p>
            <a:pPr>
              <a:defRPr/>
            </a:pPr>
            <a:r>
              <a:rPr lang="de-DE" sz="4799" kern="0" dirty="0" err="1">
                <a:latin typeface="+mj-lt"/>
                <a:ea typeface="+mj-ea"/>
                <a:cs typeface="+mj-cs"/>
              </a:rPr>
              <a:t>Section</a:t>
            </a:r>
            <a:r>
              <a:rPr lang="de-DE" sz="4799" kern="0" dirty="0">
                <a:latin typeface="+mj-lt"/>
                <a:ea typeface="+mj-ea"/>
                <a:cs typeface="+mj-cs"/>
              </a:rPr>
              <a:t> </a:t>
            </a:r>
            <a:r>
              <a:rPr lang="de-DE" sz="4799" kern="0" dirty="0" err="1">
                <a:latin typeface="+mj-lt"/>
                <a:ea typeface="+mj-ea"/>
                <a:cs typeface="+mj-cs"/>
              </a:rPr>
              <a:t>development</a:t>
            </a:r>
            <a:r>
              <a:rPr lang="de-DE" sz="4799" kern="0" dirty="0">
                <a:latin typeface="+mj-lt"/>
                <a:ea typeface="+mj-ea"/>
                <a:cs typeface="+mj-cs"/>
              </a:rPr>
              <a:t> </a:t>
            </a:r>
            <a:r>
              <a:rPr lang="de-DE" sz="4799" kern="0" dirty="0" err="1">
                <a:latin typeface="+mj-lt"/>
                <a:ea typeface="+mj-ea"/>
                <a:cs typeface="+mj-cs"/>
              </a:rPr>
              <a:t>by</a:t>
            </a:r>
            <a:r>
              <a:rPr lang="de-DE" sz="4799" kern="0" dirty="0">
                <a:latin typeface="+mj-lt"/>
                <a:ea typeface="+mj-ea"/>
                <a:cs typeface="+mj-cs"/>
              </a:rPr>
              <a:t> </a:t>
            </a:r>
            <a:r>
              <a:rPr lang="de-DE" sz="4799" b="1" kern="0" dirty="0" err="1">
                <a:latin typeface="+mj-lt"/>
                <a:ea typeface="+mj-ea"/>
                <a:cs typeface="+mj-cs"/>
              </a:rPr>
              <a:t>accident</a:t>
            </a:r>
            <a:r>
              <a:rPr lang="de-DE" sz="4799" b="1" kern="0" dirty="0">
                <a:latin typeface="+mj-lt"/>
                <a:ea typeface="+mj-ea"/>
                <a:cs typeface="+mj-cs"/>
              </a:rPr>
              <a:t> </a:t>
            </a:r>
            <a:r>
              <a:rPr lang="de-DE" sz="4799" b="1" kern="0" dirty="0" err="1">
                <a:latin typeface="+mj-lt"/>
                <a:ea typeface="+mj-ea"/>
                <a:cs typeface="+mj-cs"/>
              </a:rPr>
              <a:t>structure</a:t>
            </a:r>
            <a:endParaRPr lang="de-DE" sz="4799" b="1" kern="0" dirty="0">
              <a:latin typeface="+mj-lt"/>
              <a:ea typeface="+mj-ea"/>
              <a:cs typeface="+mj-cs"/>
            </a:endParaRPr>
          </a:p>
        </p:txBody>
      </p:sp>
      <p:sp>
        <p:nvSpPr>
          <p:cNvPr id="46" name="Rectangle 1028">
            <a:extLst>
              <a:ext uri="{FF2B5EF4-FFF2-40B4-BE49-F238E27FC236}">
                <a16:creationId xmlns:a16="http://schemas.microsoft.com/office/drawing/2014/main" id="{3087BB65-A9BA-4B92-9DC8-5B2FC2F6815E}"/>
              </a:ext>
            </a:extLst>
          </p:cNvPr>
          <p:cNvSpPr txBox="1">
            <a:spLocks noChangeArrowheads="1"/>
          </p:cNvSpPr>
          <p:nvPr/>
        </p:nvSpPr>
        <p:spPr>
          <a:xfrm>
            <a:off x="8451822" y="14525939"/>
            <a:ext cx="7617888" cy="1569404"/>
          </a:xfrm>
          <a:prstGeom prst="rect">
            <a:avLst/>
          </a:prstGeom>
          <a:noFill/>
        </p:spPr>
        <p:txBody>
          <a:bodyPr wrap="square">
            <a:spAutoFit/>
          </a:bodyPr>
          <a:lstStyle>
            <a:defPPr>
              <a:defRPr lang="de-DE"/>
            </a:defPPr>
            <a:lvl1pPr marL="0" marR="0" lvl="0" indent="0" defTabSz="914400" eaLnBrk="1" latinLnBrk="0" hangingPunct="1">
              <a:lnSpc>
                <a:spcPct val="100000"/>
              </a:lnSpc>
              <a:buClrTx/>
              <a:buSzTx/>
              <a:buFontTx/>
              <a:buNone/>
              <a:tabLst/>
              <a:defRPr kumimoji="0" sz="1400" i="0" u="none" strike="noStrike" kern="0" cap="none" spc="0" normalizeH="0" baseline="0">
                <a:ln>
                  <a:noFill/>
                </a:ln>
                <a:solidFill>
                  <a:srgbClr val="003366"/>
                </a:solidFill>
                <a:effectLst/>
                <a:uLnTx/>
                <a:uFillTx/>
                <a:latin typeface="LTSyntax Regular"/>
                <a:ea typeface="+mj-ea"/>
                <a:cs typeface="+mj-cs"/>
              </a:defRPr>
            </a:lvl1pPr>
          </a:lstStyle>
          <a:p>
            <a:r>
              <a:rPr lang="de-DE" sz="4799" dirty="0" err="1">
                <a:solidFill>
                  <a:schemeClr val="tx1"/>
                </a:solidFill>
                <a:latin typeface="+mj-lt"/>
              </a:rPr>
              <a:t>Section</a:t>
            </a:r>
            <a:r>
              <a:rPr lang="de-DE" sz="4799" dirty="0">
                <a:solidFill>
                  <a:schemeClr val="tx1"/>
                </a:solidFill>
                <a:latin typeface="+mj-lt"/>
              </a:rPr>
              <a:t> </a:t>
            </a:r>
            <a:r>
              <a:rPr lang="de-DE" sz="4799" dirty="0" err="1">
                <a:solidFill>
                  <a:schemeClr val="tx1"/>
                </a:solidFill>
                <a:latin typeface="+mj-lt"/>
              </a:rPr>
              <a:t>development</a:t>
            </a:r>
            <a:r>
              <a:rPr lang="de-DE" sz="4799" dirty="0">
                <a:solidFill>
                  <a:schemeClr val="tx1"/>
                </a:solidFill>
                <a:latin typeface="+mj-lt"/>
              </a:rPr>
              <a:t> </a:t>
            </a:r>
            <a:r>
              <a:rPr lang="de-DE" sz="4799" dirty="0" err="1">
                <a:solidFill>
                  <a:schemeClr val="tx1"/>
                </a:solidFill>
                <a:latin typeface="+mj-lt"/>
              </a:rPr>
              <a:t>by</a:t>
            </a:r>
            <a:r>
              <a:rPr lang="de-DE" sz="4799" dirty="0">
                <a:solidFill>
                  <a:schemeClr val="tx1"/>
                </a:solidFill>
                <a:latin typeface="+mj-lt"/>
              </a:rPr>
              <a:t> </a:t>
            </a:r>
            <a:r>
              <a:rPr lang="de-DE" sz="4799" b="1" dirty="0" err="1">
                <a:solidFill>
                  <a:schemeClr val="tx1"/>
                </a:solidFill>
                <a:latin typeface="+mj-lt"/>
              </a:rPr>
              <a:t>network</a:t>
            </a:r>
            <a:r>
              <a:rPr lang="de-DE" sz="4799" b="1" dirty="0">
                <a:solidFill>
                  <a:schemeClr val="tx1"/>
                </a:solidFill>
                <a:latin typeface="+mj-lt"/>
              </a:rPr>
              <a:t> </a:t>
            </a:r>
            <a:r>
              <a:rPr lang="de-DE" sz="4799" b="1" dirty="0" err="1">
                <a:solidFill>
                  <a:schemeClr val="tx1"/>
                </a:solidFill>
                <a:latin typeface="+mj-lt"/>
              </a:rPr>
              <a:t>structure</a:t>
            </a:r>
            <a:endParaRPr lang="de-DE" sz="4799" b="1" dirty="0">
              <a:solidFill>
                <a:schemeClr val="tx1"/>
              </a:solidFill>
              <a:latin typeface="+mj-lt"/>
            </a:endParaRPr>
          </a:p>
        </p:txBody>
      </p:sp>
      <p:pic>
        <p:nvPicPr>
          <p:cNvPr id="47" name="Picture 2">
            <a:extLst>
              <a:ext uri="{FF2B5EF4-FFF2-40B4-BE49-F238E27FC236}">
                <a16:creationId xmlns:a16="http://schemas.microsoft.com/office/drawing/2014/main" id="{647FC00D-F5F1-4BCD-B0A4-CD89296C59C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581661" y="16725212"/>
            <a:ext cx="7732962" cy="5373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Rectangle 1028">
            <a:extLst>
              <a:ext uri="{FF2B5EF4-FFF2-40B4-BE49-F238E27FC236}">
                <a16:creationId xmlns:a16="http://schemas.microsoft.com/office/drawing/2014/main" id="{F96EC41E-E8B7-4891-9851-BDBA45FBE4C6}"/>
              </a:ext>
            </a:extLst>
          </p:cNvPr>
          <p:cNvSpPr txBox="1">
            <a:spLocks noChangeArrowheads="1"/>
          </p:cNvSpPr>
          <p:nvPr/>
        </p:nvSpPr>
        <p:spPr>
          <a:xfrm>
            <a:off x="28581661" y="14525939"/>
            <a:ext cx="7732962" cy="1569404"/>
          </a:xfrm>
          <a:prstGeom prst="rect">
            <a:avLst/>
          </a:prstGeom>
          <a:noFill/>
        </p:spPr>
        <p:txBody>
          <a:bodyPr wrap="square">
            <a:spAutoFit/>
          </a:bodyPr>
          <a:lstStyle>
            <a:defPPr>
              <a:defRPr lang="de-DE"/>
            </a:defPPr>
            <a:lvl1pPr marL="0" marR="0" lvl="0" indent="0" defTabSz="914400" eaLnBrk="1" latinLnBrk="0" hangingPunct="1">
              <a:lnSpc>
                <a:spcPct val="100000"/>
              </a:lnSpc>
              <a:buClrTx/>
              <a:buSzTx/>
              <a:buFontTx/>
              <a:buNone/>
              <a:tabLst/>
              <a:defRPr kumimoji="0" sz="1400" i="0" u="none" strike="noStrike" kern="0" cap="none" spc="0" normalizeH="0" baseline="0">
                <a:ln>
                  <a:noFill/>
                </a:ln>
                <a:solidFill>
                  <a:srgbClr val="003366"/>
                </a:solidFill>
                <a:effectLst/>
                <a:uLnTx/>
                <a:uFillTx/>
                <a:latin typeface="LTSyntax Regular"/>
                <a:ea typeface="+mj-ea"/>
                <a:cs typeface="+mj-cs"/>
              </a:defRPr>
            </a:lvl1pPr>
          </a:lstStyle>
          <a:p>
            <a:r>
              <a:rPr lang="de-DE" sz="4799" dirty="0" err="1">
                <a:solidFill>
                  <a:schemeClr val="tx1"/>
                </a:solidFill>
                <a:latin typeface="+mj-lt"/>
              </a:rPr>
              <a:t>Section</a:t>
            </a:r>
            <a:r>
              <a:rPr lang="de-DE" sz="4799" dirty="0">
                <a:solidFill>
                  <a:schemeClr val="tx1"/>
                </a:solidFill>
                <a:latin typeface="+mj-lt"/>
              </a:rPr>
              <a:t> </a:t>
            </a:r>
            <a:r>
              <a:rPr lang="de-DE" sz="4799" dirty="0" err="1">
                <a:solidFill>
                  <a:schemeClr val="tx1"/>
                </a:solidFill>
                <a:latin typeface="+mj-lt"/>
              </a:rPr>
              <a:t>development</a:t>
            </a:r>
            <a:r>
              <a:rPr lang="de-DE" sz="4799" dirty="0">
                <a:solidFill>
                  <a:schemeClr val="tx1"/>
                </a:solidFill>
                <a:latin typeface="+mj-lt"/>
              </a:rPr>
              <a:t> </a:t>
            </a:r>
            <a:br>
              <a:rPr lang="de-DE" sz="4799" dirty="0">
                <a:solidFill>
                  <a:schemeClr val="tx1"/>
                </a:solidFill>
                <a:latin typeface="+mj-lt"/>
              </a:rPr>
            </a:br>
            <a:r>
              <a:rPr lang="de-DE" sz="4799" dirty="0" err="1">
                <a:solidFill>
                  <a:schemeClr val="tx1"/>
                </a:solidFill>
                <a:latin typeface="+mj-lt"/>
              </a:rPr>
              <a:t>by</a:t>
            </a:r>
            <a:r>
              <a:rPr lang="de-DE" sz="4799" dirty="0">
                <a:solidFill>
                  <a:schemeClr val="tx1"/>
                </a:solidFill>
                <a:latin typeface="+mj-lt"/>
              </a:rPr>
              <a:t> </a:t>
            </a:r>
            <a:r>
              <a:rPr lang="de-DE" sz="4799" b="1" dirty="0">
                <a:solidFill>
                  <a:schemeClr val="tx1"/>
                </a:solidFill>
                <a:latin typeface="+mj-lt"/>
              </a:rPr>
              <a:t>integral </a:t>
            </a:r>
            <a:r>
              <a:rPr lang="de-DE" sz="4799" b="1" dirty="0" err="1">
                <a:solidFill>
                  <a:schemeClr val="tx1"/>
                </a:solidFill>
                <a:latin typeface="+mj-lt"/>
              </a:rPr>
              <a:t>method</a:t>
            </a:r>
            <a:endParaRPr lang="de-DE" sz="4799" b="1" dirty="0">
              <a:solidFill>
                <a:schemeClr val="tx1"/>
              </a:solidFill>
              <a:latin typeface="+mj-lt"/>
            </a:endParaRPr>
          </a:p>
        </p:txBody>
      </p:sp>
      <p:sp>
        <p:nvSpPr>
          <p:cNvPr id="2" name="Textfeld 1">
            <a:extLst>
              <a:ext uri="{FF2B5EF4-FFF2-40B4-BE49-F238E27FC236}">
                <a16:creationId xmlns:a16="http://schemas.microsoft.com/office/drawing/2014/main" id="{52C5B39F-1281-B569-D5D3-4C7C3C3F1F29}"/>
              </a:ext>
            </a:extLst>
          </p:cNvPr>
          <p:cNvSpPr txBox="1"/>
          <p:nvPr/>
        </p:nvSpPr>
        <p:spPr>
          <a:xfrm>
            <a:off x="21064623" y="11539275"/>
            <a:ext cx="1041991" cy="646331"/>
          </a:xfrm>
          <a:prstGeom prst="rect">
            <a:avLst/>
          </a:prstGeom>
          <a:solidFill>
            <a:schemeClr val="bg1">
              <a:lumMod val="85000"/>
            </a:schemeClr>
          </a:solidFill>
        </p:spPr>
        <p:txBody>
          <a:bodyPr wrap="square" rtlCol="0">
            <a:spAutoFit/>
          </a:bodyPr>
          <a:lstStyle/>
          <a:p>
            <a:r>
              <a:rPr lang="de-DE" b="1" dirty="0">
                <a:solidFill>
                  <a:srgbClr val="FF0000"/>
                </a:solidFill>
              </a:rPr>
              <a:t>5 Pt</a:t>
            </a:r>
          </a:p>
        </p:txBody>
      </p:sp>
      <p:sp>
        <p:nvSpPr>
          <p:cNvPr id="4" name="Textfeld 3">
            <a:extLst>
              <a:ext uri="{FF2B5EF4-FFF2-40B4-BE49-F238E27FC236}">
                <a16:creationId xmlns:a16="http://schemas.microsoft.com/office/drawing/2014/main" id="{96A48FDB-43A3-AF34-D73A-88CD3236A5A7}"/>
              </a:ext>
            </a:extLst>
          </p:cNvPr>
          <p:cNvSpPr txBox="1"/>
          <p:nvPr/>
        </p:nvSpPr>
        <p:spPr>
          <a:xfrm>
            <a:off x="18470279" y="11496745"/>
            <a:ext cx="1041991" cy="646331"/>
          </a:xfrm>
          <a:prstGeom prst="rect">
            <a:avLst/>
          </a:prstGeom>
          <a:solidFill>
            <a:schemeClr val="bg1">
              <a:lumMod val="85000"/>
            </a:schemeClr>
          </a:solidFill>
        </p:spPr>
        <p:txBody>
          <a:bodyPr wrap="square" rtlCol="0">
            <a:spAutoFit/>
          </a:bodyPr>
          <a:lstStyle/>
          <a:p>
            <a:r>
              <a:rPr lang="de-DE" b="1" dirty="0">
                <a:solidFill>
                  <a:srgbClr val="FF9900"/>
                </a:solidFill>
              </a:rPr>
              <a:t>4 Pt</a:t>
            </a:r>
          </a:p>
        </p:txBody>
      </p:sp>
      <p:sp>
        <p:nvSpPr>
          <p:cNvPr id="8" name="Textfeld 7">
            <a:extLst>
              <a:ext uri="{FF2B5EF4-FFF2-40B4-BE49-F238E27FC236}">
                <a16:creationId xmlns:a16="http://schemas.microsoft.com/office/drawing/2014/main" id="{BC424852-9EB6-BA8B-A8F7-27F8ADCA575A}"/>
              </a:ext>
            </a:extLst>
          </p:cNvPr>
          <p:cNvSpPr txBox="1"/>
          <p:nvPr/>
        </p:nvSpPr>
        <p:spPr>
          <a:xfrm>
            <a:off x="16237442" y="11539275"/>
            <a:ext cx="980822" cy="646331"/>
          </a:xfrm>
          <a:prstGeom prst="rect">
            <a:avLst/>
          </a:prstGeom>
          <a:solidFill>
            <a:schemeClr val="bg1">
              <a:lumMod val="65000"/>
            </a:schemeClr>
          </a:solidFill>
        </p:spPr>
        <p:txBody>
          <a:bodyPr wrap="square" rtlCol="0">
            <a:spAutoFit/>
          </a:bodyPr>
          <a:lstStyle/>
          <a:p>
            <a:r>
              <a:rPr lang="de-DE" b="1" dirty="0">
                <a:solidFill>
                  <a:srgbClr val="FFFF00"/>
                </a:solidFill>
              </a:rPr>
              <a:t>3 Pt</a:t>
            </a:r>
          </a:p>
        </p:txBody>
      </p:sp>
      <p:sp>
        <p:nvSpPr>
          <p:cNvPr id="9" name="Textfeld 8">
            <a:extLst>
              <a:ext uri="{FF2B5EF4-FFF2-40B4-BE49-F238E27FC236}">
                <a16:creationId xmlns:a16="http://schemas.microsoft.com/office/drawing/2014/main" id="{12C1D7A6-FF06-E5CB-E69D-9D5669748F53}"/>
              </a:ext>
            </a:extLst>
          </p:cNvPr>
          <p:cNvSpPr txBox="1"/>
          <p:nvPr/>
        </p:nvSpPr>
        <p:spPr>
          <a:xfrm>
            <a:off x="13770689" y="11560540"/>
            <a:ext cx="1147680" cy="1200329"/>
          </a:xfrm>
          <a:prstGeom prst="rect">
            <a:avLst/>
          </a:prstGeom>
          <a:solidFill>
            <a:schemeClr val="bg1">
              <a:lumMod val="85000"/>
            </a:schemeClr>
          </a:solidFill>
        </p:spPr>
        <p:txBody>
          <a:bodyPr wrap="square" rtlCol="0">
            <a:spAutoFit/>
          </a:bodyPr>
          <a:lstStyle/>
          <a:p>
            <a:r>
              <a:rPr lang="de-DE" b="1" dirty="0">
                <a:solidFill>
                  <a:srgbClr val="00B050"/>
                </a:solidFill>
              </a:rPr>
              <a:t>0 Pt.</a:t>
            </a:r>
            <a:br>
              <a:rPr lang="de-DE" b="1" dirty="0">
                <a:solidFill>
                  <a:srgbClr val="00B050"/>
                </a:solidFill>
              </a:rPr>
            </a:br>
            <a:r>
              <a:rPr lang="de-DE" b="1" dirty="0">
                <a:solidFill>
                  <a:srgbClr val="00B050"/>
                </a:solidFill>
              </a:rPr>
              <a:t>1 Pt.</a:t>
            </a:r>
          </a:p>
        </p:txBody>
      </p:sp>
      <p:sp>
        <p:nvSpPr>
          <p:cNvPr id="10" name="Textfeld 9">
            <a:extLst>
              <a:ext uri="{FF2B5EF4-FFF2-40B4-BE49-F238E27FC236}">
                <a16:creationId xmlns:a16="http://schemas.microsoft.com/office/drawing/2014/main" id="{4E145D7E-C8EC-7F33-D66E-EE85BF33B8D1}"/>
              </a:ext>
            </a:extLst>
          </p:cNvPr>
          <p:cNvSpPr txBox="1"/>
          <p:nvPr/>
        </p:nvSpPr>
        <p:spPr>
          <a:xfrm>
            <a:off x="15893286" y="3796230"/>
            <a:ext cx="3864033" cy="523092"/>
          </a:xfrm>
          <a:prstGeom prst="rect">
            <a:avLst/>
          </a:prstGeom>
          <a:noFill/>
        </p:spPr>
        <p:txBody>
          <a:bodyPr wrap="square" rtlCol="0">
            <a:spAutoFit/>
          </a:bodyPr>
          <a:lstStyle/>
          <a:p>
            <a:r>
              <a:rPr lang="en-US" sz="2799" b="1" dirty="0">
                <a:solidFill>
                  <a:srgbClr val="C00000"/>
                </a:solidFill>
              </a:rPr>
              <a:t>avoidable accident costs</a:t>
            </a:r>
          </a:p>
        </p:txBody>
      </p:sp>
    </p:spTree>
    <p:extLst>
      <p:ext uri="{BB962C8B-B14F-4D97-AF65-F5344CB8AC3E}">
        <p14:creationId xmlns:p14="http://schemas.microsoft.com/office/powerpoint/2010/main" val="2649895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31" grpId="0" animBg="1"/>
      <p:bldP spid="32" grpId="0" animBg="1"/>
      <p:bldP spid="33" grpId="0" animBg="1"/>
      <p:bldP spid="70" grpId="0"/>
      <p:bldP spid="2" grpId="0" animBg="1"/>
      <p:bldP spid="4" grpId="0" animBg="1"/>
      <p:bldP spid="8" grpId="0" animBg="1"/>
      <p:bldP spid="9"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D717F7D8-DC7D-10A6-5418-B3F9FA1C5633}"/>
              </a:ext>
            </a:extLst>
          </p:cNvPr>
          <p:cNvSpPr>
            <a:spLocks noGrp="1"/>
          </p:cNvSpPr>
          <p:nvPr>
            <p:ph idx="1"/>
          </p:nvPr>
        </p:nvSpPr>
        <p:spPr/>
        <p:txBody>
          <a:bodyPr/>
          <a:lstStyle/>
          <a:p>
            <a:endParaRPr lang="de-DE" dirty="0"/>
          </a:p>
        </p:txBody>
      </p:sp>
      <p:sp>
        <p:nvSpPr>
          <p:cNvPr id="3" name="Titel 2">
            <a:extLst>
              <a:ext uri="{FF2B5EF4-FFF2-40B4-BE49-F238E27FC236}">
                <a16:creationId xmlns:a16="http://schemas.microsoft.com/office/drawing/2014/main" id="{C08D0137-582F-D3CC-43C0-D17279AA43A8}"/>
              </a:ext>
            </a:extLst>
          </p:cNvPr>
          <p:cNvSpPr>
            <a:spLocks noGrp="1"/>
          </p:cNvSpPr>
          <p:nvPr>
            <p:ph type="title"/>
          </p:nvPr>
        </p:nvSpPr>
        <p:spPr/>
        <p:txBody>
          <a:bodyPr/>
          <a:lstStyle/>
          <a:p>
            <a:r>
              <a:rPr lang="de-DE" dirty="0" err="1"/>
              <a:t>Reactive</a:t>
            </a:r>
            <a:r>
              <a:rPr lang="de-DE" dirty="0"/>
              <a:t> </a:t>
            </a:r>
            <a:r>
              <a:rPr lang="de-DE" dirty="0" err="1"/>
              <a:t>Safety</a:t>
            </a:r>
            <a:r>
              <a:rPr lang="de-DE" dirty="0"/>
              <a:t> Potential</a:t>
            </a:r>
          </a:p>
        </p:txBody>
      </p:sp>
      <p:pic>
        <p:nvPicPr>
          <p:cNvPr id="4" name="Grafik 3">
            <a:extLst>
              <a:ext uri="{FF2B5EF4-FFF2-40B4-BE49-F238E27FC236}">
                <a16:creationId xmlns:a16="http://schemas.microsoft.com/office/drawing/2014/main" id="{8DE56D9F-DF34-B745-9AA2-FCB8FD410602}"/>
              </a:ext>
            </a:extLst>
          </p:cNvPr>
          <p:cNvPicPr>
            <a:picLocks noChangeAspect="1"/>
          </p:cNvPicPr>
          <p:nvPr/>
        </p:nvPicPr>
        <p:blipFill>
          <a:blip r:embed="rId2"/>
          <a:stretch>
            <a:fillRect/>
          </a:stretch>
        </p:blipFill>
        <p:spPr>
          <a:xfrm>
            <a:off x="8530212" y="2708760"/>
            <a:ext cx="15847437" cy="11007240"/>
          </a:xfrm>
          <a:prstGeom prst="rect">
            <a:avLst/>
          </a:prstGeom>
        </p:spPr>
      </p:pic>
      <p:sp>
        <p:nvSpPr>
          <p:cNvPr id="6" name="Textfeld 5">
            <a:extLst>
              <a:ext uri="{FF2B5EF4-FFF2-40B4-BE49-F238E27FC236}">
                <a16:creationId xmlns:a16="http://schemas.microsoft.com/office/drawing/2014/main" id="{555C6BEF-0C80-D70E-8B1E-FD1471A85D26}"/>
              </a:ext>
            </a:extLst>
          </p:cNvPr>
          <p:cNvSpPr txBox="1"/>
          <p:nvPr/>
        </p:nvSpPr>
        <p:spPr>
          <a:xfrm>
            <a:off x="692415" y="12817788"/>
            <a:ext cx="3792385" cy="369332"/>
          </a:xfrm>
          <a:prstGeom prst="rect">
            <a:avLst/>
          </a:prstGeom>
          <a:noFill/>
        </p:spPr>
        <p:txBody>
          <a:bodyPr wrap="none" rtlCol="0">
            <a:spAutoFit/>
          </a:bodyPr>
          <a:lstStyle/>
          <a:p>
            <a:r>
              <a:rPr lang="de-DE" sz="1800" dirty="0"/>
              <a:t>Abbildung: Heinrichs/Autobahn GmbH</a:t>
            </a:r>
          </a:p>
        </p:txBody>
      </p:sp>
      <p:pic>
        <p:nvPicPr>
          <p:cNvPr id="7" name="Grafik 6">
            <a:extLst>
              <a:ext uri="{FF2B5EF4-FFF2-40B4-BE49-F238E27FC236}">
                <a16:creationId xmlns:a16="http://schemas.microsoft.com/office/drawing/2014/main" id="{BE946442-13D3-032A-26FC-4E66EC0EBC00}"/>
              </a:ext>
            </a:extLst>
          </p:cNvPr>
          <p:cNvPicPr>
            <a:picLocks noChangeAspect="1"/>
          </p:cNvPicPr>
          <p:nvPr/>
        </p:nvPicPr>
        <p:blipFill>
          <a:blip r:embed="rId3"/>
          <a:stretch>
            <a:fillRect/>
          </a:stretch>
        </p:blipFill>
        <p:spPr>
          <a:xfrm>
            <a:off x="827316" y="6471613"/>
            <a:ext cx="6927041" cy="6271780"/>
          </a:xfrm>
          <a:prstGeom prst="rect">
            <a:avLst/>
          </a:prstGeom>
          <a:ln>
            <a:solidFill>
              <a:schemeClr val="bg2">
                <a:lumMod val="75000"/>
              </a:schemeClr>
            </a:solidFill>
          </a:ln>
        </p:spPr>
      </p:pic>
      <p:pic>
        <p:nvPicPr>
          <p:cNvPr id="8" name="Grafik 7">
            <a:extLst>
              <a:ext uri="{FF2B5EF4-FFF2-40B4-BE49-F238E27FC236}">
                <a16:creationId xmlns:a16="http://schemas.microsoft.com/office/drawing/2014/main" id="{39151D1A-9D04-C676-C6C5-B3CF29E8749F}"/>
              </a:ext>
            </a:extLst>
          </p:cNvPr>
          <p:cNvPicPr>
            <a:picLocks noChangeAspect="1"/>
          </p:cNvPicPr>
          <p:nvPr/>
        </p:nvPicPr>
        <p:blipFill rotWithShape="1">
          <a:blip r:embed="rId4"/>
          <a:srcRect r="2597" b="8866"/>
          <a:stretch/>
        </p:blipFill>
        <p:spPr>
          <a:xfrm>
            <a:off x="-9187667" y="4498846"/>
            <a:ext cx="6489610" cy="7105503"/>
          </a:xfrm>
          <a:prstGeom prst="rect">
            <a:avLst/>
          </a:prstGeom>
          <a:ln>
            <a:solidFill>
              <a:schemeClr val="tx1"/>
            </a:solidFill>
          </a:ln>
        </p:spPr>
      </p:pic>
      <p:sp>
        <p:nvSpPr>
          <p:cNvPr id="9" name="Rechteck 8">
            <a:extLst>
              <a:ext uri="{FF2B5EF4-FFF2-40B4-BE49-F238E27FC236}">
                <a16:creationId xmlns:a16="http://schemas.microsoft.com/office/drawing/2014/main" id="{D338E150-5E06-D973-77A1-838FFDC79076}"/>
              </a:ext>
            </a:extLst>
          </p:cNvPr>
          <p:cNvSpPr/>
          <p:nvPr/>
        </p:nvSpPr>
        <p:spPr>
          <a:xfrm>
            <a:off x="-5008499" y="9382829"/>
            <a:ext cx="2021833" cy="1742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Tree>
    <p:extLst>
      <p:ext uri="{BB962C8B-B14F-4D97-AF65-F5344CB8AC3E}">
        <p14:creationId xmlns:p14="http://schemas.microsoft.com/office/powerpoint/2010/main" val="163998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1822" y="6698400"/>
            <a:ext cx="7617888" cy="53711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236" y="6696091"/>
            <a:ext cx="7744609" cy="53734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Rectangle 1028"/>
          <p:cNvSpPr txBox="1">
            <a:spLocks noChangeArrowheads="1"/>
          </p:cNvSpPr>
          <p:nvPr/>
        </p:nvSpPr>
        <p:spPr>
          <a:xfrm>
            <a:off x="600235" y="4498844"/>
            <a:ext cx="7617888" cy="830868"/>
          </a:xfrm>
          <a:prstGeom prst="rect">
            <a:avLst/>
          </a:prstGeom>
          <a:noFill/>
        </p:spPr>
        <p:txBody>
          <a:bodyPr wrap="square">
            <a:spAutoFit/>
          </a:bodyPr>
          <a:lstStyle/>
          <a:p>
            <a:pPr>
              <a:defRPr/>
            </a:pPr>
            <a:r>
              <a:rPr lang="de-DE" sz="4799" kern="0" dirty="0" err="1">
                <a:latin typeface="+mj-lt"/>
                <a:ea typeface="+mj-ea"/>
                <a:cs typeface="+mj-cs"/>
              </a:rPr>
              <a:t>by</a:t>
            </a:r>
            <a:r>
              <a:rPr lang="de-DE" sz="4799" kern="0" dirty="0">
                <a:latin typeface="+mj-lt"/>
                <a:ea typeface="+mj-ea"/>
                <a:cs typeface="+mj-cs"/>
              </a:rPr>
              <a:t> </a:t>
            </a:r>
            <a:r>
              <a:rPr lang="de-DE" sz="4799" b="1" kern="0" dirty="0" err="1">
                <a:latin typeface="+mj-lt"/>
                <a:ea typeface="+mj-ea"/>
                <a:cs typeface="+mj-cs"/>
              </a:rPr>
              <a:t>accident</a:t>
            </a:r>
            <a:r>
              <a:rPr lang="de-DE" sz="4799" b="1" kern="0" dirty="0">
                <a:latin typeface="+mj-lt"/>
                <a:ea typeface="+mj-ea"/>
                <a:cs typeface="+mj-cs"/>
              </a:rPr>
              <a:t> </a:t>
            </a:r>
            <a:r>
              <a:rPr lang="de-DE" sz="4799" b="1" kern="0" dirty="0" err="1">
                <a:latin typeface="+mj-lt"/>
                <a:ea typeface="+mj-ea"/>
                <a:cs typeface="+mj-cs"/>
              </a:rPr>
              <a:t>structure</a:t>
            </a:r>
            <a:endParaRPr lang="de-DE" sz="4799" b="1" kern="0" dirty="0">
              <a:latin typeface="+mj-lt"/>
              <a:ea typeface="+mj-ea"/>
              <a:cs typeface="+mj-cs"/>
            </a:endParaRPr>
          </a:p>
        </p:txBody>
      </p:sp>
      <p:sp>
        <p:nvSpPr>
          <p:cNvPr id="16" name="Rectangle 1028"/>
          <p:cNvSpPr txBox="1">
            <a:spLocks noChangeArrowheads="1"/>
          </p:cNvSpPr>
          <p:nvPr/>
        </p:nvSpPr>
        <p:spPr>
          <a:xfrm>
            <a:off x="8451822" y="4498844"/>
            <a:ext cx="7617888" cy="830868"/>
          </a:xfrm>
          <a:prstGeom prst="rect">
            <a:avLst/>
          </a:prstGeom>
          <a:noFill/>
        </p:spPr>
        <p:txBody>
          <a:bodyPr wrap="square">
            <a:spAutoFit/>
          </a:bodyPr>
          <a:lstStyle>
            <a:defPPr>
              <a:defRPr lang="de-DE"/>
            </a:defPPr>
            <a:lvl1pPr marL="0" marR="0" lvl="0" indent="0" defTabSz="914400" eaLnBrk="1" latinLnBrk="0" hangingPunct="1">
              <a:lnSpc>
                <a:spcPct val="100000"/>
              </a:lnSpc>
              <a:buClrTx/>
              <a:buSzTx/>
              <a:buFontTx/>
              <a:buNone/>
              <a:tabLst/>
              <a:defRPr kumimoji="0" sz="1400" i="0" u="none" strike="noStrike" kern="0" cap="none" spc="0" normalizeH="0" baseline="0">
                <a:ln>
                  <a:noFill/>
                </a:ln>
                <a:solidFill>
                  <a:srgbClr val="003366"/>
                </a:solidFill>
                <a:effectLst/>
                <a:uLnTx/>
                <a:uFillTx/>
                <a:latin typeface="LTSyntax Regular"/>
                <a:ea typeface="+mj-ea"/>
                <a:cs typeface="+mj-cs"/>
              </a:defRPr>
            </a:lvl1pPr>
          </a:lstStyle>
          <a:p>
            <a:r>
              <a:rPr lang="de-DE" sz="4799" dirty="0" err="1">
                <a:solidFill>
                  <a:schemeClr val="tx1"/>
                </a:solidFill>
                <a:latin typeface="+mj-lt"/>
              </a:rPr>
              <a:t>by</a:t>
            </a:r>
            <a:r>
              <a:rPr lang="de-DE" sz="4799" dirty="0">
                <a:solidFill>
                  <a:schemeClr val="tx1"/>
                </a:solidFill>
                <a:latin typeface="+mj-lt"/>
              </a:rPr>
              <a:t> </a:t>
            </a:r>
            <a:r>
              <a:rPr lang="de-DE" sz="4799" b="1" dirty="0">
                <a:solidFill>
                  <a:schemeClr val="tx1"/>
                </a:solidFill>
                <a:latin typeface="+mj-lt"/>
              </a:rPr>
              <a:t>network </a:t>
            </a:r>
            <a:r>
              <a:rPr lang="de-DE" sz="4799" b="1" dirty="0" err="1">
                <a:solidFill>
                  <a:schemeClr val="tx1"/>
                </a:solidFill>
                <a:latin typeface="+mj-lt"/>
              </a:rPr>
              <a:t>structure</a:t>
            </a:r>
            <a:endParaRPr lang="de-DE" sz="4799" b="1" dirty="0">
              <a:solidFill>
                <a:schemeClr val="tx1"/>
              </a:solidFill>
              <a:latin typeface="+mj-lt"/>
            </a:endParaRPr>
          </a:p>
        </p:txBody>
      </p:sp>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10003" y="6698119"/>
            <a:ext cx="7732962" cy="5373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028"/>
          <p:cNvSpPr txBox="1">
            <a:spLocks noChangeArrowheads="1"/>
          </p:cNvSpPr>
          <p:nvPr/>
        </p:nvSpPr>
        <p:spPr>
          <a:xfrm>
            <a:off x="16210003" y="4498844"/>
            <a:ext cx="7732962" cy="830868"/>
          </a:xfrm>
          <a:prstGeom prst="rect">
            <a:avLst/>
          </a:prstGeom>
          <a:noFill/>
        </p:spPr>
        <p:txBody>
          <a:bodyPr wrap="square">
            <a:spAutoFit/>
          </a:bodyPr>
          <a:lstStyle>
            <a:defPPr>
              <a:defRPr lang="de-DE"/>
            </a:defPPr>
            <a:lvl1pPr marL="0" marR="0" lvl="0" indent="0" defTabSz="914400" eaLnBrk="1" latinLnBrk="0" hangingPunct="1">
              <a:lnSpc>
                <a:spcPct val="100000"/>
              </a:lnSpc>
              <a:buClrTx/>
              <a:buSzTx/>
              <a:buFontTx/>
              <a:buNone/>
              <a:tabLst/>
              <a:defRPr kumimoji="0" sz="1400" i="0" u="none" strike="noStrike" kern="0" cap="none" spc="0" normalizeH="0" baseline="0">
                <a:ln>
                  <a:noFill/>
                </a:ln>
                <a:solidFill>
                  <a:srgbClr val="003366"/>
                </a:solidFill>
                <a:effectLst/>
                <a:uLnTx/>
                <a:uFillTx/>
                <a:latin typeface="LTSyntax Regular"/>
                <a:ea typeface="+mj-ea"/>
                <a:cs typeface="+mj-cs"/>
              </a:defRPr>
            </a:lvl1pPr>
          </a:lstStyle>
          <a:p>
            <a:r>
              <a:rPr lang="de-DE" sz="4799" dirty="0" err="1">
                <a:solidFill>
                  <a:schemeClr val="tx1"/>
                </a:solidFill>
                <a:latin typeface="+mj-lt"/>
              </a:rPr>
              <a:t>by</a:t>
            </a:r>
            <a:r>
              <a:rPr lang="de-DE" sz="4799" dirty="0">
                <a:solidFill>
                  <a:schemeClr val="tx1"/>
                </a:solidFill>
                <a:latin typeface="+mj-lt"/>
              </a:rPr>
              <a:t> </a:t>
            </a:r>
            <a:r>
              <a:rPr lang="de-DE" sz="4799" b="1" dirty="0">
                <a:solidFill>
                  <a:schemeClr val="tx1"/>
                </a:solidFill>
                <a:latin typeface="+mj-lt"/>
              </a:rPr>
              <a:t>integral </a:t>
            </a:r>
            <a:r>
              <a:rPr lang="de-DE" sz="4799" b="1" dirty="0" err="1">
                <a:solidFill>
                  <a:schemeClr val="tx1"/>
                </a:solidFill>
                <a:latin typeface="+mj-lt"/>
              </a:rPr>
              <a:t>method</a:t>
            </a:r>
            <a:endParaRPr lang="de-DE" sz="4799" b="1" dirty="0">
              <a:solidFill>
                <a:schemeClr val="tx1"/>
              </a:solidFill>
              <a:latin typeface="+mj-lt"/>
            </a:endParaRPr>
          </a:p>
        </p:txBody>
      </p:sp>
      <p:sp>
        <p:nvSpPr>
          <p:cNvPr id="2" name="Titel 1">
            <a:extLst>
              <a:ext uri="{FF2B5EF4-FFF2-40B4-BE49-F238E27FC236}">
                <a16:creationId xmlns:a16="http://schemas.microsoft.com/office/drawing/2014/main" id="{EB2FD1FC-B00A-4DE4-B5BA-1E347B7120C9}"/>
              </a:ext>
            </a:extLst>
          </p:cNvPr>
          <p:cNvSpPr>
            <a:spLocks noGrp="1"/>
          </p:cNvSpPr>
          <p:nvPr>
            <p:ph type="title"/>
          </p:nvPr>
        </p:nvSpPr>
        <p:spPr/>
        <p:txBody>
          <a:bodyPr>
            <a:normAutofit/>
          </a:bodyPr>
          <a:lstStyle/>
          <a:p>
            <a:pPr eaLnBrk="0" hangingPunct="0"/>
            <a:r>
              <a:rPr lang="de-DE" sz="7998" dirty="0" err="1">
                <a:solidFill>
                  <a:srgbClr val="F39000"/>
                </a:solidFill>
                <a:latin typeface="Linotype Syntax Com Regular" panose="020B0604020202020204" pitchFamily="34" charset="0"/>
              </a:rPr>
              <a:t>Section</a:t>
            </a:r>
            <a:r>
              <a:rPr lang="de-DE" sz="7998" dirty="0">
                <a:solidFill>
                  <a:srgbClr val="F39000"/>
                </a:solidFill>
                <a:latin typeface="Linotype Syntax Com Regular" panose="020B0604020202020204" pitchFamily="34" charset="0"/>
              </a:rPr>
              <a:t> </a:t>
            </a:r>
            <a:r>
              <a:rPr lang="de-DE" sz="7998" dirty="0" err="1">
                <a:solidFill>
                  <a:srgbClr val="F39000"/>
                </a:solidFill>
                <a:latin typeface="Linotype Syntax Com Regular" panose="020B0604020202020204" pitchFamily="34" charset="0"/>
              </a:rPr>
              <a:t>development</a:t>
            </a:r>
            <a:br>
              <a:rPr lang="de-DE" sz="7998" dirty="0">
                <a:solidFill>
                  <a:srgbClr val="003366"/>
                </a:solidFill>
                <a:latin typeface="Linotype Syntax Com Regular" panose="020B0604020202020204" pitchFamily="34" charset="0"/>
              </a:rPr>
            </a:br>
            <a:r>
              <a:rPr lang="de-DE" sz="4799" i="1" dirty="0" err="1">
                <a:solidFill>
                  <a:srgbClr val="003366"/>
                </a:solidFill>
              </a:rPr>
              <a:t>comparison</a:t>
            </a:r>
            <a:r>
              <a:rPr lang="de-DE" sz="4799" i="1" dirty="0">
                <a:solidFill>
                  <a:srgbClr val="003366"/>
                </a:solidFill>
              </a:rPr>
              <a:t> </a:t>
            </a:r>
            <a:r>
              <a:rPr lang="de-DE" sz="4799" i="1" dirty="0" err="1">
                <a:solidFill>
                  <a:srgbClr val="003366"/>
                </a:solidFill>
              </a:rPr>
              <a:t>of</a:t>
            </a:r>
            <a:r>
              <a:rPr lang="de-DE" sz="4799" i="1" dirty="0">
                <a:solidFill>
                  <a:srgbClr val="003366"/>
                </a:solidFill>
              </a:rPr>
              <a:t> </a:t>
            </a:r>
            <a:r>
              <a:rPr lang="de-DE" sz="4799" i="1" dirty="0" err="1">
                <a:solidFill>
                  <a:srgbClr val="003366"/>
                </a:solidFill>
              </a:rPr>
              <a:t>three</a:t>
            </a:r>
            <a:r>
              <a:rPr lang="de-DE" sz="4799" i="1" dirty="0">
                <a:solidFill>
                  <a:srgbClr val="003366"/>
                </a:solidFill>
              </a:rPr>
              <a:t> </a:t>
            </a:r>
            <a:r>
              <a:rPr lang="de-DE" sz="4799" i="1" dirty="0" err="1">
                <a:solidFill>
                  <a:srgbClr val="003366"/>
                </a:solidFill>
              </a:rPr>
              <a:t>approaches</a:t>
            </a:r>
            <a:r>
              <a:rPr lang="de-DE" sz="4799" i="1" dirty="0">
                <a:solidFill>
                  <a:srgbClr val="003366"/>
                </a:solidFill>
              </a:rPr>
              <a:t> </a:t>
            </a:r>
            <a:r>
              <a:rPr lang="de-DE" sz="4799" i="1" dirty="0" err="1">
                <a:solidFill>
                  <a:srgbClr val="003366"/>
                </a:solidFill>
              </a:rPr>
              <a:t>of</a:t>
            </a:r>
            <a:r>
              <a:rPr lang="de-DE" sz="4799" i="1" dirty="0">
                <a:solidFill>
                  <a:srgbClr val="003366"/>
                </a:solidFill>
              </a:rPr>
              <a:t> </a:t>
            </a:r>
            <a:r>
              <a:rPr lang="de-DE" sz="4799" i="1" dirty="0" err="1">
                <a:solidFill>
                  <a:srgbClr val="003366"/>
                </a:solidFill>
              </a:rPr>
              <a:t>old</a:t>
            </a:r>
            <a:r>
              <a:rPr lang="de-DE" sz="4799" i="1" dirty="0">
                <a:solidFill>
                  <a:srgbClr val="003366"/>
                </a:solidFill>
              </a:rPr>
              <a:t> ESN</a:t>
            </a:r>
            <a:endParaRPr lang="de-DE" dirty="0"/>
          </a:p>
        </p:txBody>
      </p:sp>
      <p:sp>
        <p:nvSpPr>
          <p:cNvPr id="9" name="Rechteck 8">
            <a:extLst>
              <a:ext uri="{FF2B5EF4-FFF2-40B4-BE49-F238E27FC236}">
                <a16:creationId xmlns:a16="http://schemas.microsoft.com/office/drawing/2014/main" id="{F586D33A-23F2-4338-94B2-432EF6E50645}"/>
              </a:ext>
            </a:extLst>
          </p:cNvPr>
          <p:cNvSpPr/>
          <p:nvPr/>
        </p:nvSpPr>
        <p:spPr>
          <a:xfrm>
            <a:off x="8946030" y="19896866"/>
            <a:ext cx="952596" cy="3563072"/>
          </a:xfrm>
          <a:prstGeom prst="rect">
            <a:avLst/>
          </a:prstGeom>
          <a:solidFill>
            <a:schemeClr val="tx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999" b="1" dirty="0">
              <a:solidFill>
                <a:schemeClr val="tx1"/>
              </a:solidFill>
            </a:endParaRPr>
          </a:p>
        </p:txBody>
      </p:sp>
      <p:sp>
        <p:nvSpPr>
          <p:cNvPr id="10" name="Rechteck 9">
            <a:extLst>
              <a:ext uri="{FF2B5EF4-FFF2-40B4-BE49-F238E27FC236}">
                <a16:creationId xmlns:a16="http://schemas.microsoft.com/office/drawing/2014/main" id="{A7A00107-3AED-47E3-82A7-A95DEA9CC780}"/>
              </a:ext>
            </a:extLst>
          </p:cNvPr>
          <p:cNvSpPr/>
          <p:nvPr/>
        </p:nvSpPr>
        <p:spPr>
          <a:xfrm>
            <a:off x="8095619" y="23562805"/>
            <a:ext cx="2256002" cy="523092"/>
          </a:xfrm>
          <a:prstGeom prst="rect">
            <a:avLst/>
          </a:prstGeom>
        </p:spPr>
        <p:txBody>
          <a:bodyPr wrap="none">
            <a:spAutoFit/>
          </a:bodyPr>
          <a:lstStyle/>
          <a:p>
            <a:r>
              <a:rPr lang="de-DE" sz="2799" b="1" dirty="0" err="1">
                <a:solidFill>
                  <a:schemeClr val="tx1">
                    <a:lumMod val="50000"/>
                    <a:lumOff val="50000"/>
                  </a:schemeClr>
                </a:solidFill>
              </a:rPr>
              <a:t>expected</a:t>
            </a:r>
            <a:r>
              <a:rPr lang="de-DE" sz="2799" b="1" dirty="0">
                <a:solidFill>
                  <a:schemeClr val="tx1">
                    <a:lumMod val="50000"/>
                    <a:lumOff val="50000"/>
                  </a:schemeClr>
                </a:solidFill>
              </a:rPr>
              <a:t> ACD</a:t>
            </a:r>
          </a:p>
        </p:txBody>
      </p:sp>
      <p:cxnSp>
        <p:nvCxnSpPr>
          <p:cNvPr id="14" name="Gerader Verbinder 13">
            <a:extLst>
              <a:ext uri="{FF2B5EF4-FFF2-40B4-BE49-F238E27FC236}">
                <a16:creationId xmlns:a16="http://schemas.microsoft.com/office/drawing/2014/main" id="{FC9FDEA5-CECA-49BB-AE3B-9EBCB53AEEC8}"/>
              </a:ext>
            </a:extLst>
          </p:cNvPr>
          <p:cNvCxnSpPr>
            <a:cxnSpLocks/>
            <a:stCxn id="9" idx="2"/>
            <a:endCxn id="9" idx="0"/>
          </p:cNvCxnSpPr>
          <p:nvPr/>
        </p:nvCxnSpPr>
        <p:spPr>
          <a:xfrm flipV="1">
            <a:off x="9422328" y="19896866"/>
            <a:ext cx="0" cy="3563072"/>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128E321A-29DE-46E5-B0B5-8F6068A4932C}"/>
              </a:ext>
            </a:extLst>
          </p:cNvPr>
          <p:cNvCxnSpPr>
            <a:cxnSpLocks/>
          </p:cNvCxnSpPr>
          <p:nvPr/>
        </p:nvCxnSpPr>
        <p:spPr>
          <a:xfrm flipH="1">
            <a:off x="8240214" y="19896866"/>
            <a:ext cx="14901057"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Gerade Verbindung 52">
            <a:extLst>
              <a:ext uri="{FF2B5EF4-FFF2-40B4-BE49-F238E27FC236}">
                <a16:creationId xmlns:a16="http://schemas.microsoft.com/office/drawing/2014/main" id="{33DEBC43-02AE-4F95-BA3E-EFD58FC73B13}"/>
              </a:ext>
            </a:extLst>
          </p:cNvPr>
          <p:cNvCxnSpPr>
            <a:cxnSpLocks/>
          </p:cNvCxnSpPr>
          <p:nvPr/>
        </p:nvCxnSpPr>
        <p:spPr>
          <a:xfrm>
            <a:off x="11964489" y="17652655"/>
            <a:ext cx="0" cy="5842352"/>
          </a:xfrm>
          <a:prstGeom prst="line">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53">
            <a:extLst>
              <a:ext uri="{FF2B5EF4-FFF2-40B4-BE49-F238E27FC236}">
                <a16:creationId xmlns:a16="http://schemas.microsoft.com/office/drawing/2014/main" id="{FB1B5DFC-64F2-4AF5-B3A0-171BD9F58406}"/>
              </a:ext>
            </a:extLst>
          </p:cNvPr>
          <p:cNvCxnSpPr>
            <a:cxnSpLocks/>
          </p:cNvCxnSpPr>
          <p:nvPr/>
        </p:nvCxnSpPr>
        <p:spPr>
          <a:xfrm flipH="1">
            <a:off x="8240214" y="23495007"/>
            <a:ext cx="15306149" cy="0"/>
          </a:xfrm>
          <a:prstGeom prst="line">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Rechteck 19">
            <a:extLst>
              <a:ext uri="{FF2B5EF4-FFF2-40B4-BE49-F238E27FC236}">
                <a16:creationId xmlns:a16="http://schemas.microsoft.com/office/drawing/2014/main" id="{4CE0145C-6C0C-4C03-8C9A-9972CC362280}"/>
              </a:ext>
            </a:extLst>
          </p:cNvPr>
          <p:cNvSpPr/>
          <p:nvPr/>
        </p:nvSpPr>
        <p:spPr bwMode="auto">
          <a:xfrm>
            <a:off x="13771874" y="20359441"/>
            <a:ext cx="998862" cy="3135563"/>
          </a:xfrm>
          <a:prstGeom prst="rect">
            <a:avLst/>
          </a:prstGeom>
          <a:solidFill>
            <a:srgbClr val="009900"/>
          </a:solidFill>
          <a:ln w="12700">
            <a:solidFill>
              <a:schemeClr val="tx1"/>
            </a:solidFill>
            <a:round/>
            <a:headEnd/>
            <a:tailEnd type="triangle" w="med" len="med"/>
          </a:ln>
          <a:effectLst/>
        </p:spPr>
        <p:txBody>
          <a:bodyPr rtlCol="0" anchor="ctr"/>
          <a:lstStyle/>
          <a:p>
            <a:pPr algn="ctr"/>
            <a:endParaRPr lang="en-US" sz="7198" dirty="0"/>
          </a:p>
        </p:txBody>
      </p:sp>
      <p:sp>
        <p:nvSpPr>
          <p:cNvPr id="21" name="Rechteck 20">
            <a:extLst>
              <a:ext uri="{FF2B5EF4-FFF2-40B4-BE49-F238E27FC236}">
                <a16:creationId xmlns:a16="http://schemas.microsoft.com/office/drawing/2014/main" id="{93FE953B-CEE2-4775-95A7-9BF44F1C05D6}"/>
              </a:ext>
            </a:extLst>
          </p:cNvPr>
          <p:cNvSpPr/>
          <p:nvPr/>
        </p:nvSpPr>
        <p:spPr bwMode="auto">
          <a:xfrm>
            <a:off x="16205514" y="19307979"/>
            <a:ext cx="1012750" cy="4187025"/>
          </a:xfrm>
          <a:prstGeom prst="rect">
            <a:avLst/>
          </a:prstGeom>
          <a:solidFill>
            <a:srgbClr val="FFFF00"/>
          </a:solidFill>
          <a:ln w="12700">
            <a:solidFill>
              <a:schemeClr val="tx1"/>
            </a:solidFill>
            <a:round/>
            <a:headEnd/>
            <a:tailEnd type="triangle" w="med" len="med"/>
          </a:ln>
          <a:effectLst/>
        </p:spPr>
        <p:txBody>
          <a:bodyPr rtlCol="0" anchor="ctr"/>
          <a:lstStyle/>
          <a:p>
            <a:pPr algn="ctr"/>
            <a:endParaRPr lang="en-US" sz="7198" dirty="0"/>
          </a:p>
        </p:txBody>
      </p:sp>
      <p:sp>
        <p:nvSpPr>
          <p:cNvPr id="22" name="Rechteck 21">
            <a:extLst>
              <a:ext uri="{FF2B5EF4-FFF2-40B4-BE49-F238E27FC236}">
                <a16:creationId xmlns:a16="http://schemas.microsoft.com/office/drawing/2014/main" id="{6DAFDC8C-EAFA-4BFA-8C9B-1034262BA38A}"/>
              </a:ext>
            </a:extLst>
          </p:cNvPr>
          <p:cNvSpPr/>
          <p:nvPr/>
        </p:nvSpPr>
        <p:spPr bwMode="auto">
          <a:xfrm>
            <a:off x="18434765" y="18508634"/>
            <a:ext cx="1012746" cy="4986369"/>
          </a:xfrm>
          <a:prstGeom prst="rect">
            <a:avLst/>
          </a:prstGeom>
          <a:solidFill>
            <a:srgbClr val="FF9900"/>
          </a:solidFill>
          <a:ln w="12700">
            <a:solidFill>
              <a:schemeClr val="tx1"/>
            </a:solidFill>
            <a:round/>
            <a:headEnd/>
            <a:tailEnd type="triangle" w="med" len="med"/>
          </a:ln>
          <a:effectLst/>
        </p:spPr>
        <p:txBody>
          <a:bodyPr rtlCol="0" anchor="ctr"/>
          <a:lstStyle/>
          <a:p>
            <a:pPr algn="ctr"/>
            <a:endParaRPr lang="en-US" sz="7198" dirty="0"/>
          </a:p>
        </p:txBody>
      </p:sp>
      <p:sp>
        <p:nvSpPr>
          <p:cNvPr id="23" name="Rechteck 22">
            <a:extLst>
              <a:ext uri="{FF2B5EF4-FFF2-40B4-BE49-F238E27FC236}">
                <a16:creationId xmlns:a16="http://schemas.microsoft.com/office/drawing/2014/main" id="{E54D21C3-EDC9-4F4E-8BE7-7FD04A583E0C}"/>
              </a:ext>
            </a:extLst>
          </p:cNvPr>
          <p:cNvSpPr/>
          <p:nvPr/>
        </p:nvSpPr>
        <p:spPr bwMode="auto">
          <a:xfrm>
            <a:off x="20969231" y="17813895"/>
            <a:ext cx="998862" cy="5646035"/>
          </a:xfrm>
          <a:prstGeom prst="rect">
            <a:avLst/>
          </a:prstGeom>
          <a:solidFill>
            <a:srgbClr val="FF0000"/>
          </a:solidFill>
          <a:ln w="12700">
            <a:solidFill>
              <a:schemeClr val="tx1"/>
            </a:solidFill>
            <a:round/>
            <a:headEnd/>
            <a:tailEnd type="triangle" w="med" len="med"/>
          </a:ln>
          <a:effectLst/>
        </p:spPr>
        <p:txBody>
          <a:bodyPr rtlCol="0" anchor="ctr"/>
          <a:lstStyle/>
          <a:p>
            <a:pPr algn="ctr"/>
            <a:endParaRPr lang="en-US" sz="7198" dirty="0"/>
          </a:p>
        </p:txBody>
      </p:sp>
      <p:sp>
        <p:nvSpPr>
          <p:cNvPr id="24" name="Textfeld 23">
            <a:extLst>
              <a:ext uri="{FF2B5EF4-FFF2-40B4-BE49-F238E27FC236}">
                <a16:creationId xmlns:a16="http://schemas.microsoft.com/office/drawing/2014/main" id="{DD27DCEF-EA6B-4228-B834-2968A292FAC4}"/>
              </a:ext>
            </a:extLst>
          </p:cNvPr>
          <p:cNvSpPr txBox="1"/>
          <p:nvPr/>
        </p:nvSpPr>
        <p:spPr>
          <a:xfrm rot="16200000">
            <a:off x="9419400" y="21001496"/>
            <a:ext cx="4463927" cy="523092"/>
          </a:xfrm>
          <a:prstGeom prst="rect">
            <a:avLst/>
          </a:prstGeom>
          <a:noFill/>
        </p:spPr>
        <p:txBody>
          <a:bodyPr wrap="square" rtlCol="0">
            <a:spAutoFit/>
          </a:bodyPr>
          <a:lstStyle/>
          <a:p>
            <a:r>
              <a:rPr lang="en-US" sz="2799" b="1" dirty="0"/>
              <a:t>accident cost density</a:t>
            </a:r>
          </a:p>
        </p:txBody>
      </p:sp>
      <p:sp>
        <p:nvSpPr>
          <p:cNvPr id="25" name="Textfeld 24">
            <a:extLst>
              <a:ext uri="{FF2B5EF4-FFF2-40B4-BE49-F238E27FC236}">
                <a16:creationId xmlns:a16="http://schemas.microsoft.com/office/drawing/2014/main" id="{30298A46-D734-4B2B-9F51-2D98D90E4EA3}"/>
              </a:ext>
            </a:extLst>
          </p:cNvPr>
          <p:cNvSpPr txBox="1"/>
          <p:nvPr/>
        </p:nvSpPr>
        <p:spPr>
          <a:xfrm>
            <a:off x="17568600" y="17071380"/>
            <a:ext cx="3757821" cy="523092"/>
          </a:xfrm>
          <a:prstGeom prst="rect">
            <a:avLst/>
          </a:prstGeom>
          <a:noFill/>
        </p:spPr>
        <p:txBody>
          <a:bodyPr wrap="square" rtlCol="0">
            <a:spAutoFit/>
          </a:bodyPr>
          <a:lstStyle/>
          <a:p>
            <a:r>
              <a:rPr lang="en-US" sz="2799" b="1" dirty="0"/>
              <a:t>accident cost density</a:t>
            </a:r>
          </a:p>
        </p:txBody>
      </p:sp>
      <p:cxnSp>
        <p:nvCxnSpPr>
          <p:cNvPr id="26" name="Gerade Verbindung 110">
            <a:extLst>
              <a:ext uri="{FF2B5EF4-FFF2-40B4-BE49-F238E27FC236}">
                <a16:creationId xmlns:a16="http://schemas.microsoft.com/office/drawing/2014/main" id="{AC5E4A0D-ABA0-4F08-B836-9738822A20A6}"/>
              </a:ext>
            </a:extLst>
          </p:cNvPr>
          <p:cNvCxnSpPr>
            <a:cxnSpLocks/>
          </p:cNvCxnSpPr>
          <p:nvPr/>
        </p:nvCxnSpPr>
        <p:spPr>
          <a:xfrm>
            <a:off x="11964490" y="19136006"/>
            <a:ext cx="11183081"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Gerade Verbindung 111">
            <a:extLst>
              <a:ext uri="{FF2B5EF4-FFF2-40B4-BE49-F238E27FC236}">
                <a16:creationId xmlns:a16="http://schemas.microsoft.com/office/drawing/2014/main" id="{9E61F8B5-036D-4C59-A762-8C568D2E8194}"/>
              </a:ext>
            </a:extLst>
          </p:cNvPr>
          <p:cNvCxnSpPr>
            <a:cxnSpLocks/>
          </p:cNvCxnSpPr>
          <p:nvPr/>
        </p:nvCxnSpPr>
        <p:spPr>
          <a:xfrm>
            <a:off x="11964490" y="18347879"/>
            <a:ext cx="11183081" cy="0"/>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 name="Textfeld 27">
            <a:extLst>
              <a:ext uri="{FF2B5EF4-FFF2-40B4-BE49-F238E27FC236}">
                <a16:creationId xmlns:a16="http://schemas.microsoft.com/office/drawing/2014/main" id="{D7961E20-3691-4F67-92BF-952C6619BA93}"/>
              </a:ext>
            </a:extLst>
          </p:cNvPr>
          <p:cNvSpPr txBox="1"/>
          <p:nvPr/>
        </p:nvSpPr>
        <p:spPr>
          <a:xfrm>
            <a:off x="20690012" y="23590132"/>
            <a:ext cx="2729543" cy="523092"/>
          </a:xfrm>
          <a:prstGeom prst="rect">
            <a:avLst/>
          </a:prstGeom>
          <a:noFill/>
        </p:spPr>
        <p:txBody>
          <a:bodyPr wrap="square" rtlCol="0">
            <a:spAutoFit/>
          </a:bodyPr>
          <a:lstStyle/>
          <a:p>
            <a:r>
              <a:rPr lang="en-US" sz="2799" b="1" dirty="0"/>
              <a:t>Road segments</a:t>
            </a:r>
          </a:p>
        </p:txBody>
      </p:sp>
      <p:cxnSp>
        <p:nvCxnSpPr>
          <p:cNvPr id="29" name="Gerader Verbinder 28">
            <a:extLst>
              <a:ext uri="{FF2B5EF4-FFF2-40B4-BE49-F238E27FC236}">
                <a16:creationId xmlns:a16="http://schemas.microsoft.com/office/drawing/2014/main" id="{EB8F15A7-F60E-410D-BBCB-728B28632A97}"/>
              </a:ext>
            </a:extLst>
          </p:cNvPr>
          <p:cNvCxnSpPr>
            <a:cxnSpLocks/>
            <a:stCxn id="20" idx="2"/>
          </p:cNvCxnSpPr>
          <p:nvPr/>
        </p:nvCxnSpPr>
        <p:spPr>
          <a:xfrm flipV="1">
            <a:off x="14271305" y="20359445"/>
            <a:ext cx="0" cy="3135559"/>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2280E988-18FC-4C3F-AB54-9CDB405A78CB}"/>
              </a:ext>
            </a:extLst>
          </p:cNvPr>
          <p:cNvCxnSpPr>
            <a:cxnSpLocks/>
            <a:endCxn id="23" idx="0"/>
          </p:cNvCxnSpPr>
          <p:nvPr/>
        </p:nvCxnSpPr>
        <p:spPr>
          <a:xfrm flipV="1">
            <a:off x="21468661" y="17813895"/>
            <a:ext cx="2" cy="564603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FE1308D3-796A-4EB0-A594-01776D8B9C23}"/>
              </a:ext>
            </a:extLst>
          </p:cNvPr>
          <p:cNvCxnSpPr>
            <a:cxnSpLocks/>
            <a:endCxn id="22" idx="0"/>
          </p:cNvCxnSpPr>
          <p:nvPr/>
        </p:nvCxnSpPr>
        <p:spPr>
          <a:xfrm flipV="1">
            <a:off x="18941134" y="18508634"/>
            <a:ext cx="4" cy="495130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1952A62C-0561-4E81-856F-6E38BC649F90}"/>
              </a:ext>
            </a:extLst>
          </p:cNvPr>
          <p:cNvCxnSpPr>
            <a:cxnSpLocks/>
            <a:stCxn id="21" idx="2"/>
            <a:endCxn id="21" idx="0"/>
          </p:cNvCxnSpPr>
          <p:nvPr/>
        </p:nvCxnSpPr>
        <p:spPr>
          <a:xfrm flipV="1">
            <a:off x="16711889" y="19307979"/>
            <a:ext cx="0" cy="4187025"/>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Textfeld 33">
            <a:extLst>
              <a:ext uri="{FF2B5EF4-FFF2-40B4-BE49-F238E27FC236}">
                <a16:creationId xmlns:a16="http://schemas.microsoft.com/office/drawing/2014/main" id="{BEA5B92A-78E0-4418-A435-7CFC36580797}"/>
              </a:ext>
            </a:extLst>
          </p:cNvPr>
          <p:cNvSpPr txBox="1"/>
          <p:nvPr/>
        </p:nvSpPr>
        <p:spPr>
          <a:xfrm>
            <a:off x="12279722" y="17587022"/>
            <a:ext cx="2729543" cy="523092"/>
          </a:xfrm>
          <a:prstGeom prst="rect">
            <a:avLst/>
          </a:prstGeom>
          <a:noFill/>
        </p:spPr>
        <p:txBody>
          <a:bodyPr wrap="square" rtlCol="0">
            <a:spAutoFit/>
          </a:bodyPr>
          <a:lstStyle/>
          <a:p>
            <a:r>
              <a:rPr lang="en-US" sz="2799" b="1" i="1" dirty="0">
                <a:solidFill>
                  <a:schemeClr val="tx1">
                    <a:lumMod val="50000"/>
                    <a:lumOff val="50000"/>
                  </a:schemeClr>
                </a:solidFill>
              </a:rPr>
              <a:t>high SP</a:t>
            </a:r>
          </a:p>
        </p:txBody>
      </p:sp>
      <p:sp>
        <p:nvSpPr>
          <p:cNvPr id="35" name="Textfeld 34">
            <a:extLst>
              <a:ext uri="{FF2B5EF4-FFF2-40B4-BE49-F238E27FC236}">
                <a16:creationId xmlns:a16="http://schemas.microsoft.com/office/drawing/2014/main" id="{08A9BFAC-EB3F-467A-8225-B1A41ED30D4D}"/>
              </a:ext>
            </a:extLst>
          </p:cNvPr>
          <p:cNvSpPr txBox="1"/>
          <p:nvPr/>
        </p:nvSpPr>
        <p:spPr>
          <a:xfrm>
            <a:off x="12268409" y="19194919"/>
            <a:ext cx="2729543" cy="523092"/>
          </a:xfrm>
          <a:prstGeom prst="rect">
            <a:avLst/>
          </a:prstGeom>
          <a:noFill/>
        </p:spPr>
        <p:txBody>
          <a:bodyPr wrap="square" rtlCol="0">
            <a:spAutoFit/>
          </a:bodyPr>
          <a:lstStyle/>
          <a:p>
            <a:r>
              <a:rPr lang="en-US" sz="2799" b="1" i="1" dirty="0">
                <a:solidFill>
                  <a:schemeClr val="tx1">
                    <a:lumMod val="50000"/>
                    <a:lumOff val="50000"/>
                  </a:schemeClr>
                </a:solidFill>
              </a:rPr>
              <a:t>low SP</a:t>
            </a:r>
          </a:p>
        </p:txBody>
      </p:sp>
      <p:sp>
        <p:nvSpPr>
          <p:cNvPr id="36" name="Textfeld 35">
            <a:extLst>
              <a:ext uri="{FF2B5EF4-FFF2-40B4-BE49-F238E27FC236}">
                <a16:creationId xmlns:a16="http://schemas.microsoft.com/office/drawing/2014/main" id="{98D196FC-F8A3-4BC0-AE22-10663840FE1D}"/>
              </a:ext>
            </a:extLst>
          </p:cNvPr>
          <p:cNvSpPr txBox="1"/>
          <p:nvPr/>
        </p:nvSpPr>
        <p:spPr>
          <a:xfrm>
            <a:off x="12268409" y="18412741"/>
            <a:ext cx="2649960" cy="523092"/>
          </a:xfrm>
          <a:prstGeom prst="rect">
            <a:avLst/>
          </a:prstGeom>
          <a:noFill/>
        </p:spPr>
        <p:txBody>
          <a:bodyPr wrap="square" rtlCol="0">
            <a:spAutoFit/>
          </a:bodyPr>
          <a:lstStyle/>
          <a:p>
            <a:r>
              <a:rPr lang="en-US" sz="2799" b="1" i="1" dirty="0">
                <a:solidFill>
                  <a:schemeClr val="tx1">
                    <a:lumMod val="50000"/>
                    <a:lumOff val="50000"/>
                  </a:schemeClr>
                </a:solidFill>
              </a:rPr>
              <a:t>medium SP</a:t>
            </a:r>
          </a:p>
        </p:txBody>
      </p:sp>
      <p:sp>
        <p:nvSpPr>
          <p:cNvPr id="37" name="Textfeld 36">
            <a:extLst>
              <a:ext uri="{FF2B5EF4-FFF2-40B4-BE49-F238E27FC236}">
                <a16:creationId xmlns:a16="http://schemas.microsoft.com/office/drawing/2014/main" id="{AF034AAC-10B5-4FFA-8C67-C31476D979AE}"/>
              </a:ext>
            </a:extLst>
          </p:cNvPr>
          <p:cNvSpPr txBox="1"/>
          <p:nvPr/>
        </p:nvSpPr>
        <p:spPr>
          <a:xfrm>
            <a:off x="12268409" y="20023893"/>
            <a:ext cx="2685283" cy="523092"/>
          </a:xfrm>
          <a:prstGeom prst="rect">
            <a:avLst/>
          </a:prstGeom>
          <a:noFill/>
        </p:spPr>
        <p:txBody>
          <a:bodyPr wrap="square" rtlCol="0">
            <a:spAutoFit/>
          </a:bodyPr>
          <a:lstStyle/>
          <a:p>
            <a:r>
              <a:rPr lang="en-US" sz="2799" b="1" i="1" dirty="0">
                <a:solidFill>
                  <a:schemeClr val="tx1">
                    <a:lumMod val="50000"/>
                    <a:lumOff val="50000"/>
                  </a:schemeClr>
                </a:solidFill>
              </a:rPr>
              <a:t>no SP</a:t>
            </a:r>
          </a:p>
        </p:txBody>
      </p:sp>
      <p:pic>
        <p:nvPicPr>
          <p:cNvPr id="3" name="Picture 2" descr="B-ESN-D">
            <a:extLst>
              <a:ext uri="{FF2B5EF4-FFF2-40B4-BE49-F238E27FC236}">
                <a16:creationId xmlns:a16="http://schemas.microsoft.com/office/drawing/2014/main" id="{140CADBE-E323-88DD-6DEB-64BF59D35E03}"/>
              </a:ext>
            </a:extLst>
          </p:cNvPr>
          <p:cNvPicPr>
            <a:picLocks noChangeAspect="1" noChangeArrowheads="1"/>
          </p:cNvPicPr>
          <p:nvPr/>
        </p:nvPicPr>
        <p:blipFill rotWithShape="1">
          <a:blip r:embed="rId5" cstate="print"/>
          <a:srcRect l="5410" t="3815" r="5690" b="4626"/>
          <a:stretch/>
        </p:blipFill>
        <p:spPr bwMode="auto">
          <a:xfrm>
            <a:off x="20359465" y="616678"/>
            <a:ext cx="2218392" cy="3071620"/>
          </a:xfrm>
          <a:prstGeom prst="rect">
            <a:avLst/>
          </a:prstGeom>
          <a:noFill/>
        </p:spPr>
      </p:pic>
    </p:spTree>
    <p:extLst>
      <p:ext uri="{BB962C8B-B14F-4D97-AF65-F5344CB8AC3E}">
        <p14:creationId xmlns:p14="http://schemas.microsoft.com/office/powerpoint/2010/main" val="33019894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33A336B-48B0-406B-B4FE-CAF25A0BB196}"/>
              </a:ext>
            </a:extLst>
          </p:cNvPr>
          <p:cNvSpPr txBox="1"/>
          <p:nvPr/>
        </p:nvSpPr>
        <p:spPr>
          <a:xfrm>
            <a:off x="7569200" y="-5219338"/>
            <a:ext cx="7918817" cy="4523033"/>
          </a:xfrm>
          <a:prstGeom prst="rect">
            <a:avLst/>
          </a:prstGeom>
          <a:solidFill>
            <a:schemeClr val="bg2">
              <a:lumMod val="50000"/>
              <a:alpha val="10000"/>
            </a:schemeClr>
          </a:solidFill>
          <a:ln>
            <a:solidFill>
              <a:schemeClr val="tx1"/>
            </a:solidFill>
          </a:ln>
        </p:spPr>
        <p:txBody>
          <a:bodyPr wrap="square" lIns="71981" rIns="71981" rtlCol="0">
            <a:spAutoFit/>
          </a:bodyPr>
          <a:lstStyle/>
          <a:p>
            <a:pPr algn="ctr"/>
            <a:r>
              <a:rPr lang="de-DE" sz="7198" b="1" dirty="0"/>
              <a:t>Mapping </a:t>
            </a:r>
            <a:r>
              <a:rPr lang="de-DE" sz="7198" b="1" dirty="0" err="1"/>
              <a:t>and</a:t>
            </a:r>
            <a:r>
              <a:rPr lang="de-DE" sz="7198" b="1" dirty="0"/>
              <a:t> </a:t>
            </a:r>
            <a:r>
              <a:rPr lang="de-DE" sz="7198" b="1" dirty="0" err="1"/>
              <a:t>priorization</a:t>
            </a:r>
            <a:r>
              <a:rPr lang="de-DE" sz="7198" b="1" dirty="0"/>
              <a:t> </a:t>
            </a:r>
            <a:r>
              <a:rPr lang="de-DE" sz="7198" b="1" dirty="0" err="1"/>
              <a:t>of</a:t>
            </a:r>
            <a:r>
              <a:rPr lang="de-DE" sz="7198" b="1" dirty="0"/>
              <a:t> </a:t>
            </a:r>
            <a:r>
              <a:rPr lang="de-DE" sz="7198" b="1" dirty="0" err="1"/>
              <a:t>the</a:t>
            </a:r>
            <a:r>
              <a:rPr lang="de-DE" sz="7198" b="1" dirty="0"/>
              <a:t> </a:t>
            </a:r>
            <a:r>
              <a:rPr lang="de-DE" sz="7198" b="1" dirty="0" err="1"/>
              <a:t>calculated</a:t>
            </a:r>
            <a:r>
              <a:rPr lang="de-DE" sz="7198" b="1" dirty="0"/>
              <a:t> </a:t>
            </a:r>
            <a:r>
              <a:rPr lang="de-DE" sz="7198" b="1" dirty="0" err="1"/>
              <a:t>safety</a:t>
            </a:r>
            <a:r>
              <a:rPr lang="de-DE" sz="7198" b="1" dirty="0"/>
              <a:t> </a:t>
            </a:r>
            <a:r>
              <a:rPr lang="de-DE" sz="7198" b="1" dirty="0" err="1"/>
              <a:t>potentials</a:t>
            </a:r>
            <a:r>
              <a:rPr lang="de-DE" sz="7198" b="1" dirty="0"/>
              <a:t> (SAPO)</a:t>
            </a:r>
          </a:p>
        </p:txBody>
      </p:sp>
      <p:sp>
        <p:nvSpPr>
          <p:cNvPr id="5" name="Rectangle 24">
            <a:extLst>
              <a:ext uri="{FF2B5EF4-FFF2-40B4-BE49-F238E27FC236}">
                <a16:creationId xmlns:a16="http://schemas.microsoft.com/office/drawing/2014/main" id="{D37499E9-7F7E-4670-97E2-E16DE40E660A}"/>
              </a:ext>
            </a:extLst>
          </p:cNvPr>
          <p:cNvSpPr>
            <a:spLocks noChangeArrowheads="1"/>
          </p:cNvSpPr>
          <p:nvPr/>
        </p:nvSpPr>
        <p:spPr bwMode="auto">
          <a:xfrm>
            <a:off x="12868248" y="12075569"/>
            <a:ext cx="10620633" cy="338426"/>
          </a:xfrm>
          <a:prstGeom prst="rect">
            <a:avLst/>
          </a:prstGeom>
          <a:noFill/>
          <a:ln w="9525">
            <a:noFill/>
            <a:miter lim="800000"/>
            <a:headEnd/>
            <a:tailEnd/>
          </a:ln>
          <a:effectLst/>
        </p:spPr>
        <p:txBody>
          <a:bodyPr wrap="square" lIns="0" tIns="0" rIns="0" bIns="0">
            <a:spAutoFit/>
          </a:bodyPr>
          <a:lstStyle/>
          <a:p>
            <a:pPr algn="r" defTabSz="1523619" eaLnBrk="0" hangingPunct="0">
              <a:defRPr/>
            </a:pPr>
            <a:r>
              <a:rPr lang="de-DE" sz="2199" b="1" dirty="0" err="1"/>
              <a:t>Safetyanalyse</a:t>
            </a:r>
            <a:r>
              <a:rPr lang="de-DE" sz="2199" b="1" dirty="0"/>
              <a:t> </a:t>
            </a:r>
            <a:r>
              <a:rPr lang="de-DE" sz="2199" b="1" dirty="0" err="1"/>
              <a:t>Thuringia</a:t>
            </a:r>
            <a:r>
              <a:rPr lang="de-DE" sz="2199" b="1" dirty="0"/>
              <a:t>, GRIESSBACH 2013 </a:t>
            </a:r>
          </a:p>
        </p:txBody>
      </p:sp>
      <p:sp>
        <p:nvSpPr>
          <p:cNvPr id="6" name="Titel 5">
            <a:extLst>
              <a:ext uri="{FF2B5EF4-FFF2-40B4-BE49-F238E27FC236}">
                <a16:creationId xmlns:a16="http://schemas.microsoft.com/office/drawing/2014/main" id="{B7467894-AE80-49FF-BF87-BFD7C149B67E}"/>
              </a:ext>
            </a:extLst>
          </p:cNvPr>
          <p:cNvSpPr>
            <a:spLocks noGrp="1"/>
          </p:cNvSpPr>
          <p:nvPr>
            <p:ph type="title"/>
          </p:nvPr>
        </p:nvSpPr>
        <p:spPr/>
        <p:txBody>
          <a:bodyPr>
            <a:normAutofit/>
          </a:bodyPr>
          <a:lstStyle/>
          <a:p>
            <a:r>
              <a:rPr lang="de-DE" sz="7198" dirty="0" err="1">
                <a:solidFill>
                  <a:srgbClr val="F39000"/>
                </a:solidFill>
              </a:rPr>
              <a:t>Example</a:t>
            </a:r>
            <a:r>
              <a:rPr lang="de-DE" sz="7198" dirty="0">
                <a:solidFill>
                  <a:srgbClr val="F39000"/>
                </a:solidFill>
              </a:rPr>
              <a:t> </a:t>
            </a:r>
            <a:br>
              <a:rPr lang="de-DE" sz="7198" dirty="0">
                <a:solidFill>
                  <a:srgbClr val="F39000"/>
                </a:solidFill>
              </a:rPr>
            </a:br>
            <a:r>
              <a:rPr lang="de-DE" sz="4799" i="1" dirty="0" err="1">
                <a:solidFill>
                  <a:srgbClr val="003366"/>
                </a:solidFill>
              </a:rPr>
              <a:t>of</a:t>
            </a:r>
            <a:r>
              <a:rPr lang="de-DE" sz="4799" i="1" dirty="0">
                <a:solidFill>
                  <a:srgbClr val="003366"/>
                </a:solidFill>
              </a:rPr>
              <a:t> </a:t>
            </a:r>
            <a:r>
              <a:rPr lang="de-DE" sz="4799" i="1" dirty="0" err="1">
                <a:solidFill>
                  <a:srgbClr val="003366"/>
                </a:solidFill>
              </a:rPr>
              <a:t>mapping</a:t>
            </a:r>
            <a:r>
              <a:rPr lang="de-DE" sz="4799" i="1" dirty="0">
                <a:solidFill>
                  <a:srgbClr val="003366"/>
                </a:solidFill>
              </a:rPr>
              <a:t> </a:t>
            </a:r>
            <a:r>
              <a:rPr lang="de-DE" sz="4799" i="1" dirty="0" err="1">
                <a:solidFill>
                  <a:srgbClr val="003366"/>
                </a:solidFill>
              </a:rPr>
              <a:t>safety</a:t>
            </a:r>
            <a:r>
              <a:rPr lang="de-DE" sz="4799" i="1" dirty="0">
                <a:solidFill>
                  <a:srgbClr val="003366"/>
                </a:solidFill>
              </a:rPr>
              <a:t> </a:t>
            </a:r>
            <a:r>
              <a:rPr lang="de-DE" sz="4799" i="1" dirty="0" err="1">
                <a:solidFill>
                  <a:srgbClr val="003366"/>
                </a:solidFill>
              </a:rPr>
              <a:t>potentials</a:t>
            </a:r>
            <a:endParaRPr lang="de-DE" sz="4799" i="1" dirty="0">
              <a:solidFill>
                <a:srgbClr val="003366"/>
              </a:solidFill>
            </a:endParaRPr>
          </a:p>
        </p:txBody>
      </p:sp>
      <p:pic>
        <p:nvPicPr>
          <p:cNvPr id="8" name="Picture 3">
            <a:extLst>
              <a:ext uri="{FF2B5EF4-FFF2-40B4-BE49-F238E27FC236}">
                <a16:creationId xmlns:a16="http://schemas.microsoft.com/office/drawing/2014/main" id="{D3717A24-EB6E-4DD1-9513-BFABE45F653E}"/>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424386" y="3382281"/>
            <a:ext cx="20064498" cy="8693288"/>
          </a:xfrm>
          <a:prstGeom prst="rect">
            <a:avLst/>
          </a:prstGeom>
          <a:noFill/>
          <a:ln w="9525">
            <a:solidFill>
              <a:srgbClr val="0076B4"/>
            </a:solidFill>
            <a:miter lim="800000"/>
            <a:headEnd/>
            <a:tailEnd/>
          </a:ln>
        </p:spPr>
      </p:pic>
      <p:pic>
        <p:nvPicPr>
          <p:cNvPr id="15" name="Picture 2">
            <a:extLst>
              <a:ext uri="{FF2B5EF4-FFF2-40B4-BE49-F238E27FC236}">
                <a16:creationId xmlns:a16="http://schemas.microsoft.com/office/drawing/2014/main" id="{D8186FE0-E51D-4D6C-8CAF-A72208B0BE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1822" y="16725494"/>
            <a:ext cx="7617888" cy="53711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Picture 2">
            <a:extLst>
              <a:ext uri="{FF2B5EF4-FFF2-40B4-BE49-F238E27FC236}">
                <a16:creationId xmlns:a16="http://schemas.microsoft.com/office/drawing/2014/main" id="{0B04F581-E63E-4C08-B020-5625E4E189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47819" y="16723185"/>
            <a:ext cx="7744609" cy="537347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7" name="Rectangle 1028">
            <a:extLst>
              <a:ext uri="{FF2B5EF4-FFF2-40B4-BE49-F238E27FC236}">
                <a16:creationId xmlns:a16="http://schemas.microsoft.com/office/drawing/2014/main" id="{3836151A-20CA-4546-BA32-EF2B5645E1C5}"/>
              </a:ext>
            </a:extLst>
          </p:cNvPr>
          <p:cNvSpPr txBox="1">
            <a:spLocks noChangeArrowheads="1"/>
          </p:cNvSpPr>
          <p:nvPr/>
        </p:nvSpPr>
        <p:spPr>
          <a:xfrm>
            <a:off x="-10247819" y="14525939"/>
            <a:ext cx="7617888" cy="1569404"/>
          </a:xfrm>
          <a:prstGeom prst="rect">
            <a:avLst/>
          </a:prstGeom>
          <a:noFill/>
        </p:spPr>
        <p:txBody>
          <a:bodyPr wrap="square">
            <a:spAutoFit/>
          </a:bodyPr>
          <a:lstStyle/>
          <a:p>
            <a:pPr>
              <a:defRPr/>
            </a:pPr>
            <a:r>
              <a:rPr lang="de-DE" sz="4799" kern="0" dirty="0" err="1">
                <a:latin typeface="+mj-lt"/>
                <a:ea typeface="+mj-ea"/>
                <a:cs typeface="+mj-cs"/>
              </a:rPr>
              <a:t>Section</a:t>
            </a:r>
            <a:r>
              <a:rPr lang="de-DE" sz="4799" kern="0" dirty="0">
                <a:latin typeface="+mj-lt"/>
                <a:ea typeface="+mj-ea"/>
                <a:cs typeface="+mj-cs"/>
              </a:rPr>
              <a:t> </a:t>
            </a:r>
            <a:r>
              <a:rPr lang="de-DE" sz="4799" kern="0" dirty="0" err="1">
                <a:latin typeface="+mj-lt"/>
                <a:ea typeface="+mj-ea"/>
                <a:cs typeface="+mj-cs"/>
              </a:rPr>
              <a:t>development</a:t>
            </a:r>
            <a:r>
              <a:rPr lang="de-DE" sz="4799" kern="0" dirty="0">
                <a:latin typeface="+mj-lt"/>
                <a:ea typeface="+mj-ea"/>
                <a:cs typeface="+mj-cs"/>
              </a:rPr>
              <a:t> </a:t>
            </a:r>
            <a:r>
              <a:rPr lang="de-DE" sz="4799" kern="0" dirty="0" err="1">
                <a:latin typeface="+mj-lt"/>
                <a:ea typeface="+mj-ea"/>
                <a:cs typeface="+mj-cs"/>
              </a:rPr>
              <a:t>by</a:t>
            </a:r>
            <a:r>
              <a:rPr lang="de-DE" sz="4799" kern="0" dirty="0">
                <a:latin typeface="+mj-lt"/>
                <a:ea typeface="+mj-ea"/>
                <a:cs typeface="+mj-cs"/>
              </a:rPr>
              <a:t> </a:t>
            </a:r>
            <a:r>
              <a:rPr lang="de-DE" sz="4799" b="1" kern="0" dirty="0" err="1">
                <a:latin typeface="+mj-lt"/>
                <a:ea typeface="+mj-ea"/>
                <a:cs typeface="+mj-cs"/>
              </a:rPr>
              <a:t>accident</a:t>
            </a:r>
            <a:r>
              <a:rPr lang="de-DE" sz="4799" b="1" kern="0" dirty="0">
                <a:latin typeface="+mj-lt"/>
                <a:ea typeface="+mj-ea"/>
                <a:cs typeface="+mj-cs"/>
              </a:rPr>
              <a:t> </a:t>
            </a:r>
            <a:r>
              <a:rPr lang="de-DE" sz="4799" b="1" kern="0" dirty="0" err="1">
                <a:latin typeface="+mj-lt"/>
                <a:ea typeface="+mj-ea"/>
                <a:cs typeface="+mj-cs"/>
              </a:rPr>
              <a:t>structure</a:t>
            </a:r>
            <a:endParaRPr lang="de-DE" sz="4799" b="1" kern="0" dirty="0">
              <a:latin typeface="+mj-lt"/>
              <a:ea typeface="+mj-ea"/>
              <a:cs typeface="+mj-cs"/>
            </a:endParaRPr>
          </a:p>
        </p:txBody>
      </p:sp>
      <p:sp>
        <p:nvSpPr>
          <p:cNvPr id="18" name="Rectangle 1028">
            <a:extLst>
              <a:ext uri="{FF2B5EF4-FFF2-40B4-BE49-F238E27FC236}">
                <a16:creationId xmlns:a16="http://schemas.microsoft.com/office/drawing/2014/main" id="{48DFAA0C-978C-4075-988A-01F882CFAE55}"/>
              </a:ext>
            </a:extLst>
          </p:cNvPr>
          <p:cNvSpPr txBox="1">
            <a:spLocks noChangeArrowheads="1"/>
          </p:cNvSpPr>
          <p:nvPr/>
        </p:nvSpPr>
        <p:spPr>
          <a:xfrm>
            <a:off x="8451822" y="14525939"/>
            <a:ext cx="7617888" cy="1569404"/>
          </a:xfrm>
          <a:prstGeom prst="rect">
            <a:avLst/>
          </a:prstGeom>
          <a:noFill/>
        </p:spPr>
        <p:txBody>
          <a:bodyPr wrap="square">
            <a:spAutoFit/>
          </a:bodyPr>
          <a:lstStyle>
            <a:defPPr>
              <a:defRPr lang="de-DE"/>
            </a:defPPr>
            <a:lvl1pPr marL="0" marR="0" lvl="0" indent="0" defTabSz="914400" eaLnBrk="1" latinLnBrk="0" hangingPunct="1">
              <a:lnSpc>
                <a:spcPct val="100000"/>
              </a:lnSpc>
              <a:buClrTx/>
              <a:buSzTx/>
              <a:buFontTx/>
              <a:buNone/>
              <a:tabLst/>
              <a:defRPr kumimoji="0" sz="1400" i="0" u="none" strike="noStrike" kern="0" cap="none" spc="0" normalizeH="0" baseline="0">
                <a:ln>
                  <a:noFill/>
                </a:ln>
                <a:solidFill>
                  <a:srgbClr val="003366"/>
                </a:solidFill>
                <a:effectLst/>
                <a:uLnTx/>
                <a:uFillTx/>
                <a:latin typeface="LTSyntax Regular"/>
                <a:ea typeface="+mj-ea"/>
                <a:cs typeface="+mj-cs"/>
              </a:defRPr>
            </a:lvl1pPr>
          </a:lstStyle>
          <a:p>
            <a:r>
              <a:rPr lang="de-DE" sz="4799" dirty="0" err="1">
                <a:solidFill>
                  <a:schemeClr val="tx1"/>
                </a:solidFill>
                <a:latin typeface="+mj-lt"/>
              </a:rPr>
              <a:t>Section</a:t>
            </a:r>
            <a:r>
              <a:rPr lang="de-DE" sz="4799" dirty="0">
                <a:solidFill>
                  <a:schemeClr val="tx1"/>
                </a:solidFill>
                <a:latin typeface="+mj-lt"/>
              </a:rPr>
              <a:t> </a:t>
            </a:r>
            <a:r>
              <a:rPr lang="de-DE" sz="4799" dirty="0" err="1">
                <a:solidFill>
                  <a:schemeClr val="tx1"/>
                </a:solidFill>
                <a:latin typeface="+mj-lt"/>
              </a:rPr>
              <a:t>development</a:t>
            </a:r>
            <a:r>
              <a:rPr lang="de-DE" sz="4799" dirty="0">
                <a:solidFill>
                  <a:schemeClr val="tx1"/>
                </a:solidFill>
                <a:latin typeface="+mj-lt"/>
              </a:rPr>
              <a:t> </a:t>
            </a:r>
            <a:r>
              <a:rPr lang="de-DE" sz="4799" dirty="0" err="1">
                <a:solidFill>
                  <a:schemeClr val="tx1"/>
                </a:solidFill>
                <a:latin typeface="+mj-lt"/>
              </a:rPr>
              <a:t>by</a:t>
            </a:r>
            <a:r>
              <a:rPr lang="de-DE" sz="4799" dirty="0">
                <a:solidFill>
                  <a:schemeClr val="tx1"/>
                </a:solidFill>
                <a:latin typeface="+mj-lt"/>
              </a:rPr>
              <a:t> </a:t>
            </a:r>
            <a:r>
              <a:rPr lang="de-DE" sz="4799" b="1" dirty="0" err="1">
                <a:solidFill>
                  <a:schemeClr val="tx1"/>
                </a:solidFill>
                <a:latin typeface="+mj-lt"/>
              </a:rPr>
              <a:t>network</a:t>
            </a:r>
            <a:r>
              <a:rPr lang="de-DE" sz="4799" b="1" dirty="0">
                <a:solidFill>
                  <a:schemeClr val="tx1"/>
                </a:solidFill>
                <a:latin typeface="+mj-lt"/>
              </a:rPr>
              <a:t> </a:t>
            </a:r>
            <a:r>
              <a:rPr lang="de-DE" sz="4799" b="1" dirty="0" err="1">
                <a:solidFill>
                  <a:schemeClr val="tx1"/>
                </a:solidFill>
                <a:latin typeface="+mj-lt"/>
              </a:rPr>
              <a:t>structure</a:t>
            </a:r>
            <a:endParaRPr lang="de-DE" sz="4799" b="1" dirty="0">
              <a:solidFill>
                <a:schemeClr val="tx1"/>
              </a:solidFill>
              <a:latin typeface="+mj-lt"/>
            </a:endParaRPr>
          </a:p>
        </p:txBody>
      </p:sp>
      <p:pic>
        <p:nvPicPr>
          <p:cNvPr id="19" name="Picture 2">
            <a:extLst>
              <a:ext uri="{FF2B5EF4-FFF2-40B4-BE49-F238E27FC236}">
                <a16:creationId xmlns:a16="http://schemas.microsoft.com/office/drawing/2014/main" id="{905C664A-2975-4BCE-A152-90EB6ADB12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81661" y="16725212"/>
            <a:ext cx="7732962" cy="5373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028">
            <a:extLst>
              <a:ext uri="{FF2B5EF4-FFF2-40B4-BE49-F238E27FC236}">
                <a16:creationId xmlns:a16="http://schemas.microsoft.com/office/drawing/2014/main" id="{11B8954B-9C81-400B-A12F-90D84655368F}"/>
              </a:ext>
            </a:extLst>
          </p:cNvPr>
          <p:cNvSpPr txBox="1">
            <a:spLocks noChangeArrowheads="1"/>
          </p:cNvSpPr>
          <p:nvPr/>
        </p:nvSpPr>
        <p:spPr>
          <a:xfrm>
            <a:off x="28581661" y="14525939"/>
            <a:ext cx="7732962" cy="1569404"/>
          </a:xfrm>
          <a:prstGeom prst="rect">
            <a:avLst/>
          </a:prstGeom>
          <a:noFill/>
        </p:spPr>
        <p:txBody>
          <a:bodyPr wrap="square">
            <a:spAutoFit/>
          </a:bodyPr>
          <a:lstStyle>
            <a:defPPr>
              <a:defRPr lang="de-DE"/>
            </a:defPPr>
            <a:lvl1pPr marL="0" marR="0" lvl="0" indent="0" defTabSz="914400" eaLnBrk="1" latinLnBrk="0" hangingPunct="1">
              <a:lnSpc>
                <a:spcPct val="100000"/>
              </a:lnSpc>
              <a:buClrTx/>
              <a:buSzTx/>
              <a:buFontTx/>
              <a:buNone/>
              <a:tabLst/>
              <a:defRPr kumimoji="0" sz="1400" i="0" u="none" strike="noStrike" kern="0" cap="none" spc="0" normalizeH="0" baseline="0">
                <a:ln>
                  <a:noFill/>
                </a:ln>
                <a:solidFill>
                  <a:srgbClr val="003366"/>
                </a:solidFill>
                <a:effectLst/>
                <a:uLnTx/>
                <a:uFillTx/>
                <a:latin typeface="LTSyntax Regular"/>
                <a:ea typeface="+mj-ea"/>
                <a:cs typeface="+mj-cs"/>
              </a:defRPr>
            </a:lvl1pPr>
          </a:lstStyle>
          <a:p>
            <a:r>
              <a:rPr lang="de-DE" sz="4799" dirty="0" err="1">
                <a:solidFill>
                  <a:schemeClr val="tx1"/>
                </a:solidFill>
                <a:latin typeface="+mj-lt"/>
              </a:rPr>
              <a:t>Section</a:t>
            </a:r>
            <a:r>
              <a:rPr lang="de-DE" sz="4799" dirty="0">
                <a:solidFill>
                  <a:schemeClr val="tx1"/>
                </a:solidFill>
                <a:latin typeface="+mj-lt"/>
              </a:rPr>
              <a:t> </a:t>
            </a:r>
            <a:r>
              <a:rPr lang="de-DE" sz="4799" dirty="0" err="1">
                <a:solidFill>
                  <a:schemeClr val="tx1"/>
                </a:solidFill>
                <a:latin typeface="+mj-lt"/>
              </a:rPr>
              <a:t>development</a:t>
            </a:r>
            <a:r>
              <a:rPr lang="de-DE" sz="4799" dirty="0">
                <a:solidFill>
                  <a:schemeClr val="tx1"/>
                </a:solidFill>
                <a:latin typeface="+mj-lt"/>
              </a:rPr>
              <a:t> </a:t>
            </a:r>
            <a:br>
              <a:rPr lang="de-DE" sz="4799" dirty="0">
                <a:solidFill>
                  <a:schemeClr val="tx1"/>
                </a:solidFill>
                <a:latin typeface="+mj-lt"/>
              </a:rPr>
            </a:br>
            <a:r>
              <a:rPr lang="de-DE" sz="4799" dirty="0" err="1">
                <a:solidFill>
                  <a:schemeClr val="tx1"/>
                </a:solidFill>
                <a:latin typeface="+mj-lt"/>
              </a:rPr>
              <a:t>by</a:t>
            </a:r>
            <a:r>
              <a:rPr lang="de-DE" sz="4799" dirty="0">
                <a:solidFill>
                  <a:schemeClr val="tx1"/>
                </a:solidFill>
                <a:latin typeface="+mj-lt"/>
              </a:rPr>
              <a:t> </a:t>
            </a:r>
            <a:r>
              <a:rPr lang="de-DE" sz="4799" b="1" dirty="0">
                <a:solidFill>
                  <a:schemeClr val="tx1"/>
                </a:solidFill>
                <a:latin typeface="+mj-lt"/>
              </a:rPr>
              <a:t>integral </a:t>
            </a:r>
            <a:r>
              <a:rPr lang="de-DE" sz="4799" b="1" dirty="0" err="1">
                <a:solidFill>
                  <a:schemeClr val="tx1"/>
                </a:solidFill>
                <a:latin typeface="+mj-lt"/>
              </a:rPr>
              <a:t>method</a:t>
            </a:r>
            <a:endParaRPr lang="de-DE" sz="4799" b="1" dirty="0">
              <a:solidFill>
                <a:schemeClr val="tx1"/>
              </a:solidFill>
              <a:latin typeface="+mj-lt"/>
            </a:endParaRPr>
          </a:p>
        </p:txBody>
      </p:sp>
    </p:spTree>
    <p:extLst>
      <p:ext uri="{BB962C8B-B14F-4D97-AF65-F5344CB8AC3E}">
        <p14:creationId xmlns:p14="http://schemas.microsoft.com/office/powerpoint/2010/main" val="1948694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BC41298A-EFAB-41C9-8553-2764BEB793BB}"/>
              </a:ext>
            </a:extLst>
          </p:cNvPr>
          <p:cNvPicPr>
            <a:picLocks noChangeAspect="1"/>
          </p:cNvPicPr>
          <p:nvPr/>
        </p:nvPicPr>
        <p:blipFill rotWithShape="1">
          <a:blip r:embed="rId3">
            <a:clrChange>
              <a:clrFrom>
                <a:srgbClr val="FFFFFF"/>
              </a:clrFrom>
              <a:clrTo>
                <a:srgbClr val="FFFFFF">
                  <a:alpha val="0"/>
                </a:srgbClr>
              </a:clrTo>
            </a:clrChange>
            <a:duotone>
              <a:prstClr val="black"/>
              <a:schemeClr val="accent1">
                <a:lumMod val="50000"/>
                <a:tint val="45000"/>
                <a:satMod val="400000"/>
              </a:scheme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9118605" y="4781967"/>
            <a:ext cx="6533144" cy="7153169"/>
          </a:xfrm>
          <a:prstGeom prst="rect">
            <a:avLst/>
          </a:prstGeom>
          <a:ln>
            <a:noFill/>
          </a:ln>
          <a:scene3d>
            <a:camera prst="isometricOffAxis1Top"/>
            <a:lightRig rig="threePt" dir="t"/>
          </a:scene3d>
        </p:spPr>
      </p:pic>
      <p:sp>
        <p:nvSpPr>
          <p:cNvPr id="2" name="Titel 1">
            <a:extLst>
              <a:ext uri="{FF2B5EF4-FFF2-40B4-BE49-F238E27FC236}">
                <a16:creationId xmlns:a16="http://schemas.microsoft.com/office/drawing/2014/main" id="{4784DBBA-400A-4D98-9171-A5F7A2148ED7}"/>
              </a:ext>
            </a:extLst>
          </p:cNvPr>
          <p:cNvSpPr>
            <a:spLocks noGrp="1"/>
          </p:cNvSpPr>
          <p:nvPr>
            <p:ph type="title"/>
          </p:nvPr>
        </p:nvSpPr>
        <p:spPr/>
        <p:txBody>
          <a:bodyPr/>
          <a:lstStyle/>
          <a:p>
            <a:r>
              <a:rPr lang="en-US" dirty="0">
                <a:solidFill>
                  <a:srgbClr val="F39000"/>
                </a:solidFill>
              </a:rPr>
              <a:t>Indicative elements</a:t>
            </a:r>
            <a:endParaRPr lang="de-DE" dirty="0">
              <a:solidFill>
                <a:srgbClr val="F39000"/>
              </a:solidFill>
            </a:endParaRPr>
          </a:p>
        </p:txBody>
      </p:sp>
      <p:sp>
        <p:nvSpPr>
          <p:cNvPr id="7" name="Rectangle 1">
            <a:extLst>
              <a:ext uri="{FF2B5EF4-FFF2-40B4-BE49-F238E27FC236}">
                <a16:creationId xmlns:a16="http://schemas.microsoft.com/office/drawing/2014/main" id="{7370D9E6-2E07-4641-B859-4431D52215C4}"/>
              </a:ext>
            </a:extLst>
          </p:cNvPr>
          <p:cNvSpPr>
            <a:spLocks noChangeArrowheads="1"/>
          </p:cNvSpPr>
          <p:nvPr/>
        </p:nvSpPr>
        <p:spPr bwMode="auto">
          <a:xfrm>
            <a:off x="1" y="-552082"/>
            <a:ext cx="65" cy="110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defTabSz="1828343" eaLnBrk="0" fontAlgn="base" hangingPunct="0">
              <a:spcBef>
                <a:spcPct val="0"/>
              </a:spcBef>
              <a:spcAft>
                <a:spcPct val="0"/>
              </a:spcAft>
            </a:pPr>
            <a:endParaRPr lang="de-DE" altLang="de-DE" sz="3599">
              <a:latin typeface="Arial" panose="020B0604020202020204" pitchFamily="34" charset="0"/>
            </a:endParaRPr>
          </a:p>
          <a:p>
            <a:pPr defTabSz="1828343" eaLnBrk="0" fontAlgn="base" hangingPunct="0">
              <a:spcBef>
                <a:spcPct val="0"/>
              </a:spcBef>
              <a:spcAft>
                <a:spcPct val="0"/>
              </a:spcAft>
            </a:pPr>
            <a:endParaRPr lang="de-DE" altLang="de-DE" sz="3599">
              <a:latin typeface="Arial" panose="020B0604020202020204" pitchFamily="34" charset="0"/>
            </a:endParaRPr>
          </a:p>
        </p:txBody>
      </p:sp>
      <p:sp>
        <p:nvSpPr>
          <p:cNvPr id="9" name="Rectangle 2">
            <a:extLst>
              <a:ext uri="{FF2B5EF4-FFF2-40B4-BE49-F238E27FC236}">
                <a16:creationId xmlns:a16="http://schemas.microsoft.com/office/drawing/2014/main" id="{BBB21F2E-019A-4539-A79D-591CFF97FE71}"/>
              </a:ext>
            </a:extLst>
          </p:cNvPr>
          <p:cNvSpPr>
            <a:spLocks noChangeArrowheads="1"/>
          </p:cNvSpPr>
          <p:nvPr/>
        </p:nvSpPr>
        <p:spPr bwMode="auto">
          <a:xfrm>
            <a:off x="304722" y="-247361"/>
            <a:ext cx="65" cy="110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defTabSz="1828343" eaLnBrk="0" fontAlgn="base" hangingPunct="0">
              <a:spcBef>
                <a:spcPct val="0"/>
              </a:spcBef>
              <a:spcAft>
                <a:spcPct val="0"/>
              </a:spcAft>
            </a:pPr>
            <a:endParaRPr lang="de-DE" altLang="de-DE" sz="3599">
              <a:latin typeface="Arial" panose="020B0604020202020204" pitchFamily="34" charset="0"/>
            </a:endParaRPr>
          </a:p>
          <a:p>
            <a:pPr defTabSz="1828343" eaLnBrk="0" fontAlgn="base" hangingPunct="0">
              <a:spcBef>
                <a:spcPct val="0"/>
              </a:spcBef>
              <a:spcAft>
                <a:spcPct val="0"/>
              </a:spcAft>
            </a:pPr>
            <a:endParaRPr lang="de-DE" altLang="de-DE" sz="3599">
              <a:latin typeface="Arial" panose="020B0604020202020204" pitchFamily="34" charset="0"/>
            </a:endParaRPr>
          </a:p>
        </p:txBody>
      </p:sp>
      <p:graphicFrame>
        <p:nvGraphicFramePr>
          <p:cNvPr id="27" name="Tabelle 26">
            <a:extLst>
              <a:ext uri="{FF2B5EF4-FFF2-40B4-BE49-F238E27FC236}">
                <a16:creationId xmlns:a16="http://schemas.microsoft.com/office/drawing/2014/main" id="{E906294A-2FC6-4C96-82F8-548ABB07840C}"/>
              </a:ext>
            </a:extLst>
          </p:cNvPr>
          <p:cNvGraphicFramePr>
            <a:graphicFrameLocks noGrp="1"/>
          </p:cNvGraphicFramePr>
          <p:nvPr>
            <p:extLst>
              <p:ext uri="{D42A27DB-BD31-4B8C-83A1-F6EECF244321}">
                <p14:modId xmlns:p14="http://schemas.microsoft.com/office/powerpoint/2010/main" val="38403984"/>
              </p:ext>
            </p:extLst>
          </p:nvPr>
        </p:nvGraphicFramePr>
        <p:xfrm>
          <a:off x="1131820" y="4500824"/>
          <a:ext cx="13106744" cy="8491921"/>
        </p:xfrm>
        <a:graphic>
          <a:graphicData uri="http://schemas.openxmlformats.org/drawingml/2006/table">
            <a:tbl>
              <a:tblPr firstRow="1" bandRow="1">
                <a:tableStyleId>{5C22544A-7EE6-4342-B048-85BDC9FD1C3A}</a:tableStyleId>
              </a:tblPr>
              <a:tblGrid>
                <a:gridCol w="1410226">
                  <a:extLst>
                    <a:ext uri="{9D8B030D-6E8A-4147-A177-3AD203B41FA5}">
                      <a16:colId xmlns:a16="http://schemas.microsoft.com/office/drawing/2014/main" val="1292564432"/>
                    </a:ext>
                  </a:extLst>
                </a:gridCol>
                <a:gridCol w="11696518">
                  <a:extLst>
                    <a:ext uri="{9D8B030D-6E8A-4147-A177-3AD203B41FA5}">
                      <a16:colId xmlns:a16="http://schemas.microsoft.com/office/drawing/2014/main" val="2760716188"/>
                    </a:ext>
                  </a:extLst>
                </a:gridCol>
              </a:tblGrid>
              <a:tr h="1151124">
                <a:tc>
                  <a:txBody>
                    <a:bodyPr/>
                    <a:lstStyle/>
                    <a:p>
                      <a:r>
                        <a:rPr lang="de-DE" sz="4800" b="0" dirty="0">
                          <a:solidFill>
                            <a:schemeClr val="tx1"/>
                          </a:solidFill>
                        </a:rPr>
                        <a:t>1</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lvl="0" indent="0">
                        <a:buFont typeface="+mj-lt"/>
                        <a:buNone/>
                      </a:pPr>
                      <a:r>
                        <a:rPr lang="en-US" sz="4800" b="0" dirty="0">
                          <a:solidFill>
                            <a:schemeClr val="tx1"/>
                          </a:solidFill>
                        </a:rPr>
                        <a:t>Obstacles</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8792514"/>
                  </a:ext>
                </a:extLst>
              </a:tr>
              <a:tr h="914162">
                <a:tc>
                  <a:txBody>
                    <a:bodyPr/>
                    <a:lstStyle/>
                    <a:p>
                      <a:r>
                        <a:rPr lang="de-DE" sz="4800" b="0" dirty="0"/>
                        <a:t>2</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lvl="0" indent="0">
                        <a:buFont typeface="+mj-lt"/>
                        <a:buNone/>
                      </a:pPr>
                      <a:r>
                        <a:rPr lang="en-US" sz="4800" b="0" dirty="0">
                          <a:solidFill>
                            <a:schemeClr val="tx1"/>
                          </a:solidFill>
                        </a:rPr>
                        <a:t>Horizontal alignment </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3004196"/>
                  </a:ext>
                </a:extLst>
              </a:tr>
              <a:tr h="914162">
                <a:tc>
                  <a:txBody>
                    <a:bodyPr/>
                    <a:lstStyle/>
                    <a:p>
                      <a:r>
                        <a:rPr lang="de-DE" sz="4800" b="0" dirty="0"/>
                        <a:t>3</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indent="0">
                        <a:buFont typeface="+mj-lt"/>
                        <a:buNone/>
                      </a:pPr>
                      <a:r>
                        <a:rPr lang="en-US" sz="4800" b="0" dirty="0">
                          <a:solidFill>
                            <a:schemeClr val="tx1"/>
                          </a:solidFill>
                        </a:rPr>
                        <a:t>Vertical alignment</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43745432"/>
                  </a:ext>
                </a:extLst>
              </a:tr>
              <a:tr h="914162">
                <a:tc>
                  <a:txBody>
                    <a:bodyPr/>
                    <a:lstStyle/>
                    <a:p>
                      <a:r>
                        <a:rPr lang="de-DE" sz="4800" b="0" dirty="0"/>
                        <a:t>4</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indent="0">
                        <a:buFont typeface="+mj-lt"/>
                        <a:buNone/>
                      </a:pPr>
                      <a:r>
                        <a:rPr lang="en-US" sz="4800" b="0" dirty="0">
                          <a:solidFill>
                            <a:schemeClr val="tx1"/>
                          </a:solidFill>
                        </a:rPr>
                        <a:t>Cross-section</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8083582"/>
                  </a:ext>
                </a:extLst>
              </a:tr>
              <a:tr h="914162">
                <a:tc>
                  <a:txBody>
                    <a:bodyPr/>
                    <a:lstStyle/>
                    <a:p>
                      <a:r>
                        <a:rPr lang="de-DE" sz="4800" b="0" dirty="0"/>
                        <a:t>5</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4800" b="0" i="0" kern="1200" dirty="0">
                          <a:solidFill>
                            <a:schemeClr val="dk1"/>
                          </a:solidFill>
                          <a:effectLst/>
                          <a:latin typeface="+mn-lt"/>
                          <a:ea typeface="+mn-ea"/>
                          <a:cs typeface="+mn-cs"/>
                        </a:rPr>
                        <a:t>Surface </a:t>
                      </a:r>
                      <a:r>
                        <a:rPr lang="de-DE" sz="4800" b="0" i="0" kern="1200" dirty="0" err="1">
                          <a:solidFill>
                            <a:schemeClr val="dk1"/>
                          </a:solidFill>
                          <a:effectLst/>
                          <a:latin typeface="+mn-lt"/>
                          <a:ea typeface="+mn-ea"/>
                          <a:cs typeface="+mn-cs"/>
                        </a:rPr>
                        <a:t>drainage</a:t>
                      </a:r>
                      <a:endParaRPr lang="de-DE" sz="4800" b="0" i="0" kern="1200" dirty="0">
                        <a:solidFill>
                          <a:schemeClr val="dk1"/>
                        </a:solidFill>
                        <a:effectLst/>
                        <a:latin typeface="+mn-lt"/>
                        <a:ea typeface="+mn-ea"/>
                        <a:cs typeface="+mn-cs"/>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1842938"/>
                  </a:ext>
                </a:extLst>
              </a:tr>
              <a:tr h="914162">
                <a:tc>
                  <a:txBody>
                    <a:bodyPr/>
                    <a:lstStyle/>
                    <a:p>
                      <a:r>
                        <a:rPr lang="de-DE" sz="4800" b="0" dirty="0"/>
                        <a:t>6</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4800" b="0" dirty="0">
                          <a:solidFill>
                            <a:schemeClr val="tx1"/>
                          </a:solidFill>
                        </a:rPr>
                        <a:t>Road surface condition</a:t>
                      </a:r>
                      <a:endParaRPr lang="de-DE" sz="4800" b="0" dirty="0">
                        <a:solidFill>
                          <a:schemeClr val="tx1"/>
                        </a:solidFill>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389736"/>
                  </a:ext>
                </a:extLst>
              </a:tr>
              <a:tr h="1123165">
                <a:tc>
                  <a:txBody>
                    <a:bodyPr/>
                    <a:lstStyle/>
                    <a:p>
                      <a:r>
                        <a:rPr lang="de-DE" sz="4800" b="0" dirty="0"/>
                        <a:t>7</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indent="0">
                        <a:buFont typeface="+mj-lt"/>
                        <a:buNone/>
                      </a:pPr>
                      <a:r>
                        <a:rPr lang="en-US" sz="4800" b="0" dirty="0">
                          <a:solidFill>
                            <a:schemeClr val="tx1"/>
                          </a:solidFill>
                        </a:rPr>
                        <a:t>Facilities for pedestrians and cyclists</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253313"/>
                  </a:ext>
                </a:extLst>
              </a:tr>
              <a:tr h="1645491">
                <a:tc>
                  <a:txBody>
                    <a:bodyPr/>
                    <a:lstStyle/>
                    <a:p>
                      <a:r>
                        <a:rPr lang="de-DE" sz="4800" b="0" dirty="0"/>
                        <a:t>8</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 typeface="+mj-lt"/>
                        <a:buNone/>
                        <a:tabLst/>
                        <a:defRPr/>
                      </a:pPr>
                      <a:r>
                        <a:rPr lang="en-US" sz="4800" b="0" dirty="0">
                          <a:solidFill>
                            <a:schemeClr val="tx1"/>
                          </a:solidFill>
                        </a:rPr>
                        <a:t>left-turn lanes at intersections,</a:t>
                      </a:r>
                    </a:p>
                    <a:p>
                      <a:pPr marL="0" lvl="0" indent="0">
                        <a:buFont typeface="+mj-lt"/>
                        <a:buNone/>
                      </a:pPr>
                      <a:endParaRPr lang="en-US" sz="4800" b="0" dirty="0">
                        <a:solidFill>
                          <a:schemeClr val="tx1"/>
                        </a:solidFill>
                      </a:endParaRP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71201358"/>
                  </a:ext>
                </a:extLst>
              </a:tr>
            </a:tbl>
          </a:graphicData>
        </a:graphic>
      </p:graphicFrame>
      <p:sp>
        <p:nvSpPr>
          <p:cNvPr id="37" name="Inhaltsplatzhalter 3">
            <a:extLst>
              <a:ext uri="{FF2B5EF4-FFF2-40B4-BE49-F238E27FC236}">
                <a16:creationId xmlns:a16="http://schemas.microsoft.com/office/drawing/2014/main" id="{05C954B0-8ECD-4F10-B858-95D6C640DE91}"/>
              </a:ext>
            </a:extLst>
          </p:cNvPr>
          <p:cNvSpPr txBox="1">
            <a:spLocks/>
          </p:cNvSpPr>
          <p:nvPr/>
        </p:nvSpPr>
        <p:spPr>
          <a:xfrm>
            <a:off x="837983" y="3143302"/>
            <a:ext cx="18694144" cy="849287"/>
          </a:xfrm>
          <a:prstGeom prst="rect">
            <a:avLst/>
          </a:prstGeom>
        </p:spPr>
        <p:txBody>
          <a:bodyPr vert="horz" wrap="square" lIns="182832" tIns="91416" rIns="182832" bIns="91416" rtlCol="0">
            <a:spAutoFit/>
          </a:bodyPr>
          <a:lstStyle>
            <a:lvl1pPr marL="228600" indent="-228600" algn="l" defTabSz="914400" rtl="0" eaLnBrk="1" latinLnBrk="0" hangingPunct="1">
              <a:lnSpc>
                <a:spcPct val="90000"/>
              </a:lnSpc>
              <a:spcBef>
                <a:spcPts val="10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1pPr>
            <a:lvl2pPr marL="6858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2pPr>
            <a:lvl3pPr marL="11430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3pPr>
            <a:lvl4pPr marL="16002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4pPr>
            <a:lvl5pPr marL="20574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799" b="1" dirty="0"/>
              <a:t>Selection of element by data availability</a:t>
            </a:r>
          </a:p>
        </p:txBody>
      </p:sp>
      <p:sp>
        <p:nvSpPr>
          <p:cNvPr id="12" name="Rechteck 11">
            <a:extLst>
              <a:ext uri="{FF2B5EF4-FFF2-40B4-BE49-F238E27FC236}">
                <a16:creationId xmlns:a16="http://schemas.microsoft.com/office/drawing/2014/main" id="{EE2F2EEC-7596-4068-9B23-75B3235707CC}"/>
              </a:ext>
            </a:extLst>
          </p:cNvPr>
          <p:cNvSpPr/>
          <p:nvPr/>
        </p:nvSpPr>
        <p:spPr>
          <a:xfrm>
            <a:off x="15610379" y="2835630"/>
            <a:ext cx="6976333" cy="1569404"/>
          </a:xfrm>
          <a:prstGeom prst="rect">
            <a:avLst/>
          </a:prstGeom>
        </p:spPr>
        <p:txBody>
          <a:bodyPr wrap="none">
            <a:spAutoFit/>
          </a:bodyPr>
          <a:lstStyle/>
          <a:p>
            <a:r>
              <a:rPr lang="en-US" sz="4799" b="1" dirty="0"/>
              <a:t>Separate evaluation </a:t>
            </a:r>
            <a:br>
              <a:rPr lang="en-US" sz="4799" b="1" dirty="0"/>
            </a:br>
            <a:r>
              <a:rPr lang="en-US" sz="4799" dirty="0"/>
              <a:t>for each indicative element</a:t>
            </a:r>
          </a:p>
        </p:txBody>
      </p:sp>
      <p:pic>
        <p:nvPicPr>
          <p:cNvPr id="46" name="Grafik 45">
            <a:extLst>
              <a:ext uri="{FF2B5EF4-FFF2-40B4-BE49-F238E27FC236}">
                <a16:creationId xmlns:a16="http://schemas.microsoft.com/office/drawing/2014/main" id="{67BF938B-01B8-4D65-B3B3-FD22599EEE7D}"/>
              </a:ext>
            </a:extLst>
          </p:cNvPr>
          <p:cNvPicPr>
            <a:picLocks noChangeAspect="1"/>
          </p:cNvPicPr>
          <p:nvPr/>
        </p:nvPicPr>
        <p:blipFill rotWithShape="1">
          <a:blip r:embed="rId3">
            <a:clrChange>
              <a:clrFrom>
                <a:srgbClr val="FFFFFF"/>
              </a:clrFrom>
              <a:clrTo>
                <a:srgbClr val="FFFFFF">
                  <a:alpha val="0"/>
                </a:srgbClr>
              </a:clrTo>
            </a:clrChange>
            <a:duotone>
              <a:prstClr val="black"/>
              <a:srgbClr val="FF00FF">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9082178" y="7303786"/>
            <a:ext cx="6533144" cy="7153169"/>
          </a:xfrm>
          <a:prstGeom prst="rect">
            <a:avLst/>
          </a:prstGeom>
          <a:ln>
            <a:noFill/>
          </a:ln>
          <a:scene3d>
            <a:camera prst="isometricOffAxis1Top"/>
            <a:lightRig rig="threePt" dir="t"/>
          </a:scene3d>
        </p:spPr>
      </p:pic>
      <p:pic>
        <p:nvPicPr>
          <p:cNvPr id="48" name="Grafik 47">
            <a:extLst>
              <a:ext uri="{FF2B5EF4-FFF2-40B4-BE49-F238E27FC236}">
                <a16:creationId xmlns:a16="http://schemas.microsoft.com/office/drawing/2014/main" id="{15F4AFAF-9E55-47B2-9A98-A1C4387134FF}"/>
              </a:ext>
            </a:extLst>
          </p:cNvPr>
          <p:cNvPicPr>
            <a:picLocks noChangeAspect="1"/>
          </p:cNvPicPr>
          <p:nvPr/>
        </p:nvPicPr>
        <p:blipFill rotWithShape="1">
          <a:blip r:embed="rId3">
            <a:clrChange>
              <a:clrFrom>
                <a:srgbClr val="FFFFFF"/>
              </a:clrFrom>
              <a:clrTo>
                <a:srgbClr val="FFFFFF">
                  <a:alpha val="0"/>
                </a:srgbClr>
              </a:clrTo>
            </a:clrChange>
            <a:duotone>
              <a:prstClr val="black"/>
              <a:srgbClr val="F39000">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0682502" y="5697072"/>
            <a:ext cx="6533144" cy="7153169"/>
          </a:xfrm>
          <a:prstGeom prst="rect">
            <a:avLst/>
          </a:prstGeom>
          <a:ln>
            <a:noFill/>
          </a:ln>
          <a:scene3d>
            <a:camera prst="isometricOffAxis1Top"/>
            <a:lightRig rig="threePt" dir="t"/>
          </a:scene3d>
        </p:spPr>
      </p:pic>
      <p:pic>
        <p:nvPicPr>
          <p:cNvPr id="49" name="Grafik 48">
            <a:extLst>
              <a:ext uri="{FF2B5EF4-FFF2-40B4-BE49-F238E27FC236}">
                <a16:creationId xmlns:a16="http://schemas.microsoft.com/office/drawing/2014/main" id="{791B92D7-8688-4D53-B353-BBE38B990345}"/>
              </a:ext>
            </a:extLst>
          </p:cNvPr>
          <p:cNvPicPr>
            <a:picLocks noChangeAspect="1"/>
          </p:cNvPicPr>
          <p:nvPr/>
        </p:nvPicPr>
        <p:blipFill rotWithShape="1">
          <a:blip r:embed="rId3">
            <a:clrChange>
              <a:clrFrom>
                <a:srgbClr val="FFFFFF"/>
              </a:clrFrom>
              <a:clrTo>
                <a:srgbClr val="FFFFFF">
                  <a:alpha val="0"/>
                </a:srgbClr>
              </a:clrTo>
            </a:clrChange>
            <a:duotone>
              <a:prstClr val="black"/>
              <a:srgbClr val="C00000">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4489619" y="7703900"/>
            <a:ext cx="6533144" cy="7153169"/>
          </a:xfrm>
          <a:prstGeom prst="rect">
            <a:avLst/>
          </a:prstGeom>
          <a:ln>
            <a:noFill/>
          </a:ln>
          <a:scene3d>
            <a:camera prst="isometricOffAxis1Top"/>
            <a:lightRig rig="threePt" dir="t"/>
          </a:scene3d>
        </p:spPr>
      </p:pic>
      <p:pic>
        <p:nvPicPr>
          <p:cNvPr id="50" name="Grafik 49">
            <a:extLst>
              <a:ext uri="{FF2B5EF4-FFF2-40B4-BE49-F238E27FC236}">
                <a16:creationId xmlns:a16="http://schemas.microsoft.com/office/drawing/2014/main" id="{EF8CB70F-A40C-4549-886E-B8E1578E9CCF}"/>
              </a:ext>
            </a:extLst>
          </p:cNvPr>
          <p:cNvPicPr>
            <a:picLocks noChangeAspect="1"/>
          </p:cNvPicPr>
          <p:nvPr/>
        </p:nvPicPr>
        <p:blipFill rotWithShape="1">
          <a:blip r:embed="rId3">
            <a:clrChange>
              <a:clrFrom>
                <a:srgbClr val="FFFFFF"/>
              </a:clrFrom>
              <a:clrTo>
                <a:srgbClr val="FFFFFF">
                  <a:alpha val="0"/>
                </a:srgbClr>
              </a:clrTo>
            </a:clrChange>
            <a:duotone>
              <a:prstClr val="black"/>
              <a:srgbClr val="FFFF99">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9956917" y="3332062"/>
            <a:ext cx="6533144" cy="7153169"/>
          </a:xfrm>
          <a:prstGeom prst="rect">
            <a:avLst/>
          </a:prstGeom>
          <a:ln>
            <a:noFill/>
          </a:ln>
          <a:scene3d>
            <a:camera prst="isometricOffAxis1Top"/>
            <a:lightRig rig="threePt" dir="t"/>
          </a:scene3d>
        </p:spPr>
      </p:pic>
      <p:pic>
        <p:nvPicPr>
          <p:cNvPr id="51" name="Grafik 50">
            <a:extLst>
              <a:ext uri="{FF2B5EF4-FFF2-40B4-BE49-F238E27FC236}">
                <a16:creationId xmlns:a16="http://schemas.microsoft.com/office/drawing/2014/main" id="{891A53C6-5D7C-440F-8026-164DC49DC688}"/>
              </a:ext>
            </a:extLst>
          </p:cNvPr>
          <p:cNvPicPr>
            <a:picLocks noChangeAspect="1"/>
          </p:cNvPicPr>
          <p:nvPr/>
        </p:nvPicPr>
        <p:blipFill rotWithShape="1">
          <a:blip r:embed="rId3">
            <a:clrChange>
              <a:clrFrom>
                <a:srgbClr val="FFFFFF"/>
              </a:clrFrom>
              <a:clrTo>
                <a:srgbClr val="FFFFFF">
                  <a:alpha val="0"/>
                </a:srgbClr>
              </a:clrTo>
            </a:clrChange>
            <a:duotone>
              <a:prstClr val="black"/>
              <a:srgbClr val="00FF00">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2334406" y="2065642"/>
            <a:ext cx="6533144" cy="7153169"/>
          </a:xfrm>
          <a:prstGeom prst="rect">
            <a:avLst/>
          </a:prstGeom>
          <a:ln>
            <a:noFill/>
          </a:ln>
          <a:scene3d>
            <a:camera prst="isometricOffAxis1Top"/>
            <a:lightRig rig="threePt" dir="t"/>
          </a:scene3d>
        </p:spPr>
      </p:pic>
      <p:pic>
        <p:nvPicPr>
          <p:cNvPr id="52" name="Grafik 51">
            <a:extLst>
              <a:ext uri="{FF2B5EF4-FFF2-40B4-BE49-F238E27FC236}">
                <a16:creationId xmlns:a16="http://schemas.microsoft.com/office/drawing/2014/main" id="{A2DD9E04-484D-42FF-B039-40754C0D59E5}"/>
              </a:ext>
            </a:extLst>
          </p:cNvPr>
          <p:cNvPicPr>
            <a:picLocks noChangeAspect="1"/>
          </p:cNvPicPr>
          <p:nvPr/>
        </p:nvPicPr>
        <p:blipFill rotWithShape="1">
          <a:blip r:embed="rId3">
            <a:clrChange>
              <a:clrFrom>
                <a:srgbClr val="FFFFFF"/>
              </a:clrFrom>
              <a:clrTo>
                <a:srgbClr val="FFFFFF">
                  <a:alpha val="0"/>
                </a:srgbClr>
              </a:clrTo>
            </a:clrChange>
            <a:duotone>
              <a:prstClr val="black"/>
              <a:srgbClr val="00FFFF">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7383602" y="1409997"/>
            <a:ext cx="7176303" cy="7857365"/>
          </a:xfrm>
          <a:prstGeom prst="rect">
            <a:avLst/>
          </a:prstGeom>
          <a:ln>
            <a:noFill/>
          </a:ln>
          <a:scene3d>
            <a:camera prst="isometricOffAxis1Top"/>
            <a:lightRig rig="threePt" dir="t"/>
          </a:scene3d>
        </p:spPr>
      </p:pic>
      <p:graphicFrame>
        <p:nvGraphicFramePr>
          <p:cNvPr id="54" name="Tabelle 53">
            <a:extLst>
              <a:ext uri="{FF2B5EF4-FFF2-40B4-BE49-F238E27FC236}">
                <a16:creationId xmlns:a16="http://schemas.microsoft.com/office/drawing/2014/main" id="{782A223E-94B4-42D5-A708-D1D4853D2D96}"/>
              </a:ext>
            </a:extLst>
          </p:cNvPr>
          <p:cNvGraphicFramePr>
            <a:graphicFrameLocks noGrp="1"/>
          </p:cNvGraphicFramePr>
          <p:nvPr/>
        </p:nvGraphicFramePr>
        <p:xfrm>
          <a:off x="-11885972" y="4768906"/>
          <a:ext cx="10737955" cy="7285071"/>
        </p:xfrm>
        <a:graphic>
          <a:graphicData uri="http://schemas.openxmlformats.org/drawingml/2006/table">
            <a:tbl>
              <a:tblPr firstRow="1" bandRow="1">
                <a:tableStyleId>{5C22544A-7EE6-4342-B048-85BDC9FD1C3A}</a:tableStyleId>
              </a:tblPr>
              <a:tblGrid>
                <a:gridCol w="830992">
                  <a:extLst>
                    <a:ext uri="{9D8B030D-6E8A-4147-A177-3AD203B41FA5}">
                      <a16:colId xmlns:a16="http://schemas.microsoft.com/office/drawing/2014/main" val="1592999733"/>
                    </a:ext>
                  </a:extLst>
                </a:gridCol>
                <a:gridCol w="9906963">
                  <a:extLst>
                    <a:ext uri="{9D8B030D-6E8A-4147-A177-3AD203B41FA5}">
                      <a16:colId xmlns:a16="http://schemas.microsoft.com/office/drawing/2014/main" val="1646024336"/>
                    </a:ext>
                  </a:extLst>
                </a:gridCol>
              </a:tblGrid>
              <a:tr h="914162">
                <a:tc>
                  <a:txBody>
                    <a:bodyPr/>
                    <a:lstStyle/>
                    <a:p>
                      <a:pPr algn="l"/>
                      <a:r>
                        <a:rPr lang="de-DE" sz="4800" b="0" i="1" kern="1200" dirty="0">
                          <a:solidFill>
                            <a:srgbClr val="003366"/>
                          </a:solidFill>
                          <a:latin typeface="+mn-lt"/>
                          <a:ea typeface="+mj-ea"/>
                          <a:cs typeface="+mn-cs"/>
                        </a:rPr>
                        <a:t>1</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i="1" kern="1200" dirty="0">
                          <a:solidFill>
                            <a:srgbClr val="003366"/>
                          </a:solidFill>
                          <a:ea typeface="+mj-ea"/>
                        </a:rPr>
                        <a:t>Distance of trees from the road</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8792514"/>
                  </a:ext>
                </a:extLst>
              </a:tr>
              <a:tr h="914162">
                <a:tc>
                  <a:txBody>
                    <a:bodyPr/>
                    <a:lstStyle/>
                    <a:p>
                      <a:pPr algn="l"/>
                      <a:r>
                        <a:rPr lang="de-DE" sz="4800" b="0" i="1" kern="1200" dirty="0">
                          <a:solidFill>
                            <a:srgbClr val="003366"/>
                          </a:solidFill>
                          <a:latin typeface="+mn-lt"/>
                          <a:ea typeface="+mj-ea"/>
                          <a:cs typeface="+mn-cs"/>
                        </a:rPr>
                        <a:t>2</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i="1" kern="1200" dirty="0">
                          <a:solidFill>
                            <a:srgbClr val="003366"/>
                          </a:solidFill>
                          <a:ea typeface="+mj-ea"/>
                        </a:rPr>
                        <a:t>Radius and ratio of consecutive radii</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3004196"/>
                  </a:ext>
                </a:extLst>
              </a:tr>
              <a:tr h="914162">
                <a:tc>
                  <a:txBody>
                    <a:bodyPr/>
                    <a:lstStyle/>
                    <a:p>
                      <a:pPr algn="l"/>
                      <a:r>
                        <a:rPr lang="de-DE" sz="4800" b="0" i="1" kern="1200" dirty="0">
                          <a:solidFill>
                            <a:srgbClr val="003366"/>
                          </a:solidFill>
                          <a:latin typeface="+mn-lt"/>
                          <a:ea typeface="+mj-ea"/>
                          <a:cs typeface="+mn-cs"/>
                        </a:rPr>
                        <a:t>3</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err="1">
                          <a:solidFill>
                            <a:srgbClr val="003366"/>
                          </a:solidFill>
                          <a:ea typeface="+mj-ea"/>
                        </a:rPr>
                        <a:t>Steep</a:t>
                      </a:r>
                      <a:r>
                        <a:rPr lang="de-DE" sz="4800" b="0" i="1" kern="1200" dirty="0">
                          <a:solidFill>
                            <a:srgbClr val="003366"/>
                          </a:solidFill>
                          <a:ea typeface="+mj-ea"/>
                        </a:rPr>
                        <a:t> </a:t>
                      </a:r>
                      <a:r>
                        <a:rPr lang="de-DE" sz="4800" b="0" i="1" kern="1200" dirty="0" err="1">
                          <a:solidFill>
                            <a:srgbClr val="003366"/>
                          </a:solidFill>
                          <a:ea typeface="+mj-ea"/>
                        </a:rPr>
                        <a:t>slope</a:t>
                      </a:r>
                      <a:endParaRPr lang="de-DE" sz="4800" b="0" i="1" kern="1200" dirty="0">
                        <a:solidFill>
                          <a:srgbClr val="003366"/>
                        </a:solidFill>
                        <a:ea typeface="+mj-ea"/>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43745432"/>
                  </a:ext>
                </a:extLst>
              </a:tr>
              <a:tr h="914162">
                <a:tc>
                  <a:txBody>
                    <a:bodyPr/>
                    <a:lstStyle/>
                    <a:p>
                      <a:pPr algn="l"/>
                      <a:r>
                        <a:rPr lang="de-DE" sz="4800" b="0" i="1" kern="1200" dirty="0">
                          <a:solidFill>
                            <a:srgbClr val="003366"/>
                          </a:solidFill>
                          <a:latin typeface="+mn-lt"/>
                          <a:ea typeface="+mj-ea"/>
                          <a:cs typeface="+mn-cs"/>
                        </a:rPr>
                        <a:t>4</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a:solidFill>
                            <a:srgbClr val="003366"/>
                          </a:solidFill>
                          <a:ea typeface="+mj-ea"/>
                        </a:rPr>
                        <a:t>Limited Lane </a:t>
                      </a:r>
                      <a:r>
                        <a:rPr lang="de-DE" sz="4800" b="0" i="1" kern="1200" dirty="0" err="1">
                          <a:solidFill>
                            <a:srgbClr val="003366"/>
                          </a:solidFill>
                          <a:ea typeface="+mj-ea"/>
                        </a:rPr>
                        <a:t>width</a:t>
                      </a:r>
                      <a:endParaRPr lang="de-DE" sz="4800" b="0" i="1" kern="1200" dirty="0">
                        <a:solidFill>
                          <a:srgbClr val="003366"/>
                        </a:solidFill>
                        <a:ea typeface="+mj-ea"/>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8083582"/>
                  </a:ext>
                </a:extLst>
              </a:tr>
              <a:tr h="914162">
                <a:tc>
                  <a:txBody>
                    <a:bodyPr/>
                    <a:lstStyle/>
                    <a:p>
                      <a:pPr algn="l"/>
                      <a:r>
                        <a:rPr lang="de-DE" sz="4800" b="0" i="1" kern="1200" dirty="0">
                          <a:solidFill>
                            <a:srgbClr val="003366"/>
                          </a:solidFill>
                          <a:latin typeface="+mn-lt"/>
                          <a:ea typeface="+mj-ea"/>
                          <a:cs typeface="+mn-cs"/>
                        </a:rPr>
                        <a:t>5</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i="1" kern="1200" dirty="0">
                          <a:solidFill>
                            <a:srgbClr val="003366"/>
                          </a:solidFill>
                          <a:latin typeface="+mn-lt"/>
                          <a:ea typeface="+mj-ea"/>
                          <a:cs typeface="+mn-cs"/>
                        </a:rPr>
                        <a:t>Existence of Areas with poor drainage</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1842938"/>
                  </a:ext>
                </a:extLst>
              </a:tr>
              <a:tr h="914162">
                <a:tc>
                  <a:txBody>
                    <a:bodyPr/>
                    <a:lstStyle/>
                    <a:p>
                      <a:pPr algn="l"/>
                      <a:r>
                        <a:rPr lang="de-DE" sz="4800" b="0" i="1" kern="1200" dirty="0">
                          <a:solidFill>
                            <a:srgbClr val="003366"/>
                          </a:solidFill>
                          <a:latin typeface="+mn-lt"/>
                          <a:ea typeface="+mj-ea"/>
                          <a:cs typeface="+mn-cs"/>
                        </a:rPr>
                        <a:t>6</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err="1">
                          <a:solidFill>
                            <a:srgbClr val="003366"/>
                          </a:solidFill>
                          <a:latin typeface="+mn-lt"/>
                          <a:ea typeface="+mj-ea"/>
                          <a:cs typeface="+mn-cs"/>
                        </a:rPr>
                        <a:t>pavement</a:t>
                      </a:r>
                      <a:r>
                        <a:rPr lang="de-DE" sz="4800" b="0" i="1" kern="1200" dirty="0">
                          <a:solidFill>
                            <a:srgbClr val="003366"/>
                          </a:solidFill>
                          <a:latin typeface="+mn-lt"/>
                          <a:ea typeface="+mj-ea"/>
                          <a:cs typeface="+mn-cs"/>
                        </a:rPr>
                        <a:t> </a:t>
                      </a:r>
                      <a:r>
                        <a:rPr lang="de-DE" sz="4800" b="0" i="1" kern="1200" dirty="0" err="1">
                          <a:solidFill>
                            <a:srgbClr val="003366"/>
                          </a:solidFill>
                          <a:latin typeface="+mn-lt"/>
                          <a:ea typeface="+mj-ea"/>
                          <a:cs typeface="+mn-cs"/>
                        </a:rPr>
                        <a:t>friction</a:t>
                      </a:r>
                      <a:endParaRPr lang="de-DE" sz="4800" b="0" i="1" kern="1200" dirty="0">
                        <a:solidFill>
                          <a:srgbClr val="003366"/>
                        </a:solidFill>
                        <a:ea typeface="+mj-ea"/>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389736"/>
                  </a:ext>
                </a:extLst>
              </a:tr>
              <a:tr h="1798959">
                <a:tc>
                  <a:txBody>
                    <a:bodyPr/>
                    <a:lstStyle/>
                    <a:p>
                      <a:pPr algn="l"/>
                      <a:r>
                        <a:rPr lang="de-DE" sz="4800" b="0" i="1" kern="1200" dirty="0">
                          <a:solidFill>
                            <a:srgbClr val="003366"/>
                          </a:solidFill>
                          <a:latin typeface="+mn-lt"/>
                          <a:ea typeface="+mj-ea"/>
                          <a:cs typeface="+mn-cs"/>
                        </a:rPr>
                        <a:t>7</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err="1">
                          <a:solidFill>
                            <a:srgbClr val="003366"/>
                          </a:solidFill>
                          <a:ea typeface="+mj-ea"/>
                        </a:rPr>
                        <a:t>Existence</a:t>
                      </a:r>
                      <a:r>
                        <a:rPr lang="de-DE" sz="4800" b="0" i="1" kern="1200" dirty="0">
                          <a:solidFill>
                            <a:srgbClr val="003366"/>
                          </a:solidFill>
                          <a:ea typeface="+mj-ea"/>
                        </a:rPr>
                        <a:t> </a:t>
                      </a:r>
                      <a:r>
                        <a:rPr lang="de-DE" sz="4800" b="0" i="1" kern="1200" dirty="0" err="1">
                          <a:solidFill>
                            <a:srgbClr val="003366"/>
                          </a:solidFill>
                          <a:ea typeface="+mj-ea"/>
                        </a:rPr>
                        <a:t>of</a:t>
                      </a:r>
                      <a:r>
                        <a:rPr lang="de-DE" sz="4800" b="0" i="1" kern="1200" dirty="0">
                          <a:solidFill>
                            <a:srgbClr val="003366"/>
                          </a:solidFill>
                          <a:ea typeface="+mj-ea"/>
                        </a:rPr>
                        <a:t> </a:t>
                      </a:r>
                      <a:r>
                        <a:rPr lang="en-US" sz="4800" b="0" i="1" kern="1200" dirty="0">
                          <a:solidFill>
                            <a:srgbClr val="003366"/>
                          </a:solidFill>
                          <a:ea typeface="+mj-ea"/>
                        </a:rPr>
                        <a:t>pedestrians and cyclists </a:t>
                      </a:r>
                      <a:r>
                        <a:rPr lang="en-US" sz="4800" b="0" i="1" kern="1200" dirty="0" err="1">
                          <a:solidFill>
                            <a:srgbClr val="003366"/>
                          </a:solidFill>
                          <a:ea typeface="+mj-ea"/>
                        </a:rPr>
                        <a:t>Infrartucture</a:t>
                      </a:r>
                      <a:endParaRPr lang="de-DE" sz="4800" b="0" i="1" kern="1200" dirty="0">
                        <a:solidFill>
                          <a:srgbClr val="003366"/>
                        </a:solidFill>
                        <a:ea typeface="+mj-ea"/>
                      </a:endParaRP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253313"/>
                  </a:ext>
                </a:extLst>
              </a:tr>
            </a:tbl>
          </a:graphicData>
        </a:graphic>
      </p:graphicFrame>
      <p:pic>
        <p:nvPicPr>
          <p:cNvPr id="55" name="Grafik 54">
            <a:extLst>
              <a:ext uri="{FF2B5EF4-FFF2-40B4-BE49-F238E27FC236}">
                <a16:creationId xmlns:a16="http://schemas.microsoft.com/office/drawing/2014/main" id="{203C10B8-06ED-4A68-A9BE-10086A542908}"/>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408861" y="4124525"/>
            <a:ext cx="11637087" cy="12741499"/>
          </a:xfrm>
          <a:prstGeom prst="rect">
            <a:avLst/>
          </a:prstGeom>
          <a:ln>
            <a:noFill/>
          </a:ln>
          <a:scene3d>
            <a:camera prst="isometricOffAxis1Top"/>
            <a:lightRig rig="threePt" dir="t"/>
          </a:scene3d>
        </p:spPr>
      </p:pic>
      <p:sp>
        <p:nvSpPr>
          <p:cNvPr id="56" name="Inhaltsplatzhalter 3">
            <a:extLst>
              <a:ext uri="{FF2B5EF4-FFF2-40B4-BE49-F238E27FC236}">
                <a16:creationId xmlns:a16="http://schemas.microsoft.com/office/drawing/2014/main" id="{8E48AD54-1683-41B7-BE7E-EF44F69F9C1E}"/>
              </a:ext>
            </a:extLst>
          </p:cNvPr>
          <p:cNvSpPr txBox="1">
            <a:spLocks/>
          </p:cNvSpPr>
          <p:nvPr/>
        </p:nvSpPr>
        <p:spPr>
          <a:xfrm>
            <a:off x="25730993" y="5235998"/>
            <a:ext cx="10480272" cy="3035654"/>
          </a:xfrm>
          <a:prstGeom prst="rect">
            <a:avLst/>
          </a:prstGeom>
        </p:spPr>
        <p:txBody>
          <a:bodyPr vert="horz" wrap="square" lIns="182832" tIns="91416" rIns="182832" bIns="91416" rtlCol="0">
            <a:spAutoFit/>
          </a:bodyPr>
          <a:lstStyle>
            <a:lvl1pPr marL="228600" indent="-228600" algn="l" defTabSz="914400" rtl="0" eaLnBrk="1" latinLnBrk="0" hangingPunct="1">
              <a:lnSpc>
                <a:spcPct val="90000"/>
              </a:lnSpc>
              <a:spcBef>
                <a:spcPts val="10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1pPr>
            <a:lvl2pPr marL="6858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2pPr>
            <a:lvl3pPr marL="11430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3pPr>
            <a:lvl4pPr marL="16002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4pPr>
            <a:lvl5pPr marL="20574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799" dirty="0"/>
              <a:t>Points assigned: </a:t>
            </a:r>
          </a:p>
          <a:p>
            <a:pPr lvl="1"/>
            <a:r>
              <a:rPr lang="en-US" sz="4799" b="1" dirty="0">
                <a:solidFill>
                  <a:srgbClr val="00B050"/>
                </a:solidFill>
              </a:rPr>
              <a:t>           0 pt. = no deficit </a:t>
            </a:r>
          </a:p>
          <a:p>
            <a:pPr lvl="1"/>
            <a:r>
              <a:rPr lang="en-US" sz="4799" b="1" dirty="0">
                <a:solidFill>
                  <a:srgbClr val="FFFF00"/>
                </a:solidFill>
                <a:highlight>
                  <a:srgbClr val="C0C0C0"/>
                </a:highlight>
              </a:rPr>
              <a:t>up to 3 pt. = significant deficit </a:t>
            </a:r>
          </a:p>
          <a:p>
            <a:pPr lvl="1"/>
            <a:r>
              <a:rPr lang="en-US" sz="4799" b="1" dirty="0">
                <a:solidFill>
                  <a:srgbClr val="FF0000"/>
                </a:solidFill>
              </a:rPr>
              <a:t>up to 5 pt. = critical deficit</a:t>
            </a:r>
          </a:p>
        </p:txBody>
      </p:sp>
    </p:spTree>
    <p:extLst>
      <p:ext uri="{BB962C8B-B14F-4D97-AF65-F5344CB8AC3E}">
        <p14:creationId xmlns:p14="http://schemas.microsoft.com/office/powerpoint/2010/main" val="3199563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84DBBA-400A-4D98-9171-A5F7A2148ED7}"/>
              </a:ext>
            </a:extLst>
          </p:cNvPr>
          <p:cNvSpPr>
            <a:spLocks noGrp="1"/>
          </p:cNvSpPr>
          <p:nvPr>
            <p:ph type="title"/>
          </p:nvPr>
        </p:nvSpPr>
        <p:spPr/>
        <p:txBody>
          <a:bodyPr/>
          <a:lstStyle/>
          <a:p>
            <a:r>
              <a:rPr lang="de-DE" dirty="0" err="1">
                <a:solidFill>
                  <a:srgbClr val="F39000"/>
                </a:solidFill>
              </a:rPr>
              <a:t>Grading</a:t>
            </a:r>
            <a:endParaRPr lang="de-DE" dirty="0">
              <a:solidFill>
                <a:srgbClr val="F39000"/>
              </a:solidFill>
            </a:endParaRPr>
          </a:p>
        </p:txBody>
      </p:sp>
      <p:sp>
        <p:nvSpPr>
          <p:cNvPr id="7" name="Rectangle 1">
            <a:extLst>
              <a:ext uri="{FF2B5EF4-FFF2-40B4-BE49-F238E27FC236}">
                <a16:creationId xmlns:a16="http://schemas.microsoft.com/office/drawing/2014/main" id="{7370D9E6-2E07-4641-B859-4431D52215C4}"/>
              </a:ext>
            </a:extLst>
          </p:cNvPr>
          <p:cNvSpPr>
            <a:spLocks noChangeArrowheads="1"/>
          </p:cNvSpPr>
          <p:nvPr/>
        </p:nvSpPr>
        <p:spPr bwMode="auto">
          <a:xfrm>
            <a:off x="1" y="-552082"/>
            <a:ext cx="65" cy="110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defTabSz="1828343" eaLnBrk="0" fontAlgn="base" hangingPunct="0">
              <a:spcBef>
                <a:spcPct val="0"/>
              </a:spcBef>
              <a:spcAft>
                <a:spcPct val="0"/>
              </a:spcAft>
            </a:pPr>
            <a:endParaRPr lang="de-DE" altLang="de-DE" sz="3599">
              <a:latin typeface="Arial" panose="020B0604020202020204" pitchFamily="34" charset="0"/>
            </a:endParaRPr>
          </a:p>
          <a:p>
            <a:pPr defTabSz="1828343" eaLnBrk="0" fontAlgn="base" hangingPunct="0">
              <a:spcBef>
                <a:spcPct val="0"/>
              </a:spcBef>
              <a:spcAft>
                <a:spcPct val="0"/>
              </a:spcAft>
            </a:pPr>
            <a:endParaRPr lang="de-DE" altLang="de-DE" sz="3599">
              <a:latin typeface="Arial" panose="020B0604020202020204" pitchFamily="34" charset="0"/>
            </a:endParaRPr>
          </a:p>
        </p:txBody>
      </p:sp>
      <p:sp>
        <p:nvSpPr>
          <p:cNvPr id="9" name="Rectangle 2">
            <a:extLst>
              <a:ext uri="{FF2B5EF4-FFF2-40B4-BE49-F238E27FC236}">
                <a16:creationId xmlns:a16="http://schemas.microsoft.com/office/drawing/2014/main" id="{BBB21F2E-019A-4539-A79D-591CFF97FE71}"/>
              </a:ext>
            </a:extLst>
          </p:cNvPr>
          <p:cNvSpPr>
            <a:spLocks noChangeArrowheads="1"/>
          </p:cNvSpPr>
          <p:nvPr/>
        </p:nvSpPr>
        <p:spPr bwMode="auto">
          <a:xfrm>
            <a:off x="304722" y="-247361"/>
            <a:ext cx="65" cy="110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defTabSz="1828343" eaLnBrk="0" fontAlgn="base" hangingPunct="0">
              <a:spcBef>
                <a:spcPct val="0"/>
              </a:spcBef>
              <a:spcAft>
                <a:spcPct val="0"/>
              </a:spcAft>
            </a:pPr>
            <a:endParaRPr lang="de-DE" altLang="de-DE" sz="3599">
              <a:latin typeface="Arial" panose="020B0604020202020204" pitchFamily="34" charset="0"/>
            </a:endParaRPr>
          </a:p>
          <a:p>
            <a:pPr defTabSz="1828343" eaLnBrk="0" fontAlgn="base" hangingPunct="0">
              <a:spcBef>
                <a:spcPct val="0"/>
              </a:spcBef>
              <a:spcAft>
                <a:spcPct val="0"/>
              </a:spcAft>
            </a:pPr>
            <a:endParaRPr lang="de-DE" altLang="de-DE" sz="3599">
              <a:latin typeface="Arial" panose="020B0604020202020204" pitchFamily="34" charset="0"/>
            </a:endParaRPr>
          </a:p>
        </p:txBody>
      </p:sp>
      <p:pic>
        <p:nvPicPr>
          <p:cNvPr id="15" name="Grafik 14">
            <a:extLst>
              <a:ext uri="{FF2B5EF4-FFF2-40B4-BE49-F238E27FC236}">
                <a16:creationId xmlns:a16="http://schemas.microsoft.com/office/drawing/2014/main" id="{D6A927E9-59F9-4040-9248-EECC1B2E827F}"/>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13154063" y="2530778"/>
            <a:ext cx="13893547" cy="15212107"/>
          </a:xfrm>
          <a:prstGeom prst="rect">
            <a:avLst/>
          </a:prstGeom>
          <a:ln>
            <a:noFill/>
          </a:ln>
          <a:scene3d>
            <a:camera prst="isometricOffAxis1Top"/>
            <a:lightRig rig="threePt" dir="t"/>
          </a:scene3d>
        </p:spPr>
      </p:pic>
      <p:pic>
        <p:nvPicPr>
          <p:cNvPr id="16" name="Grafik 15">
            <a:extLst>
              <a:ext uri="{FF2B5EF4-FFF2-40B4-BE49-F238E27FC236}">
                <a16:creationId xmlns:a16="http://schemas.microsoft.com/office/drawing/2014/main" id="{CA3921B7-8805-48BA-80A5-4E31DC9874F6}"/>
              </a:ext>
            </a:extLst>
          </p:cNvPr>
          <p:cNvPicPr>
            <a:picLocks noChangeAspect="1"/>
          </p:cNvPicPr>
          <p:nvPr/>
        </p:nvPicPr>
        <p:blipFill rotWithShape="1">
          <a:blip r:embed="rId3">
            <a:clrChange>
              <a:clrFrom>
                <a:srgbClr val="FFFFFF"/>
              </a:clrFrom>
              <a:clrTo>
                <a:srgbClr val="FFFFFF">
                  <a:alpha val="0"/>
                </a:srgbClr>
              </a:clrTo>
            </a:clrChange>
            <a:duotone>
              <a:prstClr val="black"/>
              <a:srgbClr val="FF00FF">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823745" y="6828341"/>
            <a:ext cx="4753016" cy="5204098"/>
          </a:xfrm>
          <a:prstGeom prst="rect">
            <a:avLst/>
          </a:prstGeom>
          <a:ln>
            <a:noFill/>
          </a:ln>
          <a:scene3d>
            <a:camera prst="isometricOffAxis1Top"/>
            <a:lightRig rig="threePt" dir="t"/>
          </a:scene3d>
        </p:spPr>
      </p:pic>
      <p:pic>
        <p:nvPicPr>
          <p:cNvPr id="17" name="Grafik 16">
            <a:extLst>
              <a:ext uri="{FF2B5EF4-FFF2-40B4-BE49-F238E27FC236}">
                <a16:creationId xmlns:a16="http://schemas.microsoft.com/office/drawing/2014/main" id="{98B0E003-3B4A-42C5-A814-33015F497F8A}"/>
              </a:ext>
            </a:extLst>
          </p:cNvPr>
          <p:cNvPicPr>
            <a:picLocks noChangeAspect="1"/>
          </p:cNvPicPr>
          <p:nvPr/>
        </p:nvPicPr>
        <p:blipFill rotWithShape="1">
          <a:blip r:embed="rId3">
            <a:clrChange>
              <a:clrFrom>
                <a:srgbClr val="FFFFFF"/>
              </a:clrFrom>
              <a:clrTo>
                <a:srgbClr val="FFFFFF">
                  <a:alpha val="0"/>
                </a:srgbClr>
              </a:clrTo>
            </a:clrChange>
            <a:duotone>
              <a:prstClr val="black"/>
              <a:schemeClr val="accent1">
                <a:lumMod val="50000"/>
                <a:tint val="45000"/>
                <a:satMod val="400000"/>
              </a:scheme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888080" y="7838482"/>
            <a:ext cx="4753016" cy="5204098"/>
          </a:xfrm>
          <a:prstGeom prst="rect">
            <a:avLst/>
          </a:prstGeom>
          <a:ln>
            <a:noFill/>
          </a:ln>
          <a:scene3d>
            <a:camera prst="isometricOffAxis1Top"/>
            <a:lightRig rig="threePt" dir="t"/>
          </a:scene3d>
        </p:spPr>
      </p:pic>
      <p:pic>
        <p:nvPicPr>
          <p:cNvPr id="18" name="Grafik 17">
            <a:extLst>
              <a:ext uri="{FF2B5EF4-FFF2-40B4-BE49-F238E27FC236}">
                <a16:creationId xmlns:a16="http://schemas.microsoft.com/office/drawing/2014/main" id="{EACBD905-4F24-4251-838A-F234ED6B1881}"/>
              </a:ext>
            </a:extLst>
          </p:cNvPr>
          <p:cNvPicPr>
            <a:picLocks noChangeAspect="1"/>
          </p:cNvPicPr>
          <p:nvPr/>
        </p:nvPicPr>
        <p:blipFill rotWithShape="1">
          <a:blip r:embed="rId3">
            <a:clrChange>
              <a:clrFrom>
                <a:srgbClr val="FFFFFF"/>
              </a:clrFrom>
              <a:clrTo>
                <a:srgbClr val="FFFFFF">
                  <a:alpha val="0"/>
                </a:srgbClr>
              </a:clrTo>
            </a:clrChange>
            <a:duotone>
              <a:prstClr val="black"/>
              <a:srgbClr val="F39000">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799759" y="4707683"/>
            <a:ext cx="4753016" cy="5204098"/>
          </a:xfrm>
          <a:prstGeom prst="rect">
            <a:avLst/>
          </a:prstGeom>
          <a:ln>
            <a:noFill/>
          </a:ln>
          <a:scene3d>
            <a:camera prst="isometricOffAxis1Top"/>
            <a:lightRig rig="threePt" dir="t"/>
          </a:scene3d>
        </p:spPr>
      </p:pic>
      <p:pic>
        <p:nvPicPr>
          <p:cNvPr id="20" name="Grafik 19">
            <a:extLst>
              <a:ext uri="{FF2B5EF4-FFF2-40B4-BE49-F238E27FC236}">
                <a16:creationId xmlns:a16="http://schemas.microsoft.com/office/drawing/2014/main" id="{CB043BC7-01B8-4AF8-BD4B-4FB6E6D4A238}"/>
              </a:ext>
            </a:extLst>
          </p:cNvPr>
          <p:cNvPicPr>
            <a:picLocks noChangeAspect="1"/>
          </p:cNvPicPr>
          <p:nvPr/>
        </p:nvPicPr>
        <p:blipFill rotWithShape="1">
          <a:blip r:embed="rId3">
            <a:clrChange>
              <a:clrFrom>
                <a:srgbClr val="FFFFFF"/>
              </a:clrFrom>
              <a:clrTo>
                <a:srgbClr val="FFFFFF">
                  <a:alpha val="0"/>
                </a:srgbClr>
              </a:clrTo>
            </a:clrChange>
            <a:duotone>
              <a:prstClr val="black"/>
              <a:srgbClr val="C00000">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847727" y="5720673"/>
            <a:ext cx="4753016" cy="5204098"/>
          </a:xfrm>
          <a:prstGeom prst="rect">
            <a:avLst/>
          </a:prstGeom>
          <a:ln>
            <a:noFill/>
          </a:ln>
          <a:scene3d>
            <a:camera prst="isometricOffAxis1Top"/>
            <a:lightRig rig="threePt" dir="t"/>
          </a:scene3d>
        </p:spPr>
      </p:pic>
      <p:pic>
        <p:nvPicPr>
          <p:cNvPr id="22" name="Grafik 21">
            <a:extLst>
              <a:ext uri="{FF2B5EF4-FFF2-40B4-BE49-F238E27FC236}">
                <a16:creationId xmlns:a16="http://schemas.microsoft.com/office/drawing/2014/main" id="{A3F2E7D1-9460-4754-9BCC-CAB1D9DA4A2F}"/>
              </a:ext>
            </a:extLst>
          </p:cNvPr>
          <p:cNvPicPr>
            <a:picLocks noChangeAspect="1"/>
          </p:cNvPicPr>
          <p:nvPr/>
        </p:nvPicPr>
        <p:blipFill rotWithShape="1">
          <a:blip r:embed="rId3">
            <a:clrChange>
              <a:clrFrom>
                <a:srgbClr val="FFFFFF"/>
              </a:clrFrom>
              <a:clrTo>
                <a:srgbClr val="FFFFFF">
                  <a:alpha val="0"/>
                </a:srgbClr>
              </a:clrTo>
            </a:clrChange>
            <a:duotone>
              <a:prstClr val="black"/>
              <a:srgbClr val="FFFF99">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823743" y="3766009"/>
            <a:ext cx="4753016" cy="5204098"/>
          </a:xfrm>
          <a:prstGeom prst="rect">
            <a:avLst/>
          </a:prstGeom>
          <a:ln>
            <a:noFill/>
          </a:ln>
          <a:scene3d>
            <a:camera prst="isometricOffAxis1Top"/>
            <a:lightRig rig="threePt" dir="t"/>
          </a:scene3d>
        </p:spPr>
      </p:pic>
      <p:sp>
        <p:nvSpPr>
          <p:cNvPr id="23" name="Pfeil: nach unten 22">
            <a:extLst>
              <a:ext uri="{FF2B5EF4-FFF2-40B4-BE49-F238E27FC236}">
                <a16:creationId xmlns:a16="http://schemas.microsoft.com/office/drawing/2014/main" id="{EFBC8C73-2A07-4AC2-9795-C4188931CD22}"/>
              </a:ext>
            </a:extLst>
          </p:cNvPr>
          <p:cNvSpPr/>
          <p:nvPr/>
        </p:nvSpPr>
        <p:spPr>
          <a:xfrm>
            <a:off x="17009399" y="-1145504"/>
            <a:ext cx="508304" cy="684656"/>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6" name="Rechteck 5">
            <a:extLst>
              <a:ext uri="{FF2B5EF4-FFF2-40B4-BE49-F238E27FC236}">
                <a16:creationId xmlns:a16="http://schemas.microsoft.com/office/drawing/2014/main" id="{5E1F0023-FFF3-455C-9155-94BBED865B48}"/>
              </a:ext>
            </a:extLst>
          </p:cNvPr>
          <p:cNvSpPr/>
          <p:nvPr/>
        </p:nvSpPr>
        <p:spPr>
          <a:xfrm>
            <a:off x="8980143" y="-8885700"/>
            <a:ext cx="5452224" cy="830868"/>
          </a:xfrm>
          <a:prstGeom prst="rect">
            <a:avLst/>
          </a:prstGeom>
        </p:spPr>
        <p:txBody>
          <a:bodyPr wrap="square">
            <a:spAutoFit/>
          </a:bodyPr>
          <a:lstStyle/>
          <a:p>
            <a:r>
              <a:rPr lang="de-DE" sz="4799" dirty="0"/>
              <a:t>Evaluation </a:t>
            </a:r>
            <a:r>
              <a:rPr lang="de-DE" sz="4799" dirty="0" err="1"/>
              <a:t>of</a:t>
            </a:r>
            <a:r>
              <a:rPr lang="de-DE" sz="4799" dirty="0"/>
              <a:t>…</a:t>
            </a:r>
          </a:p>
        </p:txBody>
      </p:sp>
      <p:sp>
        <p:nvSpPr>
          <p:cNvPr id="8" name="Rechteck 7">
            <a:extLst>
              <a:ext uri="{FF2B5EF4-FFF2-40B4-BE49-F238E27FC236}">
                <a16:creationId xmlns:a16="http://schemas.microsoft.com/office/drawing/2014/main" id="{28100D35-F011-4133-BB47-C5A5B88D02F0}"/>
              </a:ext>
            </a:extLst>
          </p:cNvPr>
          <p:cNvSpPr/>
          <p:nvPr/>
        </p:nvSpPr>
        <p:spPr>
          <a:xfrm>
            <a:off x="15966519" y="-10732168"/>
            <a:ext cx="16118964" cy="2307683"/>
          </a:xfrm>
          <a:prstGeom prst="rect">
            <a:avLst/>
          </a:prstGeom>
        </p:spPr>
        <p:txBody>
          <a:bodyPr wrap="none">
            <a:spAutoFit/>
          </a:bodyPr>
          <a:lstStyle/>
          <a:p>
            <a:pPr lvl="0">
              <a:defRPr/>
            </a:pPr>
            <a:r>
              <a:rPr lang="en-US" sz="7198" dirty="0"/>
              <a:t>ZEB = Condition Survey and Assessment</a:t>
            </a:r>
          </a:p>
          <a:p>
            <a:pPr>
              <a:defRPr/>
            </a:pPr>
            <a:r>
              <a:rPr lang="de-DE" sz="7198" dirty="0" err="1">
                <a:solidFill>
                  <a:schemeClr val="dk1"/>
                </a:solidFill>
              </a:rPr>
              <a:t>BISStra</a:t>
            </a:r>
            <a:r>
              <a:rPr lang="de-DE" sz="7198" dirty="0">
                <a:solidFill>
                  <a:schemeClr val="dk1"/>
                </a:solidFill>
              </a:rPr>
              <a:t> = Federal Road Information System</a:t>
            </a:r>
            <a:endParaRPr lang="en-US" sz="7198" dirty="0"/>
          </a:p>
        </p:txBody>
      </p:sp>
      <p:sp>
        <p:nvSpPr>
          <p:cNvPr id="28" name="Rechteck 27">
            <a:extLst>
              <a:ext uri="{FF2B5EF4-FFF2-40B4-BE49-F238E27FC236}">
                <a16:creationId xmlns:a16="http://schemas.microsoft.com/office/drawing/2014/main" id="{1D812161-8A1C-4DDE-8102-3454F4BF6319}"/>
              </a:ext>
            </a:extLst>
          </p:cNvPr>
          <p:cNvSpPr/>
          <p:nvPr/>
        </p:nvSpPr>
        <p:spPr>
          <a:xfrm>
            <a:off x="18434980" y="-8855132"/>
            <a:ext cx="5452224" cy="830868"/>
          </a:xfrm>
          <a:prstGeom prst="rect">
            <a:avLst/>
          </a:prstGeom>
        </p:spPr>
        <p:txBody>
          <a:bodyPr wrap="square">
            <a:spAutoFit/>
          </a:bodyPr>
          <a:lstStyle/>
          <a:p>
            <a:r>
              <a:rPr lang="de-DE" sz="4799" dirty="0"/>
              <a:t>Data Source …</a:t>
            </a:r>
          </a:p>
        </p:txBody>
      </p:sp>
      <p:graphicFrame>
        <p:nvGraphicFramePr>
          <p:cNvPr id="29" name="Tabelle 28">
            <a:extLst>
              <a:ext uri="{FF2B5EF4-FFF2-40B4-BE49-F238E27FC236}">
                <a16:creationId xmlns:a16="http://schemas.microsoft.com/office/drawing/2014/main" id="{333619ED-78D9-465B-89F2-904DA65D1592}"/>
              </a:ext>
            </a:extLst>
          </p:cNvPr>
          <p:cNvGraphicFramePr>
            <a:graphicFrameLocks noGrp="1"/>
          </p:cNvGraphicFramePr>
          <p:nvPr/>
        </p:nvGraphicFramePr>
        <p:xfrm>
          <a:off x="8308091" y="-7829559"/>
          <a:ext cx="15680265" cy="6766224"/>
        </p:xfrm>
        <a:graphic>
          <a:graphicData uri="http://schemas.openxmlformats.org/drawingml/2006/table">
            <a:tbl>
              <a:tblPr firstRow="1" bandRow="1">
                <a:tableStyleId>{5C22544A-7EE6-4342-B048-85BDC9FD1C3A}</a:tableStyleId>
              </a:tblPr>
              <a:tblGrid>
                <a:gridCol w="10149884">
                  <a:extLst>
                    <a:ext uri="{9D8B030D-6E8A-4147-A177-3AD203B41FA5}">
                      <a16:colId xmlns:a16="http://schemas.microsoft.com/office/drawing/2014/main" val="1646024336"/>
                    </a:ext>
                  </a:extLst>
                </a:gridCol>
                <a:gridCol w="5530381">
                  <a:extLst>
                    <a:ext uri="{9D8B030D-6E8A-4147-A177-3AD203B41FA5}">
                      <a16:colId xmlns:a16="http://schemas.microsoft.com/office/drawing/2014/main" val="941735358"/>
                    </a:ext>
                  </a:extLst>
                </a:gridCol>
              </a:tblGrid>
              <a:tr h="14017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Distance of trees from the road</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tree register </a:t>
                      </a:r>
                      <a:br>
                        <a:rPr lang="en-US" sz="4000" b="0" dirty="0">
                          <a:solidFill>
                            <a:schemeClr val="tx1"/>
                          </a:solidFill>
                        </a:rPr>
                      </a:br>
                      <a:r>
                        <a:rPr lang="de-DE" sz="4000" b="0" i="0" kern="1200" dirty="0">
                          <a:solidFill>
                            <a:schemeClr val="dk1"/>
                          </a:solidFill>
                          <a:effectLst/>
                          <a:latin typeface="+mn-lt"/>
                          <a:ea typeface="+mn-ea"/>
                          <a:cs typeface="+mn-cs"/>
                        </a:rPr>
                        <a:t>(</a:t>
                      </a:r>
                      <a:r>
                        <a:rPr lang="de-DE" sz="4000" b="0" i="0" kern="1200" dirty="0" err="1">
                          <a:solidFill>
                            <a:schemeClr val="dk1"/>
                          </a:solidFill>
                          <a:effectLst/>
                          <a:latin typeface="+mn-lt"/>
                          <a:ea typeface="+mn-ea"/>
                          <a:cs typeface="+mn-cs"/>
                        </a:rPr>
                        <a:t>included</a:t>
                      </a:r>
                      <a:r>
                        <a:rPr lang="de-DE" sz="4000" b="0" i="0" kern="1200" dirty="0">
                          <a:solidFill>
                            <a:schemeClr val="dk1"/>
                          </a:solidFill>
                          <a:effectLst/>
                          <a:latin typeface="+mn-lt"/>
                          <a:ea typeface="+mn-ea"/>
                          <a:cs typeface="+mn-cs"/>
                        </a:rPr>
                        <a:t> in </a:t>
                      </a:r>
                      <a:r>
                        <a:rPr lang="de-DE" sz="4000" b="0" i="0" kern="1200" dirty="0" err="1">
                          <a:solidFill>
                            <a:schemeClr val="dk1"/>
                          </a:solidFill>
                          <a:effectLst/>
                          <a:latin typeface="+mn-lt"/>
                          <a:ea typeface="+mn-ea"/>
                          <a:cs typeface="+mn-cs"/>
                        </a:rPr>
                        <a:t>BISStra</a:t>
                      </a:r>
                      <a:r>
                        <a:rPr lang="de-DE" sz="4000" b="0" i="0" kern="1200" dirty="0">
                          <a:solidFill>
                            <a:schemeClr val="dk1"/>
                          </a:solidFill>
                          <a:effectLst/>
                          <a:latin typeface="+mn-lt"/>
                          <a:ea typeface="+mn-ea"/>
                          <a:cs typeface="+mn-cs"/>
                        </a:rPr>
                        <a:t>)</a:t>
                      </a:r>
                      <a:endParaRPr lang="en-US" sz="4000" b="0" dirty="0">
                        <a:solidFill>
                          <a:schemeClr val="tx1"/>
                        </a:solidFill>
                      </a:endParaRP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8792514"/>
                  </a:ext>
                </a:extLst>
              </a:tr>
              <a:tr h="792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Radius and ratio of consecutive radii</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de-DE" sz="4000" b="0" i="0" kern="1200" dirty="0" err="1">
                          <a:solidFill>
                            <a:schemeClr val="dk1"/>
                          </a:solidFill>
                          <a:effectLst/>
                          <a:latin typeface="+mn-lt"/>
                          <a:ea typeface="+mn-ea"/>
                          <a:cs typeface="+mn-cs"/>
                        </a:rPr>
                        <a:t>BISStra</a:t>
                      </a:r>
                      <a:endParaRPr lang="de-DE" sz="4000" dirty="0"/>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3004196"/>
                  </a:ext>
                </a:extLst>
              </a:tr>
              <a:tr h="792274">
                <a:tc>
                  <a:txBody>
                    <a:bodyPr/>
                    <a:lstStyle/>
                    <a:p>
                      <a:pPr algn="l"/>
                      <a:r>
                        <a:rPr lang="de-DE" sz="4000" dirty="0" err="1"/>
                        <a:t>sope</a:t>
                      </a:r>
                      <a:endParaRPr lang="de-DE" sz="4000" dirty="0"/>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ZEB</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43745432"/>
                  </a:ext>
                </a:extLst>
              </a:tr>
              <a:tr h="792274">
                <a:tc>
                  <a:txBody>
                    <a:bodyPr/>
                    <a:lstStyle/>
                    <a:p>
                      <a:pPr algn="l"/>
                      <a:r>
                        <a:rPr lang="de-DE" sz="4000" dirty="0"/>
                        <a:t>Lane </a:t>
                      </a:r>
                      <a:r>
                        <a:rPr lang="de-DE" sz="4000" dirty="0" err="1"/>
                        <a:t>width</a:t>
                      </a:r>
                      <a:endParaRPr lang="de-DE" sz="4000" dirty="0"/>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ZEB</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8083582"/>
                  </a:ext>
                </a:extLst>
              </a:tr>
              <a:tr h="792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i="0" kern="1200" dirty="0">
                          <a:solidFill>
                            <a:schemeClr val="dk1"/>
                          </a:solidFill>
                          <a:effectLst/>
                          <a:latin typeface="+mn-lt"/>
                          <a:ea typeface="+mn-ea"/>
                          <a:cs typeface="+mn-cs"/>
                        </a:rPr>
                        <a:t>Existence of Areas with poor surface drainage</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ZEB</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1842938"/>
                  </a:ext>
                </a:extLst>
              </a:tr>
              <a:tr h="792274">
                <a:tc>
                  <a:txBody>
                    <a:bodyPr/>
                    <a:lstStyle/>
                    <a:p>
                      <a:pPr algn="l"/>
                      <a:r>
                        <a:rPr lang="de-DE" sz="4000" b="0" i="0" kern="1200" dirty="0" err="1">
                          <a:solidFill>
                            <a:schemeClr val="dk1"/>
                          </a:solidFill>
                          <a:effectLst/>
                          <a:latin typeface="+mn-lt"/>
                          <a:ea typeface="+mn-ea"/>
                          <a:cs typeface="+mn-cs"/>
                        </a:rPr>
                        <a:t>pavement</a:t>
                      </a:r>
                      <a:r>
                        <a:rPr lang="de-DE" sz="4000" b="0" i="0" kern="1200" dirty="0">
                          <a:solidFill>
                            <a:schemeClr val="dk1"/>
                          </a:solidFill>
                          <a:effectLst/>
                          <a:latin typeface="+mn-lt"/>
                          <a:ea typeface="+mn-ea"/>
                          <a:cs typeface="+mn-cs"/>
                        </a:rPr>
                        <a:t> </a:t>
                      </a:r>
                      <a:r>
                        <a:rPr lang="de-DE" sz="4000" b="0" i="0" kern="1200" dirty="0" err="1">
                          <a:solidFill>
                            <a:schemeClr val="dk1"/>
                          </a:solidFill>
                          <a:effectLst/>
                          <a:latin typeface="+mn-lt"/>
                          <a:ea typeface="+mn-ea"/>
                          <a:cs typeface="+mn-cs"/>
                        </a:rPr>
                        <a:t>friction</a:t>
                      </a:r>
                      <a:endParaRPr lang="de-DE" sz="4000" dirty="0"/>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rPr>
                        <a:t>ZEB</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389736"/>
                  </a:ext>
                </a:extLst>
              </a:tr>
              <a:tr h="1401715">
                <a:tc>
                  <a:txBody>
                    <a:bodyPr/>
                    <a:lstStyle/>
                    <a:p>
                      <a:pPr algn="l"/>
                      <a:r>
                        <a:rPr lang="de-DE" sz="4000" dirty="0" err="1"/>
                        <a:t>Existence</a:t>
                      </a:r>
                      <a:r>
                        <a:rPr lang="de-DE" sz="4000" dirty="0"/>
                        <a:t> </a:t>
                      </a:r>
                      <a:r>
                        <a:rPr lang="de-DE" sz="4000" dirty="0" err="1"/>
                        <a:t>of</a:t>
                      </a:r>
                      <a:r>
                        <a:rPr lang="de-DE" sz="4000" dirty="0"/>
                        <a:t> </a:t>
                      </a:r>
                      <a:r>
                        <a:rPr lang="en-US" sz="4000" b="0" dirty="0">
                          <a:solidFill>
                            <a:schemeClr val="tx1"/>
                          </a:solidFill>
                        </a:rPr>
                        <a:t>pedestrians and cyclists </a:t>
                      </a:r>
                      <a:r>
                        <a:rPr lang="en-US" sz="4000" b="0" dirty="0" err="1">
                          <a:solidFill>
                            <a:schemeClr val="tx1"/>
                          </a:solidFill>
                        </a:rPr>
                        <a:t>Infrartucture</a:t>
                      </a:r>
                      <a:endParaRPr lang="de-DE" sz="4000"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de-DE" sz="4000" b="0" i="0" kern="1200" dirty="0" err="1">
                          <a:solidFill>
                            <a:schemeClr val="dk1"/>
                          </a:solidFill>
                          <a:effectLst/>
                          <a:latin typeface="+mn-lt"/>
                          <a:ea typeface="+mn-ea"/>
                          <a:cs typeface="+mn-cs"/>
                        </a:rPr>
                        <a:t>BISStra</a:t>
                      </a:r>
                      <a:endParaRPr lang="de-DE" sz="4000" dirty="0"/>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253313"/>
                  </a:ext>
                </a:extLst>
              </a:tr>
            </a:tbl>
          </a:graphicData>
        </a:graphic>
      </p:graphicFrame>
      <p:sp>
        <p:nvSpPr>
          <p:cNvPr id="25" name="Inhaltsplatzhalter 3">
            <a:extLst>
              <a:ext uri="{FF2B5EF4-FFF2-40B4-BE49-F238E27FC236}">
                <a16:creationId xmlns:a16="http://schemas.microsoft.com/office/drawing/2014/main" id="{50F1EE9D-BC47-4501-91E4-ADD85F8D9D4A}"/>
              </a:ext>
            </a:extLst>
          </p:cNvPr>
          <p:cNvSpPr txBox="1">
            <a:spLocks/>
          </p:cNvSpPr>
          <p:nvPr/>
        </p:nvSpPr>
        <p:spPr>
          <a:xfrm>
            <a:off x="12928350" y="5300159"/>
            <a:ext cx="10480272" cy="3828564"/>
          </a:xfrm>
          <a:prstGeom prst="rect">
            <a:avLst/>
          </a:prstGeom>
        </p:spPr>
        <p:txBody>
          <a:bodyPr vert="horz" wrap="square" lIns="182832" tIns="91416" rIns="182832" bIns="91416" rtlCol="0">
            <a:spAutoFit/>
          </a:bodyPr>
          <a:lstStyle>
            <a:lvl1pPr marL="228600" indent="-228600" algn="l" defTabSz="914400" rtl="0" eaLnBrk="1" latinLnBrk="0" hangingPunct="1">
              <a:lnSpc>
                <a:spcPct val="90000"/>
              </a:lnSpc>
              <a:spcBef>
                <a:spcPts val="10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1pPr>
            <a:lvl2pPr marL="6858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2pPr>
            <a:lvl3pPr marL="11430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3pPr>
            <a:lvl4pPr marL="16002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4pPr>
            <a:lvl5pPr marL="20574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799" b="1" dirty="0"/>
              <a:t>Points assigned: </a:t>
            </a:r>
          </a:p>
          <a:p>
            <a:pPr marL="0" indent="0">
              <a:buNone/>
            </a:pPr>
            <a:endParaRPr lang="en-US" sz="4799" b="1" dirty="0"/>
          </a:p>
          <a:p>
            <a:pPr lvl="1"/>
            <a:r>
              <a:rPr lang="en-US" sz="4799" b="1" dirty="0">
                <a:solidFill>
                  <a:srgbClr val="00B050"/>
                </a:solidFill>
              </a:rPr>
              <a:t>           0 pt. = no deficit </a:t>
            </a:r>
          </a:p>
          <a:p>
            <a:pPr lvl="1"/>
            <a:r>
              <a:rPr lang="en-US" sz="4799" b="1" dirty="0">
                <a:solidFill>
                  <a:srgbClr val="FFFF00"/>
                </a:solidFill>
                <a:highlight>
                  <a:srgbClr val="C0C0C0"/>
                </a:highlight>
              </a:rPr>
              <a:t>up to 3 pt. = significant deficit </a:t>
            </a:r>
          </a:p>
          <a:p>
            <a:pPr lvl="1"/>
            <a:r>
              <a:rPr lang="en-US" sz="4799" b="1" dirty="0">
                <a:solidFill>
                  <a:srgbClr val="FF0000"/>
                </a:solidFill>
              </a:rPr>
              <a:t>up to 5 pt. = critical deficit</a:t>
            </a:r>
          </a:p>
        </p:txBody>
      </p:sp>
      <p:pic>
        <p:nvPicPr>
          <p:cNvPr id="30" name="Grafik 29">
            <a:extLst>
              <a:ext uri="{FF2B5EF4-FFF2-40B4-BE49-F238E27FC236}">
                <a16:creationId xmlns:a16="http://schemas.microsoft.com/office/drawing/2014/main" id="{660DBD95-EB6C-47C8-922E-D68001D7C3BD}"/>
              </a:ext>
            </a:extLst>
          </p:cNvPr>
          <p:cNvPicPr>
            <a:picLocks noChangeAspect="1"/>
          </p:cNvPicPr>
          <p:nvPr/>
        </p:nvPicPr>
        <p:blipFill rotWithShape="1">
          <a:blip r:embed="rId3">
            <a:clrChange>
              <a:clrFrom>
                <a:srgbClr val="FFFFFF"/>
              </a:clrFrom>
              <a:clrTo>
                <a:srgbClr val="FFFFFF">
                  <a:alpha val="0"/>
                </a:srgbClr>
              </a:clrTo>
            </a:clrChange>
            <a:duotone>
              <a:prstClr val="black"/>
              <a:srgbClr val="00FF00">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847727" y="2812315"/>
            <a:ext cx="4753016" cy="5204098"/>
          </a:xfrm>
          <a:prstGeom prst="rect">
            <a:avLst/>
          </a:prstGeom>
          <a:ln>
            <a:noFill/>
          </a:ln>
          <a:scene3d>
            <a:camera prst="isometricOffAxis1Top"/>
            <a:lightRig rig="threePt" dir="t"/>
          </a:scene3d>
        </p:spPr>
      </p:pic>
      <p:graphicFrame>
        <p:nvGraphicFramePr>
          <p:cNvPr id="21" name="Tabelle 20">
            <a:extLst>
              <a:ext uri="{FF2B5EF4-FFF2-40B4-BE49-F238E27FC236}">
                <a16:creationId xmlns:a16="http://schemas.microsoft.com/office/drawing/2014/main" id="{C8047E27-6CD0-482F-AA14-65FA4293CA58}"/>
              </a:ext>
            </a:extLst>
          </p:cNvPr>
          <p:cNvGraphicFramePr>
            <a:graphicFrameLocks noGrp="1"/>
          </p:cNvGraphicFramePr>
          <p:nvPr/>
        </p:nvGraphicFramePr>
        <p:xfrm>
          <a:off x="-8724921" y="4500824"/>
          <a:ext cx="7555940" cy="7368756"/>
        </p:xfrm>
        <a:graphic>
          <a:graphicData uri="http://schemas.openxmlformats.org/drawingml/2006/table">
            <a:tbl>
              <a:tblPr firstRow="1" bandRow="1">
                <a:tableStyleId>{5C22544A-7EE6-4342-B048-85BDC9FD1C3A}</a:tableStyleId>
              </a:tblPr>
              <a:tblGrid>
                <a:gridCol w="810049">
                  <a:extLst>
                    <a:ext uri="{9D8B030D-6E8A-4147-A177-3AD203B41FA5}">
                      <a16:colId xmlns:a16="http://schemas.microsoft.com/office/drawing/2014/main" val="1292564432"/>
                    </a:ext>
                  </a:extLst>
                </a:gridCol>
                <a:gridCol w="6745891">
                  <a:extLst>
                    <a:ext uri="{9D8B030D-6E8A-4147-A177-3AD203B41FA5}">
                      <a16:colId xmlns:a16="http://schemas.microsoft.com/office/drawing/2014/main" val="2760716188"/>
                    </a:ext>
                  </a:extLst>
                </a:gridCol>
              </a:tblGrid>
              <a:tr h="1151124">
                <a:tc>
                  <a:txBody>
                    <a:bodyPr/>
                    <a:lstStyle/>
                    <a:p>
                      <a:r>
                        <a:rPr lang="de-DE" sz="4800" b="0" dirty="0">
                          <a:solidFill>
                            <a:schemeClr val="tx1"/>
                          </a:solidFill>
                        </a:rPr>
                        <a:t>1</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indent="0">
                        <a:buFont typeface="+mj-lt"/>
                        <a:buNone/>
                      </a:pPr>
                      <a:r>
                        <a:rPr lang="en-US" sz="4800" b="0" dirty="0">
                          <a:solidFill>
                            <a:schemeClr val="tx1"/>
                          </a:solidFill>
                        </a:rPr>
                        <a:t>Obstacles</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8792514"/>
                  </a:ext>
                </a:extLst>
              </a:tr>
              <a:tr h="914162">
                <a:tc>
                  <a:txBody>
                    <a:bodyPr/>
                    <a:lstStyle/>
                    <a:p>
                      <a:r>
                        <a:rPr lang="de-DE" sz="4800" b="0" dirty="0"/>
                        <a:t>2</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indent="0">
                        <a:buFont typeface="+mj-lt"/>
                        <a:buNone/>
                      </a:pPr>
                      <a:r>
                        <a:rPr lang="en-US" sz="4800" b="0" dirty="0">
                          <a:solidFill>
                            <a:schemeClr val="tx1"/>
                          </a:solidFill>
                        </a:rPr>
                        <a:t>Horizontal alignment </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3004196"/>
                  </a:ext>
                </a:extLst>
              </a:tr>
              <a:tr h="914162">
                <a:tc>
                  <a:txBody>
                    <a:bodyPr/>
                    <a:lstStyle/>
                    <a:p>
                      <a:r>
                        <a:rPr lang="de-DE" sz="4800" b="0" dirty="0"/>
                        <a:t>3</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mj-lt"/>
                        <a:buNone/>
                      </a:pPr>
                      <a:r>
                        <a:rPr lang="en-US" sz="4800" b="0" dirty="0">
                          <a:solidFill>
                            <a:schemeClr val="tx1"/>
                          </a:solidFill>
                        </a:rPr>
                        <a:t>Vertical alignment</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43745432"/>
                  </a:ext>
                </a:extLst>
              </a:tr>
              <a:tr h="914162">
                <a:tc>
                  <a:txBody>
                    <a:bodyPr/>
                    <a:lstStyle/>
                    <a:p>
                      <a:r>
                        <a:rPr lang="de-DE" sz="4800" b="0" dirty="0"/>
                        <a:t>4</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mj-lt"/>
                        <a:buNone/>
                      </a:pPr>
                      <a:r>
                        <a:rPr lang="en-US" sz="4800" b="0" dirty="0">
                          <a:solidFill>
                            <a:schemeClr val="tx1"/>
                          </a:solidFill>
                        </a:rPr>
                        <a:t>Cross-section</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8083582"/>
                  </a:ext>
                </a:extLst>
              </a:tr>
              <a:tr h="914162">
                <a:tc>
                  <a:txBody>
                    <a:bodyPr/>
                    <a:lstStyle/>
                    <a:p>
                      <a:r>
                        <a:rPr lang="de-DE" sz="4800" b="0" dirty="0"/>
                        <a:t>5</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de-DE" sz="4800" b="0" i="0" kern="1200" dirty="0">
                          <a:solidFill>
                            <a:schemeClr val="dk1"/>
                          </a:solidFill>
                          <a:effectLst/>
                          <a:latin typeface="+mn-lt"/>
                          <a:ea typeface="+mn-ea"/>
                          <a:cs typeface="+mn-cs"/>
                        </a:rPr>
                        <a:t>Surface </a:t>
                      </a:r>
                      <a:r>
                        <a:rPr lang="de-DE" sz="4800" b="0" i="0" kern="1200" dirty="0" err="1">
                          <a:solidFill>
                            <a:schemeClr val="dk1"/>
                          </a:solidFill>
                          <a:effectLst/>
                          <a:latin typeface="+mn-lt"/>
                          <a:ea typeface="+mn-ea"/>
                          <a:cs typeface="+mn-cs"/>
                        </a:rPr>
                        <a:t>drainage</a:t>
                      </a:r>
                      <a:endParaRPr lang="de-DE" sz="4800" b="0" i="0" kern="1200" dirty="0">
                        <a:solidFill>
                          <a:schemeClr val="dk1"/>
                        </a:solidFill>
                        <a:effectLst/>
                        <a:latin typeface="+mn-lt"/>
                        <a:ea typeface="+mn-ea"/>
                        <a:cs typeface="+mn-cs"/>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1842938"/>
                  </a:ext>
                </a:extLst>
              </a:tr>
              <a:tr h="914162">
                <a:tc>
                  <a:txBody>
                    <a:bodyPr/>
                    <a:lstStyle/>
                    <a:p>
                      <a:r>
                        <a:rPr lang="de-DE" sz="4800" b="0" dirty="0"/>
                        <a:t>6</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dirty="0">
                          <a:solidFill>
                            <a:schemeClr val="tx1"/>
                          </a:solidFill>
                        </a:rPr>
                        <a:t>Road surface condition</a:t>
                      </a:r>
                      <a:endParaRPr lang="de-DE" sz="4800" b="0" dirty="0">
                        <a:solidFill>
                          <a:schemeClr val="tx1"/>
                        </a:solidFill>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389736"/>
                  </a:ext>
                </a:extLst>
              </a:tr>
              <a:tr h="1645491">
                <a:tc>
                  <a:txBody>
                    <a:bodyPr/>
                    <a:lstStyle/>
                    <a:p>
                      <a:r>
                        <a:rPr lang="de-DE" sz="4800" b="0" dirty="0"/>
                        <a:t>7</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buFont typeface="+mj-lt"/>
                        <a:buNone/>
                      </a:pPr>
                      <a:r>
                        <a:rPr lang="en-US" sz="4800" b="0" dirty="0">
                          <a:solidFill>
                            <a:schemeClr val="tx1"/>
                          </a:solidFill>
                        </a:rPr>
                        <a:t>Facilities for pedestrians and cyclists</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253313"/>
                  </a:ext>
                </a:extLst>
              </a:tr>
            </a:tbl>
          </a:graphicData>
        </a:graphic>
      </p:graphicFrame>
      <p:graphicFrame>
        <p:nvGraphicFramePr>
          <p:cNvPr id="24" name="Tabelle 23">
            <a:extLst>
              <a:ext uri="{FF2B5EF4-FFF2-40B4-BE49-F238E27FC236}">
                <a16:creationId xmlns:a16="http://schemas.microsoft.com/office/drawing/2014/main" id="{357BCEEB-3102-4E73-B3E0-816280968D02}"/>
              </a:ext>
            </a:extLst>
          </p:cNvPr>
          <p:cNvGraphicFramePr>
            <a:graphicFrameLocks noGrp="1"/>
          </p:cNvGraphicFramePr>
          <p:nvPr>
            <p:extLst>
              <p:ext uri="{D42A27DB-BD31-4B8C-83A1-F6EECF244321}">
                <p14:modId xmlns:p14="http://schemas.microsoft.com/office/powerpoint/2010/main" val="255215533"/>
              </p:ext>
            </p:extLst>
          </p:nvPr>
        </p:nvGraphicFramePr>
        <p:xfrm>
          <a:off x="969028" y="4768906"/>
          <a:ext cx="10737955" cy="7285071"/>
        </p:xfrm>
        <a:graphic>
          <a:graphicData uri="http://schemas.openxmlformats.org/drawingml/2006/table">
            <a:tbl>
              <a:tblPr firstRow="1" bandRow="1">
                <a:tableStyleId>{5C22544A-7EE6-4342-B048-85BDC9FD1C3A}</a:tableStyleId>
              </a:tblPr>
              <a:tblGrid>
                <a:gridCol w="830992">
                  <a:extLst>
                    <a:ext uri="{9D8B030D-6E8A-4147-A177-3AD203B41FA5}">
                      <a16:colId xmlns:a16="http://schemas.microsoft.com/office/drawing/2014/main" val="1592999733"/>
                    </a:ext>
                  </a:extLst>
                </a:gridCol>
                <a:gridCol w="9906963">
                  <a:extLst>
                    <a:ext uri="{9D8B030D-6E8A-4147-A177-3AD203B41FA5}">
                      <a16:colId xmlns:a16="http://schemas.microsoft.com/office/drawing/2014/main" val="1646024336"/>
                    </a:ext>
                  </a:extLst>
                </a:gridCol>
              </a:tblGrid>
              <a:tr h="914162">
                <a:tc>
                  <a:txBody>
                    <a:bodyPr/>
                    <a:lstStyle/>
                    <a:p>
                      <a:pPr algn="l"/>
                      <a:r>
                        <a:rPr lang="de-DE" sz="4800" b="0" i="1" kern="1200" dirty="0">
                          <a:solidFill>
                            <a:srgbClr val="003366"/>
                          </a:solidFill>
                          <a:latin typeface="+mn-lt"/>
                          <a:ea typeface="+mj-ea"/>
                          <a:cs typeface="+mn-cs"/>
                        </a:rPr>
                        <a:t>1</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i="1" kern="1200" dirty="0">
                          <a:solidFill>
                            <a:srgbClr val="003366"/>
                          </a:solidFill>
                          <a:ea typeface="+mj-ea"/>
                        </a:rPr>
                        <a:t>Distance of trees from the road</a:t>
                      </a:r>
                    </a:p>
                  </a:txBody>
                  <a:tcPr marL="182832" marR="182832" marT="91416" marB="91416" anchor="b">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8792514"/>
                  </a:ext>
                </a:extLst>
              </a:tr>
              <a:tr h="914162">
                <a:tc>
                  <a:txBody>
                    <a:bodyPr/>
                    <a:lstStyle/>
                    <a:p>
                      <a:pPr algn="l"/>
                      <a:r>
                        <a:rPr lang="de-DE" sz="4800" b="0" i="1" kern="1200" dirty="0">
                          <a:solidFill>
                            <a:srgbClr val="003366"/>
                          </a:solidFill>
                          <a:latin typeface="+mn-lt"/>
                          <a:ea typeface="+mj-ea"/>
                          <a:cs typeface="+mn-cs"/>
                        </a:rPr>
                        <a:t>2</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i="1" kern="1200" dirty="0">
                          <a:solidFill>
                            <a:srgbClr val="003366"/>
                          </a:solidFill>
                          <a:ea typeface="+mj-ea"/>
                        </a:rPr>
                        <a:t>Radius and ratio of consecutive radii</a:t>
                      </a:r>
                    </a:p>
                  </a:txBody>
                  <a:tcPr marL="182832" marR="182832" marT="91416" marB="91416" anchor="b">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3004196"/>
                  </a:ext>
                </a:extLst>
              </a:tr>
              <a:tr h="914162">
                <a:tc>
                  <a:txBody>
                    <a:bodyPr/>
                    <a:lstStyle/>
                    <a:p>
                      <a:pPr algn="l"/>
                      <a:r>
                        <a:rPr lang="de-DE" sz="4800" b="0" i="1" kern="1200" dirty="0">
                          <a:solidFill>
                            <a:srgbClr val="003366"/>
                          </a:solidFill>
                          <a:latin typeface="+mn-lt"/>
                          <a:ea typeface="+mj-ea"/>
                          <a:cs typeface="+mn-cs"/>
                        </a:rPr>
                        <a:t>3</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err="1">
                          <a:solidFill>
                            <a:srgbClr val="003366"/>
                          </a:solidFill>
                          <a:ea typeface="+mj-ea"/>
                        </a:rPr>
                        <a:t>Steep</a:t>
                      </a:r>
                      <a:r>
                        <a:rPr lang="de-DE" sz="4800" b="0" i="1" kern="1200" dirty="0">
                          <a:solidFill>
                            <a:srgbClr val="003366"/>
                          </a:solidFill>
                          <a:ea typeface="+mj-ea"/>
                        </a:rPr>
                        <a:t> </a:t>
                      </a:r>
                      <a:r>
                        <a:rPr lang="de-DE" sz="4800" b="0" i="1" kern="1200" dirty="0" err="1">
                          <a:solidFill>
                            <a:srgbClr val="003366"/>
                          </a:solidFill>
                          <a:ea typeface="+mj-ea"/>
                        </a:rPr>
                        <a:t>slope</a:t>
                      </a:r>
                      <a:endParaRPr lang="de-DE" sz="4800" b="0" i="1" kern="1200" dirty="0">
                        <a:solidFill>
                          <a:srgbClr val="003366"/>
                        </a:solidFill>
                        <a:ea typeface="+mj-ea"/>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43745432"/>
                  </a:ext>
                </a:extLst>
              </a:tr>
              <a:tr h="914162">
                <a:tc>
                  <a:txBody>
                    <a:bodyPr/>
                    <a:lstStyle/>
                    <a:p>
                      <a:pPr algn="l"/>
                      <a:r>
                        <a:rPr lang="de-DE" sz="4800" b="0" i="1" kern="1200" dirty="0">
                          <a:solidFill>
                            <a:srgbClr val="003366"/>
                          </a:solidFill>
                          <a:latin typeface="+mn-lt"/>
                          <a:ea typeface="+mj-ea"/>
                          <a:cs typeface="+mn-cs"/>
                        </a:rPr>
                        <a:t>4</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a:solidFill>
                            <a:srgbClr val="003366"/>
                          </a:solidFill>
                          <a:ea typeface="+mj-ea"/>
                        </a:rPr>
                        <a:t>Limited </a:t>
                      </a:r>
                      <a:r>
                        <a:rPr lang="de-DE" sz="4800" b="0" i="1" kern="1200" dirty="0" err="1">
                          <a:solidFill>
                            <a:srgbClr val="003366"/>
                          </a:solidFill>
                          <a:ea typeface="+mj-ea"/>
                        </a:rPr>
                        <a:t>lane</a:t>
                      </a:r>
                      <a:r>
                        <a:rPr lang="de-DE" sz="4800" b="0" i="1" kern="1200" dirty="0">
                          <a:solidFill>
                            <a:srgbClr val="003366"/>
                          </a:solidFill>
                          <a:ea typeface="+mj-ea"/>
                        </a:rPr>
                        <a:t> </a:t>
                      </a:r>
                      <a:r>
                        <a:rPr lang="de-DE" sz="4800" b="0" i="1" kern="1200" dirty="0" err="1">
                          <a:solidFill>
                            <a:srgbClr val="003366"/>
                          </a:solidFill>
                          <a:ea typeface="+mj-ea"/>
                        </a:rPr>
                        <a:t>width</a:t>
                      </a:r>
                      <a:endParaRPr lang="de-DE" sz="4800" b="0" i="1" kern="1200" dirty="0">
                        <a:solidFill>
                          <a:srgbClr val="003366"/>
                        </a:solidFill>
                        <a:ea typeface="+mj-ea"/>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8083582"/>
                  </a:ext>
                </a:extLst>
              </a:tr>
              <a:tr h="914162">
                <a:tc>
                  <a:txBody>
                    <a:bodyPr/>
                    <a:lstStyle/>
                    <a:p>
                      <a:pPr algn="l"/>
                      <a:r>
                        <a:rPr lang="de-DE" sz="4800" b="0" i="1" kern="1200" dirty="0">
                          <a:solidFill>
                            <a:srgbClr val="003366"/>
                          </a:solidFill>
                          <a:latin typeface="+mn-lt"/>
                          <a:ea typeface="+mj-ea"/>
                          <a:cs typeface="+mn-cs"/>
                        </a:rPr>
                        <a:t>5</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0" i="1" kern="1200" dirty="0">
                          <a:solidFill>
                            <a:srgbClr val="003366"/>
                          </a:solidFill>
                          <a:latin typeface="+mn-lt"/>
                          <a:ea typeface="+mj-ea"/>
                          <a:cs typeface="+mn-cs"/>
                        </a:rPr>
                        <a:t>Existence of Areas with poor drainage</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71842938"/>
                  </a:ext>
                </a:extLst>
              </a:tr>
              <a:tr h="914162">
                <a:tc>
                  <a:txBody>
                    <a:bodyPr/>
                    <a:lstStyle/>
                    <a:p>
                      <a:pPr algn="l"/>
                      <a:r>
                        <a:rPr lang="de-DE" sz="4800" b="0" i="1" kern="1200" dirty="0">
                          <a:solidFill>
                            <a:srgbClr val="003366"/>
                          </a:solidFill>
                          <a:latin typeface="+mn-lt"/>
                          <a:ea typeface="+mj-ea"/>
                          <a:cs typeface="+mn-cs"/>
                        </a:rPr>
                        <a:t>6</a:t>
                      </a: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err="1">
                          <a:solidFill>
                            <a:srgbClr val="003366"/>
                          </a:solidFill>
                          <a:latin typeface="+mn-lt"/>
                          <a:ea typeface="+mj-ea"/>
                          <a:cs typeface="+mn-cs"/>
                        </a:rPr>
                        <a:t>Skid</a:t>
                      </a:r>
                      <a:r>
                        <a:rPr lang="de-DE" sz="4800" b="0" i="1" kern="1200" dirty="0">
                          <a:solidFill>
                            <a:srgbClr val="003366"/>
                          </a:solidFill>
                          <a:latin typeface="+mn-lt"/>
                          <a:ea typeface="+mj-ea"/>
                          <a:cs typeface="+mn-cs"/>
                        </a:rPr>
                        <a:t> Resistance</a:t>
                      </a:r>
                      <a:endParaRPr lang="de-DE" sz="4800" b="0" i="1" kern="1200" dirty="0">
                        <a:solidFill>
                          <a:srgbClr val="003366"/>
                        </a:solidFill>
                        <a:ea typeface="+mj-ea"/>
                      </a:endParaRPr>
                    </a:p>
                  </a:txBody>
                  <a:tcPr marL="182832" marR="182832" marT="91416" marB="91416"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0389736"/>
                  </a:ext>
                </a:extLst>
              </a:tr>
              <a:tr h="1798959">
                <a:tc>
                  <a:txBody>
                    <a:bodyPr/>
                    <a:lstStyle/>
                    <a:p>
                      <a:pPr algn="l"/>
                      <a:r>
                        <a:rPr lang="de-DE" sz="4800" b="0" i="1" kern="1200" dirty="0">
                          <a:solidFill>
                            <a:srgbClr val="003366"/>
                          </a:solidFill>
                          <a:latin typeface="+mn-lt"/>
                          <a:ea typeface="+mj-ea"/>
                          <a:cs typeface="+mn-cs"/>
                        </a:rPr>
                        <a:t>7</a:t>
                      </a: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r>
                        <a:rPr lang="de-DE" sz="4800" b="0" i="1" kern="1200" dirty="0" err="1">
                          <a:solidFill>
                            <a:srgbClr val="003366"/>
                          </a:solidFill>
                          <a:ea typeface="+mj-ea"/>
                        </a:rPr>
                        <a:t>Existence</a:t>
                      </a:r>
                      <a:r>
                        <a:rPr lang="de-DE" sz="4800" b="0" i="1" kern="1200" dirty="0">
                          <a:solidFill>
                            <a:srgbClr val="003366"/>
                          </a:solidFill>
                          <a:ea typeface="+mj-ea"/>
                        </a:rPr>
                        <a:t> </a:t>
                      </a:r>
                      <a:r>
                        <a:rPr lang="de-DE" sz="4800" b="0" i="1" kern="1200" dirty="0" err="1">
                          <a:solidFill>
                            <a:srgbClr val="003366"/>
                          </a:solidFill>
                          <a:ea typeface="+mj-ea"/>
                        </a:rPr>
                        <a:t>of</a:t>
                      </a:r>
                      <a:r>
                        <a:rPr lang="de-DE" sz="4800" b="0" i="1" kern="1200" dirty="0">
                          <a:solidFill>
                            <a:srgbClr val="003366"/>
                          </a:solidFill>
                          <a:ea typeface="+mj-ea"/>
                        </a:rPr>
                        <a:t> </a:t>
                      </a:r>
                      <a:r>
                        <a:rPr lang="en-US" sz="4800" b="0" i="1" kern="1200" dirty="0">
                          <a:solidFill>
                            <a:srgbClr val="003366"/>
                          </a:solidFill>
                          <a:ea typeface="+mj-ea"/>
                        </a:rPr>
                        <a:t>pedestrians and cyclists </a:t>
                      </a:r>
                      <a:r>
                        <a:rPr lang="en-US" sz="4800" b="0" i="1" kern="1200" dirty="0" err="1">
                          <a:solidFill>
                            <a:srgbClr val="003366"/>
                          </a:solidFill>
                          <a:ea typeface="+mj-ea"/>
                        </a:rPr>
                        <a:t>infrartucture</a:t>
                      </a:r>
                      <a:endParaRPr lang="de-DE" sz="4800" b="0" i="1" kern="1200" dirty="0">
                        <a:solidFill>
                          <a:srgbClr val="003366"/>
                        </a:solidFill>
                        <a:ea typeface="+mj-ea"/>
                      </a:endParaRPr>
                    </a:p>
                  </a:txBody>
                  <a:tcPr marL="182832" marR="182832" marT="91416" marB="91416">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253313"/>
                  </a:ext>
                </a:extLst>
              </a:tr>
            </a:tbl>
          </a:graphicData>
        </a:graphic>
      </p:graphicFrame>
      <p:sp>
        <p:nvSpPr>
          <p:cNvPr id="26" name="Rechteck 25">
            <a:extLst>
              <a:ext uri="{FF2B5EF4-FFF2-40B4-BE49-F238E27FC236}">
                <a16:creationId xmlns:a16="http://schemas.microsoft.com/office/drawing/2014/main" id="{E344602E-0BFC-464E-A1F0-7F474AB47AD0}"/>
              </a:ext>
            </a:extLst>
          </p:cNvPr>
          <p:cNvSpPr/>
          <p:nvPr/>
        </p:nvSpPr>
        <p:spPr>
          <a:xfrm>
            <a:off x="14717868" y="2867462"/>
            <a:ext cx="9308133" cy="1323439"/>
          </a:xfrm>
          <a:prstGeom prst="rect">
            <a:avLst/>
          </a:prstGeom>
        </p:spPr>
        <p:txBody>
          <a:bodyPr wrap="square">
            <a:spAutoFit/>
          </a:bodyPr>
          <a:lstStyle/>
          <a:p>
            <a:pPr lvl="0">
              <a:defRPr/>
            </a:pPr>
            <a:r>
              <a:rPr lang="en-US" sz="4000" dirty="0"/>
              <a:t>ZEB = Condition Survey and Assessment</a:t>
            </a:r>
          </a:p>
          <a:p>
            <a:pPr>
              <a:defRPr/>
            </a:pPr>
            <a:r>
              <a:rPr lang="de-DE" sz="4000" dirty="0" err="1">
                <a:solidFill>
                  <a:schemeClr val="dk1"/>
                </a:solidFill>
              </a:rPr>
              <a:t>BISStra</a:t>
            </a:r>
            <a:r>
              <a:rPr lang="de-DE" sz="4000" dirty="0">
                <a:solidFill>
                  <a:schemeClr val="dk1"/>
                </a:solidFill>
              </a:rPr>
              <a:t> = Federal Road Information System</a:t>
            </a:r>
            <a:endParaRPr lang="en-US" sz="4000" dirty="0"/>
          </a:p>
        </p:txBody>
      </p:sp>
      <p:sp>
        <p:nvSpPr>
          <p:cNvPr id="10" name="Textfeld 9">
            <a:extLst>
              <a:ext uri="{FF2B5EF4-FFF2-40B4-BE49-F238E27FC236}">
                <a16:creationId xmlns:a16="http://schemas.microsoft.com/office/drawing/2014/main" id="{ECD5852D-5656-4BC6-9C98-FC6A23B36F61}"/>
              </a:ext>
            </a:extLst>
          </p:cNvPr>
          <p:cNvSpPr txBox="1"/>
          <p:nvPr/>
        </p:nvSpPr>
        <p:spPr>
          <a:xfrm>
            <a:off x="1675964" y="3122392"/>
            <a:ext cx="3130101" cy="707758"/>
          </a:xfrm>
          <a:prstGeom prst="rect">
            <a:avLst/>
          </a:prstGeom>
          <a:noFill/>
        </p:spPr>
        <p:txBody>
          <a:bodyPr wrap="square" rtlCol="0">
            <a:spAutoFit/>
          </a:bodyPr>
          <a:lstStyle/>
          <a:p>
            <a:r>
              <a:rPr lang="de-DE" sz="3999" b="1" dirty="0"/>
              <a:t>Data source</a:t>
            </a:r>
          </a:p>
        </p:txBody>
      </p:sp>
      <p:pic>
        <p:nvPicPr>
          <p:cNvPr id="31" name="Grafik 30">
            <a:extLst>
              <a:ext uri="{FF2B5EF4-FFF2-40B4-BE49-F238E27FC236}">
                <a16:creationId xmlns:a16="http://schemas.microsoft.com/office/drawing/2014/main" id="{25B602B0-AA57-4140-B93C-03329B441DE8}"/>
              </a:ext>
            </a:extLst>
          </p:cNvPr>
          <p:cNvPicPr>
            <a:picLocks noChangeAspect="1"/>
          </p:cNvPicPr>
          <p:nvPr/>
        </p:nvPicPr>
        <p:blipFill rotWithShape="1">
          <a:blip r:embed="rId3">
            <a:clrChange>
              <a:clrFrom>
                <a:srgbClr val="FFFFFF"/>
              </a:clrFrom>
              <a:clrTo>
                <a:srgbClr val="FFFFFF">
                  <a:alpha val="0"/>
                </a:srgbClr>
              </a:clrTo>
            </a:clrChange>
            <a:duotone>
              <a:prstClr val="black"/>
              <a:srgbClr val="FFFF99">
                <a:tint val="45000"/>
                <a:satMod val="400000"/>
              </a:srgbClr>
            </a:duotone>
            <a:extLst>
              <a:ext uri="{BEBA8EAE-BF5A-486C-A8C5-ECC9F3942E4B}">
                <a14:imgProps xmlns:a14="http://schemas.microsoft.com/office/drawing/2010/main">
                  <a14:imgLayer r:embed="rId4">
                    <a14:imgEffect>
                      <a14:backgroundRemoval t="9114" b="82021" l="9740" r="87663"/>
                    </a14:imgEffect>
                  </a14:imgLayer>
                </a14:imgProps>
              </a:ext>
            </a:extLst>
          </a:blip>
          <a:srcRect r="2597" b="8866"/>
          <a:stretch/>
        </p:blipFill>
        <p:spPr>
          <a:xfrm>
            <a:off x="26649512" y="3332062"/>
            <a:ext cx="6533144" cy="7153169"/>
          </a:xfrm>
          <a:prstGeom prst="rect">
            <a:avLst/>
          </a:prstGeom>
          <a:ln>
            <a:noFill/>
          </a:ln>
          <a:scene3d>
            <a:camera prst="isometricOffAxis1Top"/>
            <a:lightRig rig="threePt" dir="t"/>
          </a:scene3d>
        </p:spPr>
      </p:pic>
      <p:cxnSp>
        <p:nvCxnSpPr>
          <p:cNvPr id="33" name="Gerader Verbinder 32">
            <a:extLst>
              <a:ext uri="{FF2B5EF4-FFF2-40B4-BE49-F238E27FC236}">
                <a16:creationId xmlns:a16="http://schemas.microsoft.com/office/drawing/2014/main" id="{1BCAC9FB-2CCA-44B7-AA51-40439AF04664}"/>
              </a:ext>
            </a:extLst>
          </p:cNvPr>
          <p:cNvCxnSpPr>
            <a:cxnSpLocks/>
          </p:cNvCxnSpPr>
          <p:nvPr/>
        </p:nvCxnSpPr>
        <p:spPr>
          <a:xfrm>
            <a:off x="15505187" y="17077936"/>
            <a:ext cx="1504212" cy="0"/>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Gerader Verbinder 33">
            <a:extLst>
              <a:ext uri="{FF2B5EF4-FFF2-40B4-BE49-F238E27FC236}">
                <a16:creationId xmlns:a16="http://schemas.microsoft.com/office/drawing/2014/main" id="{506C34E5-6BD6-4169-B946-140A5E44E607}"/>
              </a:ext>
            </a:extLst>
          </p:cNvPr>
          <p:cNvCxnSpPr>
            <a:cxnSpLocks/>
          </p:cNvCxnSpPr>
          <p:nvPr/>
        </p:nvCxnSpPr>
        <p:spPr>
          <a:xfrm>
            <a:off x="17106154" y="17077936"/>
            <a:ext cx="1504212" cy="0"/>
          </a:xfrm>
          <a:prstGeom prst="lin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Gerader Verbinder 34">
            <a:extLst>
              <a:ext uri="{FF2B5EF4-FFF2-40B4-BE49-F238E27FC236}">
                <a16:creationId xmlns:a16="http://schemas.microsoft.com/office/drawing/2014/main" id="{7B91F1B9-EEB6-4B67-ACCB-0D50FA08F2B5}"/>
              </a:ext>
            </a:extLst>
          </p:cNvPr>
          <p:cNvCxnSpPr>
            <a:cxnSpLocks/>
          </p:cNvCxnSpPr>
          <p:nvPr/>
        </p:nvCxnSpPr>
        <p:spPr>
          <a:xfrm>
            <a:off x="18773434" y="17077936"/>
            <a:ext cx="1504212" cy="0"/>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Gerader Verbinder 35">
            <a:extLst>
              <a:ext uri="{FF2B5EF4-FFF2-40B4-BE49-F238E27FC236}">
                <a16:creationId xmlns:a16="http://schemas.microsoft.com/office/drawing/2014/main" id="{C29D9F18-E7DA-43B4-965C-90432222DDA3}"/>
              </a:ext>
            </a:extLst>
          </p:cNvPr>
          <p:cNvCxnSpPr>
            <a:cxnSpLocks/>
          </p:cNvCxnSpPr>
          <p:nvPr/>
        </p:nvCxnSpPr>
        <p:spPr>
          <a:xfrm>
            <a:off x="17051828" y="17144871"/>
            <a:ext cx="0" cy="624609"/>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Gerader Verbinder 36">
            <a:extLst>
              <a:ext uri="{FF2B5EF4-FFF2-40B4-BE49-F238E27FC236}">
                <a16:creationId xmlns:a16="http://schemas.microsoft.com/office/drawing/2014/main" id="{99395F82-371B-4EC6-851C-6029D5167BB6}"/>
              </a:ext>
            </a:extLst>
          </p:cNvPr>
          <p:cNvCxnSpPr>
            <a:cxnSpLocks/>
          </p:cNvCxnSpPr>
          <p:nvPr/>
        </p:nvCxnSpPr>
        <p:spPr>
          <a:xfrm>
            <a:off x="18695226" y="17106357"/>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Gerader Verbinder 37">
            <a:extLst>
              <a:ext uri="{FF2B5EF4-FFF2-40B4-BE49-F238E27FC236}">
                <a16:creationId xmlns:a16="http://schemas.microsoft.com/office/drawing/2014/main" id="{A9A9B852-7A97-4DEB-8CB7-C2221DB4DB58}"/>
              </a:ext>
            </a:extLst>
          </p:cNvPr>
          <p:cNvCxnSpPr>
            <a:cxnSpLocks/>
          </p:cNvCxnSpPr>
          <p:nvPr/>
        </p:nvCxnSpPr>
        <p:spPr>
          <a:xfrm>
            <a:off x="17065441" y="16409906"/>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Gerader Verbinder 38">
            <a:extLst>
              <a:ext uri="{FF2B5EF4-FFF2-40B4-BE49-F238E27FC236}">
                <a16:creationId xmlns:a16="http://schemas.microsoft.com/office/drawing/2014/main" id="{D4EE1CAF-8230-4A31-AE77-BBC58045DC46}"/>
              </a:ext>
            </a:extLst>
          </p:cNvPr>
          <p:cNvCxnSpPr>
            <a:cxnSpLocks/>
          </p:cNvCxnSpPr>
          <p:nvPr/>
        </p:nvCxnSpPr>
        <p:spPr>
          <a:xfrm>
            <a:off x="18689492" y="16405961"/>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40" name="Textfeld 39">
            <a:extLst>
              <a:ext uri="{FF2B5EF4-FFF2-40B4-BE49-F238E27FC236}">
                <a16:creationId xmlns:a16="http://schemas.microsoft.com/office/drawing/2014/main" id="{1B7CA275-7B18-4965-81AB-786EB4F03F68}"/>
              </a:ext>
            </a:extLst>
          </p:cNvPr>
          <p:cNvSpPr txBox="1"/>
          <p:nvPr/>
        </p:nvSpPr>
        <p:spPr>
          <a:xfrm>
            <a:off x="14186883" y="16572970"/>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Tree>
    <p:extLst>
      <p:ext uri="{BB962C8B-B14F-4D97-AF65-F5344CB8AC3E}">
        <p14:creationId xmlns:p14="http://schemas.microsoft.com/office/powerpoint/2010/main" val="2123821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nvPr>
        </p:nvGraphicFramePr>
        <p:xfrm>
          <a:off x="1676400" y="3651250"/>
          <a:ext cx="9357360" cy="5431792"/>
        </p:xfrm>
        <a:graphic>
          <a:graphicData uri="http://schemas.openxmlformats.org/drawingml/2006/table">
            <a:tbl>
              <a:tblPr firstRow="1" bandRow="1">
                <a:tableStyleId>{5C22544A-7EE6-4342-B048-85BDC9FD1C3A}</a:tableStyleId>
              </a:tblPr>
              <a:tblGrid>
                <a:gridCol w="610447">
                  <a:extLst>
                    <a:ext uri="{9D8B030D-6E8A-4147-A177-3AD203B41FA5}">
                      <a16:colId xmlns:a16="http://schemas.microsoft.com/office/drawing/2014/main" val="4036213578"/>
                    </a:ext>
                  </a:extLst>
                </a:gridCol>
                <a:gridCol w="8746913">
                  <a:extLst>
                    <a:ext uri="{9D8B030D-6E8A-4147-A177-3AD203B41FA5}">
                      <a16:colId xmlns:a16="http://schemas.microsoft.com/office/drawing/2014/main" val="1146797962"/>
                    </a:ext>
                  </a:extLst>
                </a:gridCol>
              </a:tblGrid>
              <a:tr h="1357948">
                <a:tc>
                  <a:txBody>
                    <a:bodyPr/>
                    <a:lstStyle/>
                    <a:p>
                      <a:pPr algn="ctr"/>
                      <a:r>
                        <a:rPr lang="de-DE" sz="5400" b="1" dirty="0">
                          <a:solidFill>
                            <a:schemeClr val="tx1"/>
                          </a:solidFill>
                        </a:rPr>
                        <a:t>5</a:t>
                      </a:r>
                    </a:p>
                  </a:txBody>
                  <a:tcPr>
                    <a:solidFill>
                      <a:srgbClr val="FF0000"/>
                    </a:solidFill>
                  </a:tcPr>
                </a:tc>
                <a:tc>
                  <a:txBody>
                    <a:bodyPr/>
                    <a:lstStyle/>
                    <a:p>
                      <a:pPr algn="ctr"/>
                      <a:r>
                        <a:rPr lang="de-DE" sz="5400" b="0" dirty="0">
                          <a:solidFill>
                            <a:schemeClr val="tx1"/>
                          </a:solidFill>
                        </a:rPr>
                        <a:t>&gt; X </a:t>
                      </a:r>
                      <a:r>
                        <a:rPr lang="de-DE" sz="5400" b="0" dirty="0" err="1">
                          <a:solidFill>
                            <a:schemeClr val="tx1"/>
                          </a:solidFill>
                        </a:rPr>
                        <a:t>Obstacls</a:t>
                      </a:r>
                      <a:r>
                        <a:rPr lang="de-DE" sz="5400" b="0" dirty="0">
                          <a:solidFill>
                            <a:schemeClr val="tx1"/>
                          </a:solidFill>
                        </a:rPr>
                        <a:t>, </a:t>
                      </a:r>
                      <a:r>
                        <a:rPr lang="de-DE" sz="5400" b="0" dirty="0" err="1">
                          <a:solidFill>
                            <a:schemeClr val="tx1"/>
                          </a:solidFill>
                        </a:rPr>
                        <a:t>distance</a:t>
                      </a:r>
                      <a:r>
                        <a:rPr lang="de-DE" sz="5400" b="0" dirty="0">
                          <a:solidFill>
                            <a:schemeClr val="tx1"/>
                          </a:solidFill>
                        </a:rPr>
                        <a:t>  &lt; 4,5 m</a:t>
                      </a:r>
                    </a:p>
                  </a:txBody>
                  <a:tcPr>
                    <a:solidFill>
                      <a:srgbClr val="FF0000"/>
                    </a:solidFill>
                  </a:tcPr>
                </a:tc>
                <a:extLst>
                  <a:ext uri="{0D108BD9-81ED-4DB2-BD59-A6C34878D82A}">
                    <a16:rowId xmlns:a16="http://schemas.microsoft.com/office/drawing/2014/main" val="3606746611"/>
                  </a:ext>
                </a:extLst>
              </a:tr>
              <a:tr h="1357948">
                <a:tc>
                  <a:txBody>
                    <a:bodyPr/>
                    <a:lstStyle/>
                    <a:p>
                      <a:pPr algn="ctr"/>
                      <a:r>
                        <a:rPr lang="de-DE" sz="5400" b="1" dirty="0">
                          <a:solidFill>
                            <a:schemeClr val="tx1"/>
                          </a:solidFill>
                        </a:rPr>
                        <a:t>3</a:t>
                      </a:r>
                    </a:p>
                  </a:txBody>
                  <a:tcPr>
                    <a:solidFill>
                      <a:srgbClr val="FFFF00"/>
                    </a:solidFill>
                  </a:tcPr>
                </a:tc>
                <a:tc>
                  <a:txBody>
                    <a:bodyPr/>
                    <a:lstStyle/>
                    <a:p>
                      <a:pPr marL="0" marR="0" lvl="0" indent="0" algn="ctr" defTabSz="1828343" rtl="0" eaLnBrk="1" fontAlgn="auto" latinLnBrk="0" hangingPunct="1">
                        <a:lnSpc>
                          <a:spcPct val="100000"/>
                        </a:lnSpc>
                        <a:spcBef>
                          <a:spcPts val="0"/>
                        </a:spcBef>
                        <a:spcAft>
                          <a:spcPts val="0"/>
                        </a:spcAft>
                        <a:buClrTx/>
                        <a:buSzTx/>
                        <a:buFontTx/>
                        <a:buNone/>
                        <a:tabLst/>
                        <a:defRPr/>
                      </a:pPr>
                      <a:r>
                        <a:rPr lang="de-DE" sz="5400" b="0" dirty="0">
                          <a:solidFill>
                            <a:schemeClr val="tx1"/>
                          </a:solidFill>
                        </a:rPr>
                        <a:t>&gt; X </a:t>
                      </a:r>
                      <a:r>
                        <a:rPr lang="de-DE" sz="5400" b="0" dirty="0" err="1">
                          <a:solidFill>
                            <a:schemeClr val="tx1"/>
                          </a:solidFill>
                        </a:rPr>
                        <a:t>Obstacls</a:t>
                      </a:r>
                      <a:r>
                        <a:rPr lang="de-DE" sz="5400" b="0" dirty="0">
                          <a:solidFill>
                            <a:schemeClr val="tx1"/>
                          </a:solidFill>
                        </a:rPr>
                        <a:t>, </a:t>
                      </a:r>
                      <a:r>
                        <a:rPr lang="de-DE" sz="5400" b="0" dirty="0" err="1">
                          <a:solidFill>
                            <a:schemeClr val="tx1"/>
                          </a:solidFill>
                        </a:rPr>
                        <a:t>distance</a:t>
                      </a:r>
                      <a:r>
                        <a:rPr lang="de-DE" sz="5400" b="0" dirty="0">
                          <a:solidFill>
                            <a:schemeClr val="tx1"/>
                          </a:solidFill>
                        </a:rPr>
                        <a:t>  &lt; 10 m</a:t>
                      </a:r>
                    </a:p>
                  </a:txBody>
                  <a:tcPr>
                    <a:solidFill>
                      <a:srgbClr val="FFFF00"/>
                    </a:solidFill>
                  </a:tcPr>
                </a:tc>
                <a:extLst>
                  <a:ext uri="{0D108BD9-81ED-4DB2-BD59-A6C34878D82A}">
                    <a16:rowId xmlns:a16="http://schemas.microsoft.com/office/drawing/2014/main" val="792286629"/>
                  </a:ext>
                </a:extLst>
              </a:tr>
              <a:tr h="1357948">
                <a:tc>
                  <a:txBody>
                    <a:bodyPr/>
                    <a:lstStyle/>
                    <a:p>
                      <a:pPr algn="ctr"/>
                      <a:r>
                        <a:rPr lang="de-DE" sz="5400" b="1" dirty="0">
                          <a:solidFill>
                            <a:schemeClr val="tx1"/>
                          </a:solidFill>
                        </a:rPr>
                        <a:t>1</a:t>
                      </a:r>
                    </a:p>
                  </a:txBody>
                  <a:tcPr>
                    <a:solidFill>
                      <a:srgbClr val="92D050"/>
                    </a:solidFill>
                  </a:tcPr>
                </a:tc>
                <a:tc>
                  <a:txBody>
                    <a:bodyPr/>
                    <a:lstStyle/>
                    <a:p>
                      <a:pPr algn="ctr"/>
                      <a:r>
                        <a:rPr lang="de-DE" sz="5400" dirty="0">
                          <a:solidFill>
                            <a:schemeClr val="tx1"/>
                          </a:solidFill>
                        </a:rPr>
                        <a:t>Obstacles </a:t>
                      </a:r>
                      <a:r>
                        <a:rPr lang="de-DE" sz="5400" dirty="0" err="1">
                          <a:solidFill>
                            <a:schemeClr val="tx1"/>
                          </a:solidFill>
                        </a:rPr>
                        <a:t>with</a:t>
                      </a:r>
                      <a:r>
                        <a:rPr lang="de-DE" sz="5400" dirty="0">
                          <a:solidFill>
                            <a:schemeClr val="tx1"/>
                          </a:solidFill>
                        </a:rPr>
                        <a:t> </a:t>
                      </a:r>
                      <a:r>
                        <a:rPr lang="de-DE" sz="5400" dirty="0" err="1">
                          <a:solidFill>
                            <a:schemeClr val="tx1"/>
                          </a:solidFill>
                        </a:rPr>
                        <a:t>safety</a:t>
                      </a:r>
                      <a:r>
                        <a:rPr lang="de-DE" sz="5400" dirty="0">
                          <a:solidFill>
                            <a:schemeClr val="tx1"/>
                          </a:solidFill>
                        </a:rPr>
                        <a:t> </a:t>
                      </a:r>
                      <a:r>
                        <a:rPr lang="de-DE" sz="5400" dirty="0" err="1">
                          <a:solidFill>
                            <a:schemeClr val="tx1"/>
                          </a:solidFill>
                        </a:rPr>
                        <a:t>barrier</a:t>
                      </a:r>
                      <a:endParaRPr lang="de-DE" sz="5400" dirty="0">
                        <a:solidFill>
                          <a:schemeClr val="tx1"/>
                        </a:solidFill>
                      </a:endParaRPr>
                    </a:p>
                  </a:txBody>
                  <a:tcPr>
                    <a:solidFill>
                      <a:srgbClr val="92D050"/>
                    </a:solidFill>
                  </a:tcPr>
                </a:tc>
                <a:extLst>
                  <a:ext uri="{0D108BD9-81ED-4DB2-BD59-A6C34878D82A}">
                    <a16:rowId xmlns:a16="http://schemas.microsoft.com/office/drawing/2014/main" val="2549335752"/>
                  </a:ext>
                </a:extLst>
              </a:tr>
              <a:tr h="1357948">
                <a:tc>
                  <a:txBody>
                    <a:bodyPr/>
                    <a:lstStyle/>
                    <a:p>
                      <a:pPr algn="ctr"/>
                      <a:r>
                        <a:rPr lang="de-DE" sz="5400" b="1" dirty="0">
                          <a:solidFill>
                            <a:schemeClr val="tx1"/>
                          </a:solidFill>
                        </a:rPr>
                        <a:t>0</a:t>
                      </a:r>
                    </a:p>
                  </a:txBody>
                  <a:tcPr>
                    <a:solidFill>
                      <a:srgbClr val="00B050"/>
                    </a:solidFill>
                  </a:tcPr>
                </a:tc>
                <a:tc>
                  <a:txBody>
                    <a:bodyPr/>
                    <a:lstStyle/>
                    <a:p>
                      <a:pPr algn="ctr"/>
                      <a:r>
                        <a:rPr lang="de-DE" sz="5400" dirty="0" err="1">
                          <a:solidFill>
                            <a:schemeClr val="tx1"/>
                          </a:solidFill>
                        </a:rPr>
                        <a:t>No</a:t>
                      </a:r>
                      <a:r>
                        <a:rPr lang="de-DE" sz="5400" dirty="0">
                          <a:solidFill>
                            <a:schemeClr val="tx1"/>
                          </a:solidFill>
                        </a:rPr>
                        <a:t> Obstacles</a:t>
                      </a: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r>
              <a:rPr lang="en-US" sz="6600" b="0" dirty="0">
                <a:solidFill>
                  <a:schemeClr val="tx1"/>
                </a:solidFill>
              </a:rPr>
              <a:t>1. Obstacles</a:t>
            </a:r>
            <a:endParaRPr lang="de-DE" dirty="0"/>
          </a:p>
        </p:txBody>
      </p:sp>
      <p:sp>
        <p:nvSpPr>
          <p:cNvPr id="2" name="Textfeld 1">
            <a:extLst>
              <a:ext uri="{FF2B5EF4-FFF2-40B4-BE49-F238E27FC236}">
                <a16:creationId xmlns:a16="http://schemas.microsoft.com/office/drawing/2014/main" id="{CE918BF2-5C0E-4B55-4B40-25B5E3EBD661}"/>
              </a:ext>
            </a:extLst>
          </p:cNvPr>
          <p:cNvSpPr txBox="1"/>
          <p:nvPr/>
        </p:nvSpPr>
        <p:spPr>
          <a:xfrm>
            <a:off x="13776960" y="3651250"/>
            <a:ext cx="8924290" cy="830997"/>
          </a:xfrm>
          <a:prstGeom prst="rect">
            <a:avLst/>
          </a:prstGeom>
          <a:noFill/>
        </p:spPr>
        <p:txBody>
          <a:bodyPr wrap="square" rtlCol="0">
            <a:spAutoFit/>
          </a:bodyPr>
          <a:lstStyle/>
          <a:p>
            <a:r>
              <a:rPr lang="de-DE" sz="4800" dirty="0"/>
              <a:t>X =1/335 m , (X= min 2)</a:t>
            </a:r>
          </a:p>
        </p:txBody>
      </p:sp>
      <p:pic>
        <p:nvPicPr>
          <p:cNvPr id="5" name="Grafik 4">
            <a:extLst>
              <a:ext uri="{FF2B5EF4-FFF2-40B4-BE49-F238E27FC236}">
                <a16:creationId xmlns:a16="http://schemas.microsoft.com/office/drawing/2014/main" id="{2F1B848B-A796-24CE-0222-78C068462CF3}"/>
              </a:ext>
            </a:extLst>
          </p:cNvPr>
          <p:cNvPicPr>
            <a:picLocks noChangeAspect="1"/>
          </p:cNvPicPr>
          <p:nvPr/>
        </p:nvPicPr>
        <p:blipFill>
          <a:blip r:embed="rId3"/>
          <a:stretch>
            <a:fillRect/>
          </a:stretch>
        </p:blipFill>
        <p:spPr>
          <a:xfrm>
            <a:off x="7693025" y="9783403"/>
            <a:ext cx="12867712" cy="3403717"/>
          </a:xfrm>
          <a:prstGeom prst="rect">
            <a:avLst/>
          </a:prstGeom>
        </p:spPr>
      </p:pic>
    </p:spTree>
    <p:extLst>
      <p:ext uri="{BB962C8B-B14F-4D97-AF65-F5344CB8AC3E}">
        <p14:creationId xmlns:p14="http://schemas.microsoft.com/office/powerpoint/2010/main" val="345285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2124303226"/>
              </p:ext>
            </p:extLst>
          </p:nvPr>
        </p:nvGraphicFramePr>
        <p:xfrm>
          <a:off x="1676400" y="3651250"/>
          <a:ext cx="11152910" cy="3828618"/>
        </p:xfrm>
        <a:graphic>
          <a:graphicData uri="http://schemas.openxmlformats.org/drawingml/2006/table">
            <a:tbl>
              <a:tblPr firstRow="1" bandRow="1">
                <a:tableStyleId>{5C22544A-7EE6-4342-B048-85BDC9FD1C3A}</a:tableStyleId>
              </a:tblPr>
              <a:tblGrid>
                <a:gridCol w="727583">
                  <a:extLst>
                    <a:ext uri="{9D8B030D-6E8A-4147-A177-3AD203B41FA5}">
                      <a16:colId xmlns:a16="http://schemas.microsoft.com/office/drawing/2014/main" val="4036213578"/>
                    </a:ext>
                  </a:extLst>
                </a:gridCol>
                <a:gridCol w="10425327">
                  <a:extLst>
                    <a:ext uri="{9D8B030D-6E8A-4147-A177-3AD203B41FA5}">
                      <a16:colId xmlns:a16="http://schemas.microsoft.com/office/drawing/2014/main" val="1146797962"/>
                    </a:ext>
                  </a:extLst>
                </a:gridCol>
              </a:tblGrid>
              <a:tr h="1276206">
                <a:tc>
                  <a:txBody>
                    <a:bodyPr/>
                    <a:lstStyle/>
                    <a:p>
                      <a:pPr algn="ctr"/>
                      <a:r>
                        <a:rPr lang="de-DE" sz="5400" b="1" dirty="0">
                          <a:solidFill>
                            <a:schemeClr val="tx1"/>
                          </a:solidFill>
                        </a:rPr>
                        <a:t>5</a:t>
                      </a:r>
                    </a:p>
                  </a:txBody>
                  <a:tcPr>
                    <a:solidFill>
                      <a:srgbClr val="FF0000"/>
                    </a:solidFill>
                  </a:tcPr>
                </a:tc>
                <a:tc>
                  <a:txBody>
                    <a:bodyPr/>
                    <a:lstStyle/>
                    <a:p>
                      <a:pPr algn="ctr"/>
                      <a:r>
                        <a:rPr lang="de-DE" sz="5400" b="0" dirty="0">
                          <a:solidFill>
                            <a:schemeClr val="tx1"/>
                          </a:solidFill>
                        </a:rPr>
                        <a:t>Values &gt; 20% </a:t>
                      </a:r>
                      <a:r>
                        <a:rPr lang="de-DE" sz="5400" b="0" dirty="0" err="1">
                          <a:solidFill>
                            <a:schemeClr val="tx1"/>
                          </a:solidFill>
                        </a:rPr>
                        <a:t>below</a:t>
                      </a:r>
                      <a:r>
                        <a:rPr lang="de-DE" sz="5400" b="0" dirty="0">
                          <a:solidFill>
                            <a:schemeClr val="tx1"/>
                          </a:solidFill>
                        </a:rPr>
                        <a:t> </a:t>
                      </a:r>
                      <a:r>
                        <a:rPr lang="de-DE" sz="5400" b="0" dirty="0" err="1">
                          <a:solidFill>
                            <a:schemeClr val="tx1"/>
                          </a:solidFill>
                        </a:rPr>
                        <a:t>the</a:t>
                      </a:r>
                      <a:r>
                        <a:rPr lang="de-DE" sz="5400" b="0" dirty="0">
                          <a:solidFill>
                            <a:schemeClr val="tx1"/>
                          </a:solidFill>
                        </a:rPr>
                        <a:t> </a:t>
                      </a:r>
                      <a:r>
                        <a:rPr lang="de-DE" sz="5400" b="0" dirty="0" err="1">
                          <a:solidFill>
                            <a:schemeClr val="tx1"/>
                          </a:solidFill>
                        </a:rPr>
                        <a:t>standard</a:t>
                      </a:r>
                      <a:endParaRPr lang="de-DE" sz="5400" b="0" dirty="0">
                        <a:solidFill>
                          <a:schemeClr val="tx1"/>
                        </a:solidFill>
                      </a:endParaRPr>
                    </a:p>
                  </a:txBody>
                  <a:tcPr>
                    <a:solidFill>
                      <a:srgbClr val="FF0000"/>
                    </a:solidFill>
                  </a:tcPr>
                </a:tc>
                <a:extLst>
                  <a:ext uri="{0D108BD9-81ED-4DB2-BD59-A6C34878D82A}">
                    <a16:rowId xmlns:a16="http://schemas.microsoft.com/office/drawing/2014/main" val="3606746611"/>
                  </a:ext>
                </a:extLst>
              </a:tr>
              <a:tr h="1276206">
                <a:tc>
                  <a:txBody>
                    <a:bodyPr/>
                    <a:lstStyle/>
                    <a:p>
                      <a:pPr algn="ctr"/>
                      <a:r>
                        <a:rPr lang="de-DE" sz="5400" b="1" dirty="0">
                          <a:solidFill>
                            <a:schemeClr val="tx1"/>
                          </a:solidFill>
                        </a:rPr>
                        <a:t>3</a:t>
                      </a:r>
                    </a:p>
                  </a:txBody>
                  <a:tcPr>
                    <a:solidFill>
                      <a:srgbClr val="FFFF00"/>
                    </a:solidFill>
                  </a:tcPr>
                </a:tc>
                <a:tc>
                  <a:txBody>
                    <a:bodyPr/>
                    <a:lstStyle/>
                    <a:p>
                      <a:pPr algn="ctr"/>
                      <a:r>
                        <a:rPr lang="de-DE" sz="5400" b="0" dirty="0">
                          <a:solidFill>
                            <a:schemeClr val="tx1"/>
                          </a:solidFill>
                        </a:rPr>
                        <a:t>Values &lt; 20% </a:t>
                      </a:r>
                      <a:r>
                        <a:rPr lang="de-DE" sz="5400" b="0" dirty="0" err="1">
                          <a:solidFill>
                            <a:schemeClr val="tx1"/>
                          </a:solidFill>
                        </a:rPr>
                        <a:t>below</a:t>
                      </a:r>
                      <a:r>
                        <a:rPr lang="de-DE" sz="5400" b="0" dirty="0">
                          <a:solidFill>
                            <a:schemeClr val="tx1"/>
                          </a:solidFill>
                        </a:rPr>
                        <a:t> </a:t>
                      </a:r>
                      <a:r>
                        <a:rPr lang="de-DE" sz="5400" b="0" dirty="0" err="1">
                          <a:solidFill>
                            <a:schemeClr val="tx1"/>
                          </a:solidFill>
                        </a:rPr>
                        <a:t>the</a:t>
                      </a:r>
                      <a:r>
                        <a:rPr lang="de-DE" sz="5400" b="0" dirty="0">
                          <a:solidFill>
                            <a:schemeClr val="tx1"/>
                          </a:solidFill>
                        </a:rPr>
                        <a:t> </a:t>
                      </a:r>
                      <a:r>
                        <a:rPr lang="de-DE" sz="5400" b="0" dirty="0" err="1">
                          <a:solidFill>
                            <a:schemeClr val="tx1"/>
                          </a:solidFill>
                        </a:rPr>
                        <a:t>standard</a:t>
                      </a:r>
                      <a:endParaRPr lang="de-DE" sz="5400" b="0" dirty="0">
                        <a:solidFill>
                          <a:schemeClr val="tx1"/>
                        </a:solidFill>
                      </a:endParaRPr>
                    </a:p>
                  </a:txBody>
                  <a:tcPr>
                    <a:solidFill>
                      <a:srgbClr val="FFFF00"/>
                    </a:solidFill>
                  </a:tcPr>
                </a:tc>
                <a:extLst>
                  <a:ext uri="{0D108BD9-81ED-4DB2-BD59-A6C34878D82A}">
                    <a16:rowId xmlns:a16="http://schemas.microsoft.com/office/drawing/2014/main" val="792286629"/>
                  </a:ext>
                </a:extLst>
              </a:tr>
              <a:tr h="1276206">
                <a:tc>
                  <a:txBody>
                    <a:bodyPr/>
                    <a:lstStyle/>
                    <a:p>
                      <a:pPr algn="ctr"/>
                      <a:r>
                        <a:rPr lang="de-DE" sz="5400" b="1" dirty="0">
                          <a:solidFill>
                            <a:schemeClr val="tx1"/>
                          </a:solidFill>
                        </a:rPr>
                        <a:t>0</a:t>
                      </a:r>
                    </a:p>
                  </a:txBody>
                  <a:tcPr>
                    <a:solidFill>
                      <a:srgbClr val="00B050"/>
                    </a:solidFill>
                  </a:tcPr>
                </a:tc>
                <a:tc>
                  <a:txBody>
                    <a:bodyPr/>
                    <a:lstStyle/>
                    <a:p>
                      <a:pPr algn="ctr"/>
                      <a:r>
                        <a:rPr lang="de-DE" sz="5400" dirty="0">
                          <a:solidFill>
                            <a:schemeClr val="tx1"/>
                          </a:solidFill>
                        </a:rPr>
                        <a:t>Values </a:t>
                      </a:r>
                      <a:r>
                        <a:rPr lang="de-DE" sz="5400" dirty="0" err="1">
                          <a:solidFill>
                            <a:schemeClr val="tx1"/>
                          </a:solidFill>
                        </a:rPr>
                        <a:t>according</a:t>
                      </a:r>
                      <a:r>
                        <a:rPr lang="de-DE" sz="5400" dirty="0">
                          <a:solidFill>
                            <a:schemeClr val="tx1"/>
                          </a:solidFill>
                        </a:rPr>
                        <a:t> </a:t>
                      </a:r>
                      <a:r>
                        <a:rPr lang="de-DE" sz="5400" dirty="0" err="1">
                          <a:solidFill>
                            <a:schemeClr val="tx1"/>
                          </a:solidFill>
                        </a:rPr>
                        <a:t>to</a:t>
                      </a:r>
                      <a:r>
                        <a:rPr lang="de-DE" sz="5400" dirty="0">
                          <a:solidFill>
                            <a:schemeClr val="tx1"/>
                          </a:solidFill>
                        </a:rPr>
                        <a:t> </a:t>
                      </a:r>
                      <a:r>
                        <a:rPr lang="de-DE" sz="5400" dirty="0" err="1">
                          <a:solidFill>
                            <a:schemeClr val="tx1"/>
                          </a:solidFill>
                        </a:rPr>
                        <a:t>standard</a:t>
                      </a:r>
                      <a:endParaRPr lang="de-DE" sz="5400" dirty="0">
                        <a:solidFill>
                          <a:schemeClr val="tx1"/>
                        </a:solidFill>
                      </a:endParaRP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pPr lvl="0"/>
            <a:r>
              <a:rPr lang="en-US" sz="6600" b="0" dirty="0">
                <a:solidFill>
                  <a:schemeClr val="tx1"/>
                </a:solidFill>
              </a:rPr>
              <a:t>2. Horizontal alignment </a:t>
            </a:r>
          </a:p>
        </p:txBody>
      </p:sp>
      <p:pic>
        <p:nvPicPr>
          <p:cNvPr id="5" name="Grafik 4">
            <a:extLst>
              <a:ext uri="{FF2B5EF4-FFF2-40B4-BE49-F238E27FC236}">
                <a16:creationId xmlns:a16="http://schemas.microsoft.com/office/drawing/2014/main" id="{18EB7925-3184-3EC1-1E31-5CA5133CAE24}"/>
              </a:ext>
            </a:extLst>
          </p:cNvPr>
          <p:cNvPicPr>
            <a:picLocks noChangeAspect="1"/>
          </p:cNvPicPr>
          <p:nvPr/>
        </p:nvPicPr>
        <p:blipFill>
          <a:blip r:embed="rId2"/>
          <a:stretch>
            <a:fillRect/>
          </a:stretch>
        </p:blipFill>
        <p:spPr>
          <a:xfrm>
            <a:off x="7033866" y="7973770"/>
            <a:ext cx="14854210" cy="4963392"/>
          </a:xfrm>
          <a:prstGeom prst="rect">
            <a:avLst/>
          </a:prstGeom>
        </p:spPr>
      </p:pic>
    </p:spTree>
    <p:extLst>
      <p:ext uri="{BB962C8B-B14F-4D97-AF65-F5344CB8AC3E}">
        <p14:creationId xmlns:p14="http://schemas.microsoft.com/office/powerpoint/2010/main" val="363269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917332762"/>
              </p:ext>
            </p:extLst>
          </p:nvPr>
        </p:nvGraphicFramePr>
        <p:xfrm>
          <a:off x="1676400" y="3651250"/>
          <a:ext cx="11346873" cy="3828618"/>
        </p:xfrm>
        <a:graphic>
          <a:graphicData uri="http://schemas.openxmlformats.org/drawingml/2006/table">
            <a:tbl>
              <a:tblPr firstRow="1" bandRow="1">
                <a:tableStyleId>{5C22544A-7EE6-4342-B048-85BDC9FD1C3A}</a:tableStyleId>
              </a:tblPr>
              <a:tblGrid>
                <a:gridCol w="740236">
                  <a:extLst>
                    <a:ext uri="{9D8B030D-6E8A-4147-A177-3AD203B41FA5}">
                      <a16:colId xmlns:a16="http://schemas.microsoft.com/office/drawing/2014/main" val="4036213578"/>
                    </a:ext>
                  </a:extLst>
                </a:gridCol>
                <a:gridCol w="10606637">
                  <a:extLst>
                    <a:ext uri="{9D8B030D-6E8A-4147-A177-3AD203B41FA5}">
                      <a16:colId xmlns:a16="http://schemas.microsoft.com/office/drawing/2014/main" val="1146797962"/>
                    </a:ext>
                  </a:extLst>
                </a:gridCol>
              </a:tblGrid>
              <a:tr h="1276206">
                <a:tc>
                  <a:txBody>
                    <a:bodyPr/>
                    <a:lstStyle/>
                    <a:p>
                      <a:pPr algn="ctr"/>
                      <a:r>
                        <a:rPr lang="de-DE" sz="5400" b="1" dirty="0">
                          <a:solidFill>
                            <a:schemeClr val="tx1"/>
                          </a:solidFill>
                        </a:rPr>
                        <a:t>3</a:t>
                      </a:r>
                    </a:p>
                  </a:txBody>
                  <a:tcPr>
                    <a:solidFill>
                      <a:srgbClr val="FFFF00"/>
                    </a:solidFill>
                  </a:tcPr>
                </a:tc>
                <a:tc>
                  <a:txBody>
                    <a:bodyPr/>
                    <a:lstStyle/>
                    <a:p>
                      <a:pPr algn="ctr"/>
                      <a:r>
                        <a:rPr lang="de-DE" sz="5400" b="0" dirty="0" err="1">
                          <a:solidFill>
                            <a:schemeClr val="tx1"/>
                          </a:solidFill>
                        </a:rPr>
                        <a:t>Exceeding</a:t>
                      </a:r>
                      <a:r>
                        <a:rPr lang="de-DE" sz="5400" b="0" dirty="0">
                          <a:solidFill>
                            <a:schemeClr val="tx1"/>
                          </a:solidFill>
                        </a:rPr>
                        <a:t> </a:t>
                      </a:r>
                      <a:r>
                        <a:rPr lang="de-DE" sz="5400" b="0" dirty="0" err="1">
                          <a:solidFill>
                            <a:schemeClr val="tx1"/>
                          </a:solidFill>
                        </a:rPr>
                        <a:t>max</a:t>
                      </a:r>
                      <a:r>
                        <a:rPr lang="de-DE" sz="5400" b="0" dirty="0">
                          <a:solidFill>
                            <a:schemeClr val="tx1"/>
                          </a:solidFill>
                        </a:rPr>
                        <a:t> </a:t>
                      </a:r>
                      <a:r>
                        <a:rPr lang="de-DE" sz="5400" b="0" dirty="0" err="1">
                          <a:solidFill>
                            <a:schemeClr val="tx1"/>
                          </a:solidFill>
                        </a:rPr>
                        <a:t>slope</a:t>
                      </a:r>
                      <a:r>
                        <a:rPr lang="de-DE" sz="5400" b="0" dirty="0">
                          <a:solidFill>
                            <a:schemeClr val="tx1"/>
                          </a:solidFill>
                        </a:rPr>
                        <a:t> on &gt; 100 m</a:t>
                      </a:r>
                    </a:p>
                  </a:txBody>
                  <a:tcPr>
                    <a:solidFill>
                      <a:srgbClr val="FFFF00"/>
                    </a:solidFill>
                  </a:tcPr>
                </a:tc>
                <a:extLst>
                  <a:ext uri="{0D108BD9-81ED-4DB2-BD59-A6C34878D82A}">
                    <a16:rowId xmlns:a16="http://schemas.microsoft.com/office/drawing/2014/main" val="3606746611"/>
                  </a:ext>
                </a:extLst>
              </a:tr>
              <a:tr h="1276206">
                <a:tc>
                  <a:txBody>
                    <a:bodyPr/>
                    <a:lstStyle/>
                    <a:p>
                      <a:pPr algn="ctr"/>
                      <a:r>
                        <a:rPr lang="de-DE" sz="5400" b="1" dirty="0">
                          <a:solidFill>
                            <a:schemeClr val="tx1"/>
                          </a:solidFill>
                        </a:rPr>
                        <a:t>1</a:t>
                      </a:r>
                    </a:p>
                  </a:txBody>
                  <a:tcPr>
                    <a:solidFill>
                      <a:srgbClr val="92D050"/>
                    </a:solidFill>
                  </a:tcPr>
                </a:tc>
                <a:tc>
                  <a:txBody>
                    <a:bodyPr/>
                    <a:lstStyle/>
                    <a:p>
                      <a:pPr algn="ctr"/>
                      <a:r>
                        <a:rPr lang="de-DE" sz="5400" b="0" dirty="0" err="1">
                          <a:solidFill>
                            <a:schemeClr val="tx1"/>
                          </a:solidFill>
                        </a:rPr>
                        <a:t>Exceeding</a:t>
                      </a:r>
                      <a:r>
                        <a:rPr lang="de-DE" sz="5400" b="0" dirty="0">
                          <a:solidFill>
                            <a:schemeClr val="tx1"/>
                          </a:solidFill>
                        </a:rPr>
                        <a:t> </a:t>
                      </a:r>
                      <a:r>
                        <a:rPr lang="de-DE" sz="5400" b="0" dirty="0" err="1">
                          <a:solidFill>
                            <a:schemeClr val="tx1"/>
                          </a:solidFill>
                        </a:rPr>
                        <a:t>max</a:t>
                      </a:r>
                      <a:r>
                        <a:rPr lang="de-DE" sz="5400" b="0" dirty="0">
                          <a:solidFill>
                            <a:schemeClr val="tx1"/>
                          </a:solidFill>
                        </a:rPr>
                        <a:t> </a:t>
                      </a:r>
                      <a:r>
                        <a:rPr lang="de-DE" sz="5400" b="0" dirty="0" err="1">
                          <a:solidFill>
                            <a:schemeClr val="tx1"/>
                          </a:solidFill>
                        </a:rPr>
                        <a:t>slope</a:t>
                      </a:r>
                      <a:r>
                        <a:rPr lang="de-DE" sz="5400" b="0" dirty="0">
                          <a:solidFill>
                            <a:schemeClr val="tx1"/>
                          </a:solidFill>
                        </a:rPr>
                        <a:t> on &gt; 100 m</a:t>
                      </a:r>
                    </a:p>
                  </a:txBody>
                  <a:tcPr>
                    <a:solidFill>
                      <a:srgbClr val="92D050"/>
                    </a:solidFill>
                  </a:tcPr>
                </a:tc>
                <a:extLst>
                  <a:ext uri="{0D108BD9-81ED-4DB2-BD59-A6C34878D82A}">
                    <a16:rowId xmlns:a16="http://schemas.microsoft.com/office/drawing/2014/main" val="792286629"/>
                  </a:ext>
                </a:extLst>
              </a:tr>
              <a:tr h="1276206">
                <a:tc>
                  <a:txBody>
                    <a:bodyPr/>
                    <a:lstStyle/>
                    <a:p>
                      <a:pPr algn="ctr"/>
                      <a:r>
                        <a:rPr lang="de-DE" sz="5400" b="1" dirty="0">
                          <a:solidFill>
                            <a:schemeClr val="tx1"/>
                          </a:solidFill>
                        </a:rPr>
                        <a:t>0</a:t>
                      </a:r>
                    </a:p>
                  </a:txBody>
                  <a:tcPr>
                    <a:solidFill>
                      <a:srgbClr val="00B050"/>
                    </a:solidFill>
                  </a:tcPr>
                </a:tc>
                <a:tc>
                  <a:txBody>
                    <a:bodyPr/>
                    <a:lstStyle/>
                    <a:p>
                      <a:pPr algn="ctr"/>
                      <a:r>
                        <a:rPr lang="de-DE" sz="5400" dirty="0" err="1">
                          <a:solidFill>
                            <a:schemeClr val="tx1"/>
                          </a:solidFill>
                        </a:rPr>
                        <a:t>Slope</a:t>
                      </a:r>
                      <a:r>
                        <a:rPr lang="de-DE" sz="5400" dirty="0">
                          <a:solidFill>
                            <a:schemeClr val="tx1"/>
                          </a:solidFill>
                        </a:rPr>
                        <a:t> </a:t>
                      </a:r>
                      <a:r>
                        <a:rPr lang="de-DE" sz="5400" dirty="0" err="1">
                          <a:solidFill>
                            <a:schemeClr val="tx1"/>
                          </a:solidFill>
                        </a:rPr>
                        <a:t>according</a:t>
                      </a:r>
                      <a:r>
                        <a:rPr lang="de-DE" sz="5400" dirty="0">
                          <a:solidFill>
                            <a:schemeClr val="tx1"/>
                          </a:solidFill>
                        </a:rPr>
                        <a:t> </a:t>
                      </a:r>
                      <a:r>
                        <a:rPr lang="de-DE" sz="5400" dirty="0" err="1">
                          <a:solidFill>
                            <a:schemeClr val="tx1"/>
                          </a:solidFill>
                        </a:rPr>
                        <a:t>to</a:t>
                      </a:r>
                      <a:r>
                        <a:rPr lang="de-DE" sz="5400" dirty="0">
                          <a:solidFill>
                            <a:schemeClr val="tx1"/>
                          </a:solidFill>
                        </a:rPr>
                        <a:t> </a:t>
                      </a:r>
                      <a:r>
                        <a:rPr lang="de-DE" sz="5400" dirty="0" err="1">
                          <a:solidFill>
                            <a:schemeClr val="tx1"/>
                          </a:solidFill>
                        </a:rPr>
                        <a:t>standard</a:t>
                      </a:r>
                      <a:endParaRPr lang="de-DE" sz="5400" dirty="0">
                        <a:solidFill>
                          <a:schemeClr val="tx1"/>
                        </a:solidFill>
                      </a:endParaRP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pPr lvl="0"/>
            <a:r>
              <a:rPr lang="en-US" sz="6600" b="0" dirty="0">
                <a:solidFill>
                  <a:schemeClr val="tx1"/>
                </a:solidFill>
              </a:rPr>
              <a:t>3. Vertical alignment </a:t>
            </a:r>
          </a:p>
        </p:txBody>
      </p:sp>
      <p:graphicFrame>
        <p:nvGraphicFramePr>
          <p:cNvPr id="2" name="Diagramm 1">
            <a:extLst>
              <a:ext uri="{FF2B5EF4-FFF2-40B4-BE49-F238E27FC236}">
                <a16:creationId xmlns:a16="http://schemas.microsoft.com/office/drawing/2014/main" id="{49A8A5D5-649B-4748-FA24-F6E278BA5309}"/>
              </a:ext>
            </a:extLst>
          </p:cNvPr>
          <p:cNvGraphicFramePr>
            <a:graphicFrameLocks/>
          </p:cNvGraphicFramePr>
          <p:nvPr>
            <p:extLst>
              <p:ext uri="{D42A27DB-BD31-4B8C-83A1-F6EECF244321}">
                <p14:modId xmlns:p14="http://schemas.microsoft.com/office/powerpoint/2010/main" val="660310972"/>
              </p:ext>
            </p:extLst>
          </p:nvPr>
        </p:nvGraphicFramePr>
        <p:xfrm>
          <a:off x="10711543" y="966651"/>
          <a:ext cx="16542318" cy="1175401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feld 5">
            <a:extLst>
              <a:ext uri="{FF2B5EF4-FFF2-40B4-BE49-F238E27FC236}">
                <a16:creationId xmlns:a16="http://schemas.microsoft.com/office/drawing/2014/main" id="{E6760D86-CC8C-017A-2EB6-67F71D1F16F1}"/>
              </a:ext>
            </a:extLst>
          </p:cNvPr>
          <p:cNvSpPr txBox="1"/>
          <p:nvPr/>
        </p:nvSpPr>
        <p:spPr>
          <a:xfrm>
            <a:off x="16923999" y="4611452"/>
            <a:ext cx="4655840" cy="954107"/>
          </a:xfrm>
          <a:prstGeom prst="rect">
            <a:avLst/>
          </a:prstGeom>
          <a:noFill/>
        </p:spPr>
        <p:txBody>
          <a:bodyPr wrap="square" rtlCol="0">
            <a:spAutoFit/>
          </a:bodyPr>
          <a:lstStyle/>
          <a:p>
            <a:pPr marL="0" marR="0" lvl="0" indent="0" algn="l" defTabSz="1007394" rtl="0" eaLnBrk="1" fontAlgn="auto" latinLnBrk="0" hangingPunct="1">
              <a:lnSpc>
                <a:spcPct val="100000"/>
              </a:lnSpc>
              <a:spcBef>
                <a:spcPts val="0"/>
              </a:spcBef>
              <a:spcAft>
                <a:spcPts val="0"/>
              </a:spcAft>
              <a:buClrTx/>
              <a:buSzTx/>
              <a:buFontTx/>
              <a:buNone/>
              <a:tabLst/>
              <a:defRPr/>
            </a:pPr>
            <a:r>
              <a:rPr kumimoji="0" lang="en-US" sz="2800" i="0" u="sng" strike="noStrike" kern="1200" cap="none" spc="0" normalizeH="0" baseline="0" noProof="0" dirty="0">
                <a:ln>
                  <a:noFill/>
                </a:ln>
                <a:solidFill>
                  <a:srgbClr val="000000"/>
                </a:solidFill>
                <a:effectLst/>
                <a:uLnTx/>
                <a:uFillTx/>
                <a:latin typeface="Calibri"/>
                <a:ea typeface="+mn-ea"/>
                <a:cs typeface="+mn-cs"/>
              </a:rPr>
              <a:t>Point Allocation for all Motorway Sections</a:t>
            </a:r>
            <a:endParaRPr kumimoji="0" lang="de-DE" sz="2800" i="0" u="sng"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287314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69567555"/>
              </p:ext>
            </p:extLst>
          </p:nvPr>
        </p:nvGraphicFramePr>
        <p:xfrm>
          <a:off x="1675964" y="3291032"/>
          <a:ext cx="17747674" cy="5957858"/>
        </p:xfrm>
        <a:graphic>
          <a:graphicData uri="http://schemas.openxmlformats.org/drawingml/2006/table">
            <a:tbl>
              <a:tblPr firstRow="1" bandRow="1">
                <a:tableStyleId>{5C22544A-7EE6-4342-B048-85BDC9FD1C3A}</a:tableStyleId>
              </a:tblPr>
              <a:tblGrid>
                <a:gridCol w="1157807">
                  <a:extLst>
                    <a:ext uri="{9D8B030D-6E8A-4147-A177-3AD203B41FA5}">
                      <a16:colId xmlns:a16="http://schemas.microsoft.com/office/drawing/2014/main" val="4036213578"/>
                    </a:ext>
                  </a:extLst>
                </a:gridCol>
                <a:gridCol w="16589867">
                  <a:extLst>
                    <a:ext uri="{9D8B030D-6E8A-4147-A177-3AD203B41FA5}">
                      <a16:colId xmlns:a16="http://schemas.microsoft.com/office/drawing/2014/main" val="1146797962"/>
                    </a:ext>
                  </a:extLst>
                </a:gridCol>
              </a:tblGrid>
              <a:tr h="1241569">
                <a:tc>
                  <a:txBody>
                    <a:bodyPr/>
                    <a:lstStyle/>
                    <a:p>
                      <a:pPr algn="ctr"/>
                      <a:r>
                        <a:rPr lang="de-DE" sz="5400" b="1" dirty="0">
                          <a:solidFill>
                            <a:schemeClr val="tx1"/>
                          </a:solidFill>
                        </a:rPr>
                        <a:t>4</a:t>
                      </a:r>
                    </a:p>
                  </a:txBody>
                  <a:tcPr>
                    <a:solidFill>
                      <a:srgbClr val="FF9300"/>
                    </a:solidFill>
                  </a:tcPr>
                </a:tc>
                <a:tc>
                  <a:txBody>
                    <a:bodyPr/>
                    <a:lstStyle/>
                    <a:p>
                      <a:pPr algn="ctr"/>
                      <a:r>
                        <a:rPr lang="de-DE" sz="5400" b="0" dirty="0">
                          <a:solidFill>
                            <a:schemeClr val="tx1"/>
                          </a:solidFill>
                        </a:rPr>
                        <a:t>Road </a:t>
                      </a:r>
                      <a:r>
                        <a:rPr lang="de-DE" sz="5400" b="0" dirty="0" err="1">
                          <a:solidFill>
                            <a:schemeClr val="tx1"/>
                          </a:solidFill>
                        </a:rPr>
                        <a:t>width</a:t>
                      </a:r>
                      <a:r>
                        <a:rPr lang="de-DE" sz="5400" b="0" dirty="0">
                          <a:solidFill>
                            <a:schemeClr val="tx1"/>
                          </a:solidFill>
                        </a:rPr>
                        <a:t> &lt; 6 m,  on &gt; 50% </a:t>
                      </a:r>
                      <a:r>
                        <a:rPr lang="de-DE" sz="5400" b="0" dirty="0" err="1">
                          <a:solidFill>
                            <a:schemeClr val="tx1"/>
                          </a:solidFill>
                        </a:rPr>
                        <a:t>of</a:t>
                      </a:r>
                      <a:r>
                        <a:rPr lang="de-DE" sz="5400" b="0" dirty="0">
                          <a:solidFill>
                            <a:schemeClr val="tx1"/>
                          </a:solidFill>
                        </a:rPr>
                        <a:t> </a:t>
                      </a:r>
                      <a:r>
                        <a:rPr lang="de-DE" sz="5400" b="0" dirty="0" err="1">
                          <a:solidFill>
                            <a:schemeClr val="tx1"/>
                          </a:solidFill>
                        </a:rPr>
                        <a:t>the</a:t>
                      </a:r>
                      <a:r>
                        <a:rPr lang="de-DE" sz="5400" b="0" dirty="0">
                          <a:solidFill>
                            <a:schemeClr val="tx1"/>
                          </a:solidFill>
                        </a:rPr>
                        <a:t> </a:t>
                      </a:r>
                      <a:r>
                        <a:rPr lang="de-DE" sz="5400" b="0" dirty="0" err="1">
                          <a:solidFill>
                            <a:schemeClr val="tx1"/>
                          </a:solidFill>
                        </a:rPr>
                        <a:t>distance</a:t>
                      </a:r>
                      <a:endParaRPr lang="de-DE" sz="5400" b="0" dirty="0">
                        <a:solidFill>
                          <a:schemeClr val="tx1"/>
                        </a:solidFill>
                      </a:endParaRPr>
                    </a:p>
                    <a:p>
                      <a:pPr algn="ctr"/>
                      <a:r>
                        <a:rPr lang="de-DE" sz="5400" b="1" dirty="0" err="1">
                          <a:solidFill>
                            <a:schemeClr val="tx1"/>
                          </a:solidFill>
                        </a:rPr>
                        <a:t>or</a:t>
                      </a:r>
                      <a:r>
                        <a:rPr lang="de-DE" sz="5400" b="0" dirty="0">
                          <a:solidFill>
                            <a:schemeClr val="tx1"/>
                          </a:solidFill>
                        </a:rPr>
                        <a:t> on </a:t>
                      </a:r>
                      <a:r>
                        <a:rPr lang="de-DE" sz="5400" b="0" dirty="0" err="1">
                          <a:solidFill>
                            <a:schemeClr val="tx1"/>
                          </a:solidFill>
                        </a:rPr>
                        <a:t>motorways</a:t>
                      </a:r>
                      <a:r>
                        <a:rPr lang="de-DE" sz="5400" b="0" dirty="0">
                          <a:solidFill>
                            <a:schemeClr val="tx1"/>
                          </a:solidFill>
                        </a:rPr>
                        <a:t> </a:t>
                      </a:r>
                      <a:r>
                        <a:rPr lang="de-DE" sz="5400" b="0" dirty="0" err="1">
                          <a:solidFill>
                            <a:schemeClr val="tx1"/>
                          </a:solidFill>
                        </a:rPr>
                        <a:t>no</a:t>
                      </a:r>
                      <a:r>
                        <a:rPr lang="de-DE" sz="5400" b="0" dirty="0">
                          <a:solidFill>
                            <a:schemeClr val="tx1"/>
                          </a:solidFill>
                        </a:rPr>
                        <a:t> </a:t>
                      </a:r>
                      <a:r>
                        <a:rPr lang="de-DE" sz="5400" b="0" dirty="0" err="1">
                          <a:solidFill>
                            <a:schemeClr val="tx1"/>
                          </a:solidFill>
                        </a:rPr>
                        <a:t>shoulder</a:t>
                      </a:r>
                      <a:r>
                        <a:rPr lang="de-DE" sz="5400" b="0" dirty="0">
                          <a:solidFill>
                            <a:schemeClr val="tx1"/>
                          </a:solidFill>
                        </a:rPr>
                        <a:t>, on &gt; 30% </a:t>
                      </a:r>
                      <a:r>
                        <a:rPr lang="de-DE" sz="5400" b="0" dirty="0" err="1">
                          <a:solidFill>
                            <a:schemeClr val="tx1"/>
                          </a:solidFill>
                        </a:rPr>
                        <a:t>of</a:t>
                      </a:r>
                      <a:r>
                        <a:rPr lang="de-DE" sz="5400" b="0" dirty="0">
                          <a:solidFill>
                            <a:schemeClr val="tx1"/>
                          </a:solidFill>
                        </a:rPr>
                        <a:t> </a:t>
                      </a:r>
                      <a:r>
                        <a:rPr lang="de-DE" sz="5400" b="0" dirty="0" err="1">
                          <a:solidFill>
                            <a:schemeClr val="tx1"/>
                          </a:solidFill>
                        </a:rPr>
                        <a:t>the</a:t>
                      </a:r>
                      <a:r>
                        <a:rPr lang="de-DE" sz="5400" b="0" dirty="0">
                          <a:solidFill>
                            <a:schemeClr val="tx1"/>
                          </a:solidFill>
                        </a:rPr>
                        <a:t> </a:t>
                      </a:r>
                      <a:r>
                        <a:rPr lang="de-DE" sz="5400" b="0" dirty="0" err="1">
                          <a:solidFill>
                            <a:schemeClr val="tx1"/>
                          </a:solidFill>
                        </a:rPr>
                        <a:t>distance</a:t>
                      </a:r>
                      <a:endParaRPr lang="de-DE" sz="5400" b="0" dirty="0">
                        <a:solidFill>
                          <a:schemeClr val="tx1"/>
                        </a:solidFill>
                      </a:endParaRPr>
                    </a:p>
                  </a:txBody>
                  <a:tcPr>
                    <a:solidFill>
                      <a:srgbClr val="FF9300"/>
                    </a:solidFill>
                  </a:tcPr>
                </a:tc>
                <a:extLst>
                  <a:ext uri="{0D108BD9-81ED-4DB2-BD59-A6C34878D82A}">
                    <a16:rowId xmlns:a16="http://schemas.microsoft.com/office/drawing/2014/main" val="3606746611"/>
                  </a:ext>
                </a:extLst>
              </a:tr>
              <a:tr h="1241569">
                <a:tc>
                  <a:txBody>
                    <a:bodyPr/>
                    <a:lstStyle/>
                    <a:p>
                      <a:pPr algn="ctr"/>
                      <a:r>
                        <a:rPr lang="de-DE" sz="5400" b="1" dirty="0">
                          <a:solidFill>
                            <a:schemeClr val="tx1"/>
                          </a:solidFill>
                        </a:rPr>
                        <a:t>3</a:t>
                      </a:r>
                    </a:p>
                  </a:txBody>
                  <a:tcPr>
                    <a:solidFill>
                      <a:srgbClr val="FFFF00"/>
                    </a:solidFill>
                  </a:tcPr>
                </a:tc>
                <a:tc>
                  <a:txBody>
                    <a:bodyPr/>
                    <a:lstStyle/>
                    <a:p>
                      <a:pPr marL="0" marR="0" lvl="0" indent="0" algn="ctr" defTabSz="1828343" rtl="0" eaLnBrk="1" fontAlgn="auto" latinLnBrk="0" hangingPunct="1">
                        <a:lnSpc>
                          <a:spcPct val="100000"/>
                        </a:lnSpc>
                        <a:spcBef>
                          <a:spcPts val="0"/>
                        </a:spcBef>
                        <a:spcAft>
                          <a:spcPts val="0"/>
                        </a:spcAft>
                        <a:buClrTx/>
                        <a:buSzTx/>
                        <a:buFontTx/>
                        <a:buNone/>
                        <a:tabLst/>
                        <a:defRPr/>
                      </a:pPr>
                      <a:r>
                        <a:rPr lang="de-DE" sz="5400" b="0" dirty="0">
                          <a:solidFill>
                            <a:schemeClr val="tx1"/>
                          </a:solidFill>
                        </a:rPr>
                        <a:t>Average </a:t>
                      </a:r>
                      <a:r>
                        <a:rPr lang="de-DE" sz="5400" b="0" dirty="0" err="1">
                          <a:solidFill>
                            <a:schemeClr val="tx1"/>
                          </a:solidFill>
                        </a:rPr>
                        <a:t>lane</a:t>
                      </a:r>
                      <a:r>
                        <a:rPr lang="de-DE" sz="5400" b="0" dirty="0">
                          <a:solidFill>
                            <a:schemeClr val="tx1"/>
                          </a:solidFill>
                        </a:rPr>
                        <a:t> </a:t>
                      </a:r>
                      <a:r>
                        <a:rPr lang="de-DE" sz="5400" b="0" dirty="0" err="1">
                          <a:solidFill>
                            <a:schemeClr val="tx1"/>
                          </a:solidFill>
                        </a:rPr>
                        <a:t>width</a:t>
                      </a:r>
                      <a:r>
                        <a:rPr lang="de-DE" sz="5400" b="0" dirty="0">
                          <a:solidFill>
                            <a:schemeClr val="tx1"/>
                          </a:solidFill>
                        </a:rPr>
                        <a:t> &lt; 3.35 m</a:t>
                      </a:r>
                      <a:r>
                        <a:rPr lang="de-DE" sz="5400" dirty="0">
                          <a:solidFill>
                            <a:schemeClr val="tx1"/>
                          </a:solidFill>
                        </a:rPr>
                        <a:t>,   on &gt; 50% </a:t>
                      </a:r>
                      <a:r>
                        <a:rPr lang="de-DE" sz="5400" dirty="0" err="1">
                          <a:solidFill>
                            <a:schemeClr val="tx1"/>
                          </a:solidFill>
                        </a:rPr>
                        <a:t>of</a:t>
                      </a:r>
                      <a:r>
                        <a:rPr lang="de-DE" sz="5400" dirty="0">
                          <a:solidFill>
                            <a:schemeClr val="tx1"/>
                          </a:solidFill>
                        </a:rPr>
                        <a:t> </a:t>
                      </a:r>
                      <a:r>
                        <a:rPr lang="de-DE" sz="5400" dirty="0" err="1">
                          <a:solidFill>
                            <a:schemeClr val="tx1"/>
                          </a:solidFill>
                        </a:rPr>
                        <a:t>the</a:t>
                      </a:r>
                      <a:r>
                        <a:rPr lang="de-DE" sz="5400" dirty="0">
                          <a:solidFill>
                            <a:schemeClr val="tx1"/>
                          </a:solidFill>
                        </a:rPr>
                        <a:t> network</a:t>
                      </a:r>
                      <a:br>
                        <a:rPr lang="de-DE" sz="5400" dirty="0">
                          <a:solidFill>
                            <a:schemeClr val="tx1"/>
                          </a:solidFill>
                        </a:rPr>
                      </a:br>
                      <a:r>
                        <a:rPr lang="de-DE" sz="5400" b="1" dirty="0" err="1">
                          <a:solidFill>
                            <a:schemeClr val="tx1"/>
                          </a:solidFill>
                        </a:rPr>
                        <a:t>or</a:t>
                      </a:r>
                      <a:r>
                        <a:rPr lang="de-DE" sz="5400" dirty="0">
                          <a:solidFill>
                            <a:schemeClr val="tx1"/>
                          </a:solidFill>
                        </a:rPr>
                        <a:t> </a:t>
                      </a:r>
                      <a:r>
                        <a:rPr lang="de-DE" sz="5400" b="0" dirty="0">
                          <a:solidFill>
                            <a:schemeClr val="tx1"/>
                          </a:solidFill>
                        </a:rPr>
                        <a:t>Road </a:t>
                      </a:r>
                      <a:r>
                        <a:rPr lang="de-DE" sz="5400" b="0" dirty="0" err="1">
                          <a:solidFill>
                            <a:schemeClr val="tx1"/>
                          </a:solidFill>
                        </a:rPr>
                        <a:t>width</a:t>
                      </a:r>
                      <a:r>
                        <a:rPr lang="de-DE" sz="5400" b="0" dirty="0">
                          <a:solidFill>
                            <a:schemeClr val="tx1"/>
                          </a:solidFill>
                        </a:rPr>
                        <a:t> &lt; 6 m,  on &gt; 20% </a:t>
                      </a:r>
                      <a:r>
                        <a:rPr lang="de-DE" sz="5400" b="0" dirty="0" err="1">
                          <a:solidFill>
                            <a:schemeClr val="tx1"/>
                          </a:solidFill>
                        </a:rPr>
                        <a:t>of</a:t>
                      </a:r>
                      <a:r>
                        <a:rPr lang="de-DE" sz="5400" b="0" dirty="0">
                          <a:solidFill>
                            <a:schemeClr val="tx1"/>
                          </a:solidFill>
                        </a:rPr>
                        <a:t> </a:t>
                      </a:r>
                      <a:r>
                        <a:rPr lang="de-DE" sz="5400" b="0" dirty="0" err="1">
                          <a:solidFill>
                            <a:schemeClr val="tx1"/>
                          </a:solidFill>
                        </a:rPr>
                        <a:t>the</a:t>
                      </a:r>
                      <a:r>
                        <a:rPr lang="de-DE" sz="5400" b="0" dirty="0">
                          <a:solidFill>
                            <a:schemeClr val="tx1"/>
                          </a:solidFill>
                        </a:rPr>
                        <a:t> </a:t>
                      </a:r>
                      <a:r>
                        <a:rPr lang="de-DE" sz="5400" b="0" dirty="0" err="1">
                          <a:solidFill>
                            <a:schemeClr val="tx1"/>
                          </a:solidFill>
                        </a:rPr>
                        <a:t>distance</a:t>
                      </a:r>
                      <a:endParaRPr lang="de-DE" sz="5400" b="0" dirty="0">
                        <a:solidFill>
                          <a:schemeClr val="tx1"/>
                        </a:solidFill>
                      </a:endParaRPr>
                    </a:p>
                  </a:txBody>
                  <a:tcPr>
                    <a:solidFill>
                      <a:srgbClr val="FFFF00"/>
                    </a:solidFill>
                  </a:tcPr>
                </a:tc>
                <a:extLst>
                  <a:ext uri="{0D108BD9-81ED-4DB2-BD59-A6C34878D82A}">
                    <a16:rowId xmlns:a16="http://schemas.microsoft.com/office/drawing/2014/main" val="792286629"/>
                  </a:ext>
                </a:extLst>
              </a:tr>
              <a:tr h="1241569">
                <a:tc>
                  <a:txBody>
                    <a:bodyPr/>
                    <a:lstStyle/>
                    <a:p>
                      <a:pPr algn="ctr"/>
                      <a:r>
                        <a:rPr lang="de-DE" sz="5400" b="1" dirty="0">
                          <a:solidFill>
                            <a:schemeClr val="tx1"/>
                          </a:solidFill>
                        </a:rPr>
                        <a:t>2</a:t>
                      </a:r>
                    </a:p>
                  </a:txBody>
                  <a:tcPr>
                    <a:solidFill>
                      <a:srgbClr val="92D050"/>
                    </a:solidFill>
                  </a:tcPr>
                </a:tc>
                <a:tc>
                  <a:txBody>
                    <a:bodyPr/>
                    <a:lstStyle/>
                    <a:p>
                      <a:pPr algn="ctr"/>
                      <a:r>
                        <a:rPr lang="de-DE" sz="5400" dirty="0">
                          <a:solidFill>
                            <a:schemeClr val="tx1"/>
                          </a:solidFill>
                        </a:rPr>
                        <a:t>Average </a:t>
                      </a:r>
                      <a:r>
                        <a:rPr lang="de-DE" sz="5400" dirty="0" err="1">
                          <a:solidFill>
                            <a:schemeClr val="tx1"/>
                          </a:solidFill>
                        </a:rPr>
                        <a:t>lane</a:t>
                      </a:r>
                      <a:r>
                        <a:rPr lang="de-DE" sz="5400" dirty="0">
                          <a:solidFill>
                            <a:schemeClr val="tx1"/>
                          </a:solidFill>
                        </a:rPr>
                        <a:t> </a:t>
                      </a:r>
                      <a:r>
                        <a:rPr lang="de-DE" sz="5400" dirty="0" err="1">
                          <a:solidFill>
                            <a:schemeClr val="tx1"/>
                          </a:solidFill>
                        </a:rPr>
                        <a:t>width</a:t>
                      </a:r>
                      <a:r>
                        <a:rPr lang="de-DE" sz="5400" dirty="0">
                          <a:solidFill>
                            <a:schemeClr val="tx1"/>
                          </a:solidFill>
                        </a:rPr>
                        <a:t> &gt; 3.75 m,   on &gt; 50% </a:t>
                      </a:r>
                      <a:r>
                        <a:rPr lang="de-DE" sz="5400" dirty="0" err="1">
                          <a:solidFill>
                            <a:schemeClr val="tx1"/>
                          </a:solidFill>
                        </a:rPr>
                        <a:t>of</a:t>
                      </a:r>
                      <a:r>
                        <a:rPr lang="de-DE" sz="5400" dirty="0">
                          <a:solidFill>
                            <a:schemeClr val="tx1"/>
                          </a:solidFill>
                        </a:rPr>
                        <a:t> </a:t>
                      </a:r>
                      <a:r>
                        <a:rPr lang="de-DE" sz="5400" dirty="0" err="1">
                          <a:solidFill>
                            <a:schemeClr val="tx1"/>
                          </a:solidFill>
                        </a:rPr>
                        <a:t>the</a:t>
                      </a:r>
                      <a:r>
                        <a:rPr lang="de-DE" sz="5400" dirty="0">
                          <a:solidFill>
                            <a:schemeClr val="tx1"/>
                          </a:solidFill>
                        </a:rPr>
                        <a:t> network</a:t>
                      </a:r>
                    </a:p>
                  </a:txBody>
                  <a:tcPr>
                    <a:solidFill>
                      <a:srgbClr val="92D050"/>
                    </a:solidFill>
                  </a:tcPr>
                </a:tc>
                <a:extLst>
                  <a:ext uri="{0D108BD9-81ED-4DB2-BD59-A6C34878D82A}">
                    <a16:rowId xmlns:a16="http://schemas.microsoft.com/office/drawing/2014/main" val="2549335752"/>
                  </a:ext>
                </a:extLst>
              </a:tr>
              <a:tr h="1241569">
                <a:tc>
                  <a:txBody>
                    <a:bodyPr/>
                    <a:lstStyle/>
                    <a:p>
                      <a:pPr algn="ctr"/>
                      <a:r>
                        <a:rPr lang="de-DE" sz="5400" b="1" dirty="0">
                          <a:solidFill>
                            <a:schemeClr val="tx1"/>
                          </a:solidFill>
                        </a:rPr>
                        <a:t>0</a:t>
                      </a:r>
                    </a:p>
                  </a:txBody>
                  <a:tcPr>
                    <a:solidFill>
                      <a:srgbClr val="00B050"/>
                    </a:solidFill>
                  </a:tcPr>
                </a:tc>
                <a:tc>
                  <a:txBody>
                    <a:bodyPr/>
                    <a:lstStyle/>
                    <a:p>
                      <a:pPr algn="ctr"/>
                      <a:r>
                        <a:rPr lang="de-DE" sz="5400" b="0" dirty="0">
                          <a:solidFill>
                            <a:schemeClr val="tx1"/>
                          </a:solidFill>
                        </a:rPr>
                        <a:t>All </a:t>
                      </a:r>
                      <a:r>
                        <a:rPr lang="de-DE" sz="5400" b="0" dirty="0" err="1">
                          <a:solidFill>
                            <a:schemeClr val="tx1"/>
                          </a:solidFill>
                        </a:rPr>
                        <a:t>width</a:t>
                      </a:r>
                      <a:r>
                        <a:rPr lang="de-DE" sz="5400" b="0" dirty="0">
                          <a:solidFill>
                            <a:schemeClr val="tx1"/>
                          </a:solidFill>
                        </a:rPr>
                        <a:t> </a:t>
                      </a:r>
                      <a:r>
                        <a:rPr lang="de-DE" sz="5400" dirty="0" err="1">
                          <a:solidFill>
                            <a:schemeClr val="tx1"/>
                          </a:solidFill>
                        </a:rPr>
                        <a:t>according</a:t>
                      </a:r>
                      <a:r>
                        <a:rPr lang="de-DE" sz="5400" dirty="0">
                          <a:solidFill>
                            <a:schemeClr val="tx1"/>
                          </a:solidFill>
                        </a:rPr>
                        <a:t> </a:t>
                      </a:r>
                      <a:r>
                        <a:rPr lang="de-DE" sz="5400" dirty="0" err="1">
                          <a:solidFill>
                            <a:schemeClr val="tx1"/>
                          </a:solidFill>
                        </a:rPr>
                        <a:t>to</a:t>
                      </a:r>
                      <a:r>
                        <a:rPr lang="de-DE" sz="5400" dirty="0">
                          <a:solidFill>
                            <a:schemeClr val="tx1"/>
                          </a:solidFill>
                        </a:rPr>
                        <a:t> </a:t>
                      </a:r>
                      <a:r>
                        <a:rPr lang="de-DE" sz="5400" dirty="0" err="1">
                          <a:solidFill>
                            <a:schemeClr val="tx1"/>
                          </a:solidFill>
                        </a:rPr>
                        <a:t>standard</a:t>
                      </a:r>
                      <a:r>
                        <a:rPr lang="de-DE" sz="5400" dirty="0">
                          <a:solidFill>
                            <a:schemeClr val="tx1"/>
                          </a:solidFill>
                        </a:rPr>
                        <a:t>, on &gt; 50% </a:t>
                      </a:r>
                      <a:r>
                        <a:rPr lang="de-DE" sz="5400" dirty="0" err="1">
                          <a:solidFill>
                            <a:schemeClr val="tx1"/>
                          </a:solidFill>
                        </a:rPr>
                        <a:t>of</a:t>
                      </a:r>
                      <a:r>
                        <a:rPr lang="de-DE" sz="5400" dirty="0">
                          <a:solidFill>
                            <a:schemeClr val="tx1"/>
                          </a:solidFill>
                        </a:rPr>
                        <a:t> </a:t>
                      </a:r>
                      <a:r>
                        <a:rPr lang="de-DE" sz="5400" dirty="0" err="1">
                          <a:solidFill>
                            <a:schemeClr val="tx1"/>
                          </a:solidFill>
                        </a:rPr>
                        <a:t>the</a:t>
                      </a:r>
                      <a:r>
                        <a:rPr lang="de-DE" sz="5400" dirty="0">
                          <a:solidFill>
                            <a:schemeClr val="tx1"/>
                          </a:solidFill>
                        </a:rPr>
                        <a:t> network</a:t>
                      </a: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r>
              <a:rPr lang="en-US" sz="6600" b="0" dirty="0">
                <a:solidFill>
                  <a:schemeClr val="tx1"/>
                </a:solidFill>
              </a:rPr>
              <a:t>4. Cross-section</a:t>
            </a:r>
            <a:endParaRPr lang="de-DE" dirty="0"/>
          </a:p>
        </p:txBody>
      </p:sp>
      <p:graphicFrame>
        <p:nvGraphicFramePr>
          <p:cNvPr id="7" name="Diagramm 6">
            <a:extLst>
              <a:ext uri="{FF2B5EF4-FFF2-40B4-BE49-F238E27FC236}">
                <a16:creationId xmlns:a16="http://schemas.microsoft.com/office/drawing/2014/main" id="{98B33A1A-B760-2AA2-AA89-73015A2D9F06}"/>
              </a:ext>
            </a:extLst>
          </p:cNvPr>
          <p:cNvGraphicFramePr>
            <a:graphicFrameLocks/>
          </p:cNvGraphicFramePr>
          <p:nvPr>
            <p:extLst>
              <p:ext uri="{D42A27DB-BD31-4B8C-83A1-F6EECF244321}">
                <p14:modId xmlns:p14="http://schemas.microsoft.com/office/powerpoint/2010/main" val="1420445323"/>
              </p:ext>
            </p:extLst>
          </p:nvPr>
        </p:nvGraphicFramePr>
        <p:xfrm>
          <a:off x="5890432" y="9559636"/>
          <a:ext cx="8490585" cy="362748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8">
            <a:extLst>
              <a:ext uri="{FF2B5EF4-FFF2-40B4-BE49-F238E27FC236}">
                <a16:creationId xmlns:a16="http://schemas.microsoft.com/office/drawing/2014/main" id="{4CA16D4E-85D2-9431-FFAA-683FCFF02102}"/>
              </a:ext>
            </a:extLst>
          </p:cNvPr>
          <p:cNvSpPr txBox="1"/>
          <p:nvPr/>
        </p:nvSpPr>
        <p:spPr>
          <a:xfrm>
            <a:off x="2424227" y="10896323"/>
            <a:ext cx="4655840" cy="954107"/>
          </a:xfrm>
          <a:prstGeom prst="rect">
            <a:avLst/>
          </a:prstGeom>
          <a:noFill/>
        </p:spPr>
        <p:txBody>
          <a:bodyPr wrap="square" rtlCol="0">
            <a:spAutoFit/>
          </a:bodyPr>
          <a:lstStyle/>
          <a:p>
            <a:pPr marL="0" marR="0" lvl="0" indent="0" algn="l" defTabSz="1007394"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0000"/>
                </a:solidFill>
                <a:effectLst/>
                <a:uLnTx/>
                <a:uFillTx/>
                <a:latin typeface="Calibri"/>
                <a:ea typeface="+mn-ea"/>
                <a:cs typeface="+mn-cs"/>
              </a:rPr>
              <a:t>Point Allocation for all Motorway Sections</a:t>
            </a:r>
            <a:endParaRPr kumimoji="0" lang="de-DE" sz="2800" b="1" i="0" u="sng"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27561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4268021472"/>
              </p:ext>
            </p:extLst>
          </p:nvPr>
        </p:nvGraphicFramePr>
        <p:xfrm>
          <a:off x="1676400" y="3651250"/>
          <a:ext cx="13591309" cy="3828618"/>
        </p:xfrm>
        <a:graphic>
          <a:graphicData uri="http://schemas.openxmlformats.org/drawingml/2006/table">
            <a:tbl>
              <a:tblPr firstRow="1" bandRow="1">
                <a:tableStyleId>{5C22544A-7EE6-4342-B048-85BDC9FD1C3A}</a:tableStyleId>
              </a:tblPr>
              <a:tblGrid>
                <a:gridCol w="886656">
                  <a:extLst>
                    <a:ext uri="{9D8B030D-6E8A-4147-A177-3AD203B41FA5}">
                      <a16:colId xmlns:a16="http://schemas.microsoft.com/office/drawing/2014/main" val="4036213578"/>
                    </a:ext>
                  </a:extLst>
                </a:gridCol>
                <a:gridCol w="12704653">
                  <a:extLst>
                    <a:ext uri="{9D8B030D-6E8A-4147-A177-3AD203B41FA5}">
                      <a16:colId xmlns:a16="http://schemas.microsoft.com/office/drawing/2014/main" val="1146797962"/>
                    </a:ext>
                  </a:extLst>
                </a:gridCol>
              </a:tblGrid>
              <a:tr h="1276206">
                <a:tc>
                  <a:txBody>
                    <a:bodyPr/>
                    <a:lstStyle/>
                    <a:p>
                      <a:pPr algn="ctr"/>
                      <a:r>
                        <a:rPr lang="de-DE" sz="5400" b="1" dirty="0">
                          <a:solidFill>
                            <a:schemeClr val="tx1"/>
                          </a:solidFill>
                        </a:rPr>
                        <a:t>3</a:t>
                      </a:r>
                    </a:p>
                  </a:txBody>
                  <a:tcPr>
                    <a:solidFill>
                      <a:srgbClr val="FFFF00"/>
                    </a:solidFill>
                  </a:tcPr>
                </a:tc>
                <a:tc>
                  <a:txBody>
                    <a:bodyPr/>
                    <a:lstStyle/>
                    <a:p>
                      <a:pPr algn="ctr"/>
                      <a:r>
                        <a:rPr lang="de-DE" sz="5400" b="0" dirty="0" err="1">
                          <a:solidFill>
                            <a:schemeClr val="tx1"/>
                          </a:solidFill>
                        </a:rPr>
                        <a:t>Insufficient</a:t>
                      </a:r>
                      <a:r>
                        <a:rPr lang="de-DE" sz="5400" b="0" dirty="0">
                          <a:solidFill>
                            <a:schemeClr val="tx1"/>
                          </a:solidFill>
                        </a:rPr>
                        <a:t> </a:t>
                      </a:r>
                      <a:r>
                        <a:rPr lang="de-DE" sz="5400" b="0" dirty="0" err="1">
                          <a:solidFill>
                            <a:schemeClr val="tx1"/>
                          </a:solidFill>
                        </a:rPr>
                        <a:t>grip</a:t>
                      </a:r>
                      <a:r>
                        <a:rPr lang="de-DE" sz="5400" b="0" dirty="0">
                          <a:solidFill>
                            <a:schemeClr val="tx1"/>
                          </a:solidFill>
                        </a:rPr>
                        <a:t> (&lt; 0.37) on &gt; 10% </a:t>
                      </a:r>
                      <a:r>
                        <a:rPr lang="de-DE" sz="5400" b="0" dirty="0" err="1">
                          <a:solidFill>
                            <a:schemeClr val="tx1"/>
                          </a:solidFill>
                        </a:rPr>
                        <a:t>distance</a:t>
                      </a:r>
                      <a:endParaRPr lang="de-DE" sz="5400" b="0" dirty="0">
                        <a:solidFill>
                          <a:schemeClr val="tx1"/>
                        </a:solidFill>
                      </a:endParaRPr>
                    </a:p>
                  </a:txBody>
                  <a:tcPr>
                    <a:solidFill>
                      <a:srgbClr val="FFFF00"/>
                    </a:solidFill>
                  </a:tcPr>
                </a:tc>
                <a:extLst>
                  <a:ext uri="{0D108BD9-81ED-4DB2-BD59-A6C34878D82A}">
                    <a16:rowId xmlns:a16="http://schemas.microsoft.com/office/drawing/2014/main" val="3606746611"/>
                  </a:ext>
                </a:extLst>
              </a:tr>
              <a:tr h="1276206">
                <a:tc>
                  <a:txBody>
                    <a:bodyPr/>
                    <a:lstStyle/>
                    <a:p>
                      <a:pPr algn="ctr"/>
                      <a:r>
                        <a:rPr lang="de-DE" sz="5400" b="1" dirty="0">
                          <a:solidFill>
                            <a:schemeClr val="tx1"/>
                          </a:solidFill>
                        </a:rPr>
                        <a:t>1</a:t>
                      </a:r>
                    </a:p>
                  </a:txBody>
                  <a:tcPr>
                    <a:solidFill>
                      <a:srgbClr val="92D050"/>
                    </a:solidFill>
                  </a:tcPr>
                </a:tc>
                <a:tc>
                  <a:txBody>
                    <a:bodyPr/>
                    <a:lstStyle/>
                    <a:p>
                      <a:pPr algn="ctr"/>
                      <a:r>
                        <a:rPr lang="de-DE" sz="5400" b="0" dirty="0" err="1">
                          <a:solidFill>
                            <a:schemeClr val="tx1"/>
                          </a:solidFill>
                        </a:rPr>
                        <a:t>Insufficient</a:t>
                      </a:r>
                      <a:r>
                        <a:rPr lang="de-DE" sz="5400" b="0" dirty="0">
                          <a:solidFill>
                            <a:schemeClr val="tx1"/>
                          </a:solidFill>
                        </a:rPr>
                        <a:t> </a:t>
                      </a:r>
                      <a:r>
                        <a:rPr lang="de-DE" sz="5400" b="0" dirty="0" err="1">
                          <a:solidFill>
                            <a:schemeClr val="tx1"/>
                          </a:solidFill>
                        </a:rPr>
                        <a:t>grip</a:t>
                      </a:r>
                      <a:r>
                        <a:rPr lang="de-DE" sz="5400" b="0" dirty="0">
                          <a:solidFill>
                            <a:schemeClr val="tx1"/>
                          </a:solidFill>
                        </a:rPr>
                        <a:t> (&lt; 0.37) on &lt; 10% </a:t>
                      </a:r>
                      <a:r>
                        <a:rPr lang="de-DE" sz="5400" b="0" dirty="0" err="1">
                          <a:solidFill>
                            <a:schemeClr val="tx1"/>
                          </a:solidFill>
                        </a:rPr>
                        <a:t>distance</a:t>
                      </a:r>
                      <a:endParaRPr lang="de-DE" sz="5400" b="0" dirty="0">
                        <a:solidFill>
                          <a:schemeClr val="tx1"/>
                        </a:solidFill>
                      </a:endParaRPr>
                    </a:p>
                  </a:txBody>
                  <a:tcPr>
                    <a:solidFill>
                      <a:srgbClr val="92D050"/>
                    </a:solidFill>
                  </a:tcPr>
                </a:tc>
                <a:extLst>
                  <a:ext uri="{0D108BD9-81ED-4DB2-BD59-A6C34878D82A}">
                    <a16:rowId xmlns:a16="http://schemas.microsoft.com/office/drawing/2014/main" val="792286629"/>
                  </a:ext>
                </a:extLst>
              </a:tr>
              <a:tr h="1276206">
                <a:tc>
                  <a:txBody>
                    <a:bodyPr/>
                    <a:lstStyle/>
                    <a:p>
                      <a:pPr algn="ctr"/>
                      <a:r>
                        <a:rPr lang="de-DE" sz="5400" b="1" dirty="0">
                          <a:solidFill>
                            <a:schemeClr val="tx1"/>
                          </a:solidFill>
                        </a:rPr>
                        <a:t>0</a:t>
                      </a:r>
                    </a:p>
                  </a:txBody>
                  <a:tcPr>
                    <a:solidFill>
                      <a:srgbClr val="00B050"/>
                    </a:solidFill>
                  </a:tcPr>
                </a:tc>
                <a:tc>
                  <a:txBody>
                    <a:bodyPr/>
                    <a:lstStyle/>
                    <a:p>
                      <a:pPr algn="ctr"/>
                      <a:r>
                        <a:rPr lang="de-DE" sz="5400" b="0" dirty="0" err="1">
                          <a:solidFill>
                            <a:schemeClr val="tx1"/>
                          </a:solidFill>
                        </a:rPr>
                        <a:t>sufficient</a:t>
                      </a:r>
                      <a:r>
                        <a:rPr lang="de-DE" sz="5400" b="0" dirty="0">
                          <a:solidFill>
                            <a:schemeClr val="tx1"/>
                          </a:solidFill>
                        </a:rPr>
                        <a:t> </a:t>
                      </a:r>
                      <a:r>
                        <a:rPr lang="de-DE" sz="5400" b="0" dirty="0" err="1">
                          <a:solidFill>
                            <a:schemeClr val="tx1"/>
                          </a:solidFill>
                        </a:rPr>
                        <a:t>grip</a:t>
                      </a:r>
                      <a:endParaRPr lang="de-DE" sz="5400" b="0" dirty="0">
                        <a:solidFill>
                          <a:schemeClr val="tx1"/>
                        </a:solidFill>
                      </a:endParaRP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r>
              <a:rPr lang="en-US" sz="6600" b="0" dirty="0">
                <a:solidFill>
                  <a:schemeClr val="tx1"/>
                </a:solidFill>
              </a:rPr>
              <a:t>6. Road surface condition - </a:t>
            </a:r>
            <a:r>
              <a:rPr lang="en-US" sz="6600" b="0" kern="0" dirty="0">
                <a:solidFill>
                  <a:srgbClr val="000000"/>
                </a:solidFill>
                <a:latin typeface="Calibri" panose="020F0502020204030204" pitchFamily="34" charset="0"/>
                <a:cs typeface="Calibri" panose="020F0502020204030204" pitchFamily="34" charset="0"/>
                <a:sym typeface="Arial"/>
              </a:rPr>
              <a:t>Skid Resistance</a:t>
            </a:r>
            <a:endParaRPr lang="en-US" sz="6600" b="0" dirty="0">
              <a:solidFill>
                <a:schemeClr val="tx1"/>
              </a:solidFill>
            </a:endParaRPr>
          </a:p>
        </p:txBody>
      </p:sp>
      <p:graphicFrame>
        <p:nvGraphicFramePr>
          <p:cNvPr id="2" name="Diagramm 1">
            <a:extLst>
              <a:ext uri="{FF2B5EF4-FFF2-40B4-BE49-F238E27FC236}">
                <a16:creationId xmlns:a16="http://schemas.microsoft.com/office/drawing/2014/main" id="{E94BF151-6A53-6222-401E-9B8004CD2656}"/>
              </a:ext>
            </a:extLst>
          </p:cNvPr>
          <p:cNvGraphicFramePr>
            <a:graphicFrameLocks/>
          </p:cNvGraphicFramePr>
          <p:nvPr>
            <p:extLst>
              <p:ext uri="{D42A27DB-BD31-4B8C-83A1-F6EECF244321}">
                <p14:modId xmlns:p14="http://schemas.microsoft.com/office/powerpoint/2010/main" val="3908484760"/>
              </p:ext>
            </p:extLst>
          </p:nvPr>
        </p:nvGraphicFramePr>
        <p:xfrm>
          <a:off x="5237018" y="7813964"/>
          <a:ext cx="9060873" cy="537315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feld 4">
            <a:extLst>
              <a:ext uri="{FF2B5EF4-FFF2-40B4-BE49-F238E27FC236}">
                <a16:creationId xmlns:a16="http://schemas.microsoft.com/office/drawing/2014/main" id="{BF00D215-FB97-8786-6113-DFCDB3DE1D0D}"/>
              </a:ext>
            </a:extLst>
          </p:cNvPr>
          <p:cNvSpPr txBox="1"/>
          <p:nvPr/>
        </p:nvSpPr>
        <p:spPr>
          <a:xfrm>
            <a:off x="2450354" y="10023488"/>
            <a:ext cx="4655840" cy="954107"/>
          </a:xfrm>
          <a:prstGeom prst="rect">
            <a:avLst/>
          </a:prstGeom>
          <a:noFill/>
        </p:spPr>
        <p:txBody>
          <a:bodyPr wrap="square" rtlCol="0">
            <a:spAutoFit/>
          </a:bodyPr>
          <a:lstStyle/>
          <a:p>
            <a:pPr marL="0" marR="0" lvl="0" indent="0" algn="l" defTabSz="1007394"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0000"/>
                </a:solidFill>
                <a:effectLst/>
                <a:uLnTx/>
                <a:uFillTx/>
                <a:latin typeface="Calibri"/>
                <a:ea typeface="+mn-ea"/>
                <a:cs typeface="+mn-cs"/>
              </a:rPr>
              <a:t>Point Allocation for all Motorway Sections</a:t>
            </a:r>
            <a:endParaRPr kumimoji="0" lang="de-DE" sz="2800" b="1" i="0" u="sng"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02439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714788306"/>
              </p:ext>
            </p:extLst>
          </p:nvPr>
        </p:nvGraphicFramePr>
        <p:xfrm>
          <a:off x="1676400" y="3651250"/>
          <a:ext cx="13591309" cy="3828618"/>
        </p:xfrm>
        <a:graphic>
          <a:graphicData uri="http://schemas.openxmlformats.org/drawingml/2006/table">
            <a:tbl>
              <a:tblPr firstRow="1" bandRow="1">
                <a:tableStyleId>{5C22544A-7EE6-4342-B048-85BDC9FD1C3A}</a:tableStyleId>
              </a:tblPr>
              <a:tblGrid>
                <a:gridCol w="886656">
                  <a:extLst>
                    <a:ext uri="{9D8B030D-6E8A-4147-A177-3AD203B41FA5}">
                      <a16:colId xmlns:a16="http://schemas.microsoft.com/office/drawing/2014/main" val="4036213578"/>
                    </a:ext>
                  </a:extLst>
                </a:gridCol>
                <a:gridCol w="12704653">
                  <a:extLst>
                    <a:ext uri="{9D8B030D-6E8A-4147-A177-3AD203B41FA5}">
                      <a16:colId xmlns:a16="http://schemas.microsoft.com/office/drawing/2014/main" val="1146797962"/>
                    </a:ext>
                  </a:extLst>
                </a:gridCol>
              </a:tblGrid>
              <a:tr h="1276206">
                <a:tc>
                  <a:txBody>
                    <a:bodyPr/>
                    <a:lstStyle/>
                    <a:p>
                      <a:pPr algn="ctr"/>
                      <a:r>
                        <a:rPr lang="de-DE" sz="5400" b="1" dirty="0">
                          <a:solidFill>
                            <a:schemeClr val="tx1"/>
                          </a:solidFill>
                        </a:rPr>
                        <a:t>3</a:t>
                      </a:r>
                    </a:p>
                  </a:txBody>
                  <a:tcPr>
                    <a:solidFill>
                      <a:srgbClr val="FFFF00"/>
                    </a:solidFill>
                  </a:tcPr>
                </a:tc>
                <a:tc>
                  <a:txBody>
                    <a:bodyPr/>
                    <a:lstStyle/>
                    <a:p>
                      <a:pPr algn="ctr"/>
                      <a:r>
                        <a:rPr lang="de-DE" sz="5400" b="0" dirty="0">
                          <a:solidFill>
                            <a:schemeClr val="tx1"/>
                          </a:solidFill>
                        </a:rPr>
                        <a:t>&gt; 1 </a:t>
                      </a:r>
                      <a:r>
                        <a:rPr lang="de-DE" sz="5400" b="0" dirty="0">
                          <a:solidFill>
                            <a:schemeClr val="dk1"/>
                          </a:solidFill>
                        </a:rPr>
                        <a:t>Area </a:t>
                      </a:r>
                      <a:r>
                        <a:rPr lang="de-DE" sz="5400" b="0" dirty="0" err="1">
                          <a:solidFill>
                            <a:schemeClr val="dk1"/>
                          </a:solidFill>
                        </a:rPr>
                        <a:t>with</a:t>
                      </a:r>
                      <a:r>
                        <a:rPr lang="de-DE" sz="5400" b="0" dirty="0">
                          <a:solidFill>
                            <a:schemeClr val="dk1"/>
                          </a:solidFill>
                        </a:rPr>
                        <a:t> </a:t>
                      </a:r>
                      <a:r>
                        <a:rPr lang="de-DE" sz="5400" b="0" dirty="0" err="1">
                          <a:solidFill>
                            <a:schemeClr val="dk1"/>
                          </a:solidFill>
                        </a:rPr>
                        <a:t>poor</a:t>
                      </a:r>
                      <a:r>
                        <a:rPr lang="de-DE" sz="5400" b="0" dirty="0">
                          <a:solidFill>
                            <a:schemeClr val="dk1"/>
                          </a:solidFill>
                        </a:rPr>
                        <a:t> </a:t>
                      </a:r>
                      <a:r>
                        <a:rPr lang="de-DE" sz="5400" b="0" dirty="0" err="1">
                          <a:solidFill>
                            <a:schemeClr val="dk1"/>
                          </a:solidFill>
                        </a:rPr>
                        <a:t>drainage</a:t>
                      </a:r>
                      <a:r>
                        <a:rPr lang="de-DE" sz="5400" b="0" dirty="0">
                          <a:solidFill>
                            <a:schemeClr val="dk1"/>
                          </a:solidFill>
                        </a:rPr>
                        <a:t> </a:t>
                      </a:r>
                      <a:r>
                        <a:rPr lang="de-DE" sz="5400" b="0" dirty="0">
                          <a:solidFill>
                            <a:schemeClr val="tx1"/>
                          </a:solidFill>
                        </a:rPr>
                        <a:t>on 100 m</a:t>
                      </a:r>
                    </a:p>
                  </a:txBody>
                  <a:tcPr>
                    <a:solidFill>
                      <a:srgbClr val="FFFF00"/>
                    </a:solidFill>
                  </a:tcPr>
                </a:tc>
                <a:extLst>
                  <a:ext uri="{0D108BD9-81ED-4DB2-BD59-A6C34878D82A}">
                    <a16:rowId xmlns:a16="http://schemas.microsoft.com/office/drawing/2014/main" val="3606746611"/>
                  </a:ext>
                </a:extLst>
              </a:tr>
              <a:tr h="1276206">
                <a:tc>
                  <a:txBody>
                    <a:bodyPr/>
                    <a:lstStyle/>
                    <a:p>
                      <a:pPr algn="ctr"/>
                      <a:r>
                        <a:rPr lang="de-DE" sz="5400" b="1" dirty="0">
                          <a:solidFill>
                            <a:schemeClr val="tx1"/>
                          </a:solidFill>
                        </a:rPr>
                        <a:t>1</a:t>
                      </a:r>
                    </a:p>
                  </a:txBody>
                  <a:tcPr>
                    <a:solidFill>
                      <a:srgbClr val="92D050"/>
                    </a:solidFill>
                  </a:tcPr>
                </a:tc>
                <a:tc>
                  <a:txBody>
                    <a:bodyPr/>
                    <a:lstStyle/>
                    <a:p>
                      <a:pPr algn="ctr"/>
                      <a:r>
                        <a:rPr lang="de-DE" sz="5400" b="0" dirty="0">
                          <a:solidFill>
                            <a:schemeClr val="tx1"/>
                          </a:solidFill>
                        </a:rPr>
                        <a:t>1 </a:t>
                      </a:r>
                      <a:r>
                        <a:rPr lang="de-DE" sz="5400" b="0" dirty="0">
                          <a:solidFill>
                            <a:schemeClr val="dk1"/>
                          </a:solidFill>
                        </a:rPr>
                        <a:t>Area </a:t>
                      </a:r>
                      <a:r>
                        <a:rPr lang="de-DE" sz="5400" b="0" dirty="0" err="1">
                          <a:solidFill>
                            <a:schemeClr val="dk1"/>
                          </a:solidFill>
                        </a:rPr>
                        <a:t>with</a:t>
                      </a:r>
                      <a:r>
                        <a:rPr lang="de-DE" sz="5400" b="0" dirty="0">
                          <a:solidFill>
                            <a:schemeClr val="dk1"/>
                          </a:solidFill>
                        </a:rPr>
                        <a:t> </a:t>
                      </a:r>
                      <a:r>
                        <a:rPr lang="de-DE" sz="5400" b="0" dirty="0" err="1">
                          <a:solidFill>
                            <a:schemeClr val="dk1"/>
                          </a:solidFill>
                        </a:rPr>
                        <a:t>poor</a:t>
                      </a:r>
                      <a:r>
                        <a:rPr lang="de-DE" sz="5400" b="0" dirty="0">
                          <a:solidFill>
                            <a:schemeClr val="dk1"/>
                          </a:solidFill>
                        </a:rPr>
                        <a:t> </a:t>
                      </a:r>
                      <a:r>
                        <a:rPr lang="de-DE" sz="5400" b="0" dirty="0" err="1">
                          <a:solidFill>
                            <a:schemeClr val="dk1"/>
                          </a:solidFill>
                        </a:rPr>
                        <a:t>drainage</a:t>
                      </a:r>
                      <a:r>
                        <a:rPr lang="de-DE" sz="5400" b="0" dirty="0">
                          <a:solidFill>
                            <a:schemeClr val="dk1"/>
                          </a:solidFill>
                        </a:rPr>
                        <a:t> </a:t>
                      </a:r>
                      <a:r>
                        <a:rPr lang="de-DE" sz="5400" b="0" dirty="0">
                          <a:solidFill>
                            <a:schemeClr val="tx1"/>
                          </a:solidFill>
                        </a:rPr>
                        <a:t>on 100 m</a:t>
                      </a:r>
                    </a:p>
                  </a:txBody>
                  <a:tcPr>
                    <a:solidFill>
                      <a:srgbClr val="92D050"/>
                    </a:solidFill>
                  </a:tcPr>
                </a:tc>
                <a:extLst>
                  <a:ext uri="{0D108BD9-81ED-4DB2-BD59-A6C34878D82A}">
                    <a16:rowId xmlns:a16="http://schemas.microsoft.com/office/drawing/2014/main" val="792286629"/>
                  </a:ext>
                </a:extLst>
              </a:tr>
              <a:tr h="1276206">
                <a:tc>
                  <a:txBody>
                    <a:bodyPr/>
                    <a:lstStyle/>
                    <a:p>
                      <a:pPr algn="ctr"/>
                      <a:r>
                        <a:rPr lang="de-DE" sz="5400" b="1" dirty="0">
                          <a:solidFill>
                            <a:schemeClr val="tx1"/>
                          </a:solidFill>
                        </a:rPr>
                        <a:t>0</a:t>
                      </a:r>
                    </a:p>
                  </a:txBody>
                  <a:tcPr>
                    <a:solidFill>
                      <a:srgbClr val="00B050"/>
                    </a:solidFill>
                  </a:tcPr>
                </a:tc>
                <a:tc>
                  <a:txBody>
                    <a:bodyPr/>
                    <a:lstStyle/>
                    <a:p>
                      <a:pPr algn="ctr"/>
                      <a:r>
                        <a:rPr lang="de-DE" sz="5400" b="0" dirty="0" err="1">
                          <a:solidFill>
                            <a:schemeClr val="dk1"/>
                          </a:solidFill>
                        </a:rPr>
                        <a:t>No</a:t>
                      </a:r>
                      <a:r>
                        <a:rPr lang="de-DE" sz="5400" b="0" dirty="0">
                          <a:solidFill>
                            <a:schemeClr val="dk1"/>
                          </a:solidFill>
                        </a:rPr>
                        <a:t> Area </a:t>
                      </a:r>
                      <a:r>
                        <a:rPr lang="de-DE" sz="5400" b="0" dirty="0" err="1">
                          <a:solidFill>
                            <a:schemeClr val="dk1"/>
                          </a:solidFill>
                        </a:rPr>
                        <a:t>with</a:t>
                      </a:r>
                      <a:r>
                        <a:rPr lang="de-DE" sz="5400" b="0" dirty="0">
                          <a:solidFill>
                            <a:schemeClr val="dk1"/>
                          </a:solidFill>
                        </a:rPr>
                        <a:t> </a:t>
                      </a:r>
                      <a:r>
                        <a:rPr lang="de-DE" sz="5400" b="0" dirty="0" err="1">
                          <a:solidFill>
                            <a:schemeClr val="dk1"/>
                          </a:solidFill>
                        </a:rPr>
                        <a:t>poor</a:t>
                      </a:r>
                      <a:r>
                        <a:rPr lang="de-DE" sz="5400" b="0" dirty="0">
                          <a:solidFill>
                            <a:schemeClr val="dk1"/>
                          </a:solidFill>
                        </a:rPr>
                        <a:t> </a:t>
                      </a:r>
                      <a:r>
                        <a:rPr lang="de-DE" sz="5400" b="0" dirty="0" err="1">
                          <a:solidFill>
                            <a:schemeClr val="dk1"/>
                          </a:solidFill>
                        </a:rPr>
                        <a:t>drainage</a:t>
                      </a:r>
                      <a:r>
                        <a:rPr lang="de-DE" sz="5400" b="0" dirty="0">
                          <a:solidFill>
                            <a:schemeClr val="dk1"/>
                          </a:solidFill>
                        </a:rPr>
                        <a:t> </a:t>
                      </a:r>
                      <a:endParaRPr lang="de-DE" sz="5400" dirty="0">
                        <a:solidFill>
                          <a:schemeClr val="tx1"/>
                        </a:solidFill>
                      </a:endParaRP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r>
              <a:rPr lang="en-US" sz="6600" b="0" dirty="0">
                <a:solidFill>
                  <a:schemeClr val="tx1"/>
                </a:solidFill>
              </a:rPr>
              <a:t>5. </a:t>
            </a:r>
            <a:r>
              <a:rPr lang="de-DE" sz="6600" b="0" dirty="0">
                <a:solidFill>
                  <a:schemeClr val="dk1"/>
                </a:solidFill>
              </a:rPr>
              <a:t>Surface </a:t>
            </a:r>
            <a:r>
              <a:rPr lang="de-DE" sz="6600" b="0" dirty="0" err="1">
                <a:solidFill>
                  <a:schemeClr val="dk1"/>
                </a:solidFill>
              </a:rPr>
              <a:t>drainage</a:t>
            </a:r>
            <a:endParaRPr lang="en-US" sz="6600" b="0" dirty="0">
              <a:solidFill>
                <a:schemeClr val="tx1"/>
              </a:solidFill>
            </a:endParaRPr>
          </a:p>
        </p:txBody>
      </p:sp>
      <p:graphicFrame>
        <p:nvGraphicFramePr>
          <p:cNvPr id="2" name="Diagramm 1">
            <a:extLst>
              <a:ext uri="{FF2B5EF4-FFF2-40B4-BE49-F238E27FC236}">
                <a16:creationId xmlns:a16="http://schemas.microsoft.com/office/drawing/2014/main" id="{AB761938-F0F9-04FC-0DE3-9956DA77FB19}"/>
              </a:ext>
            </a:extLst>
          </p:cNvPr>
          <p:cNvGraphicFramePr>
            <a:graphicFrameLocks/>
          </p:cNvGraphicFramePr>
          <p:nvPr>
            <p:extLst>
              <p:ext uri="{D42A27DB-BD31-4B8C-83A1-F6EECF244321}">
                <p14:modId xmlns:p14="http://schemas.microsoft.com/office/powerpoint/2010/main" val="304561092"/>
              </p:ext>
            </p:extLst>
          </p:nvPr>
        </p:nvGraphicFramePr>
        <p:xfrm>
          <a:off x="7929735" y="8422358"/>
          <a:ext cx="8947476" cy="447480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feld 4">
            <a:extLst>
              <a:ext uri="{FF2B5EF4-FFF2-40B4-BE49-F238E27FC236}">
                <a16:creationId xmlns:a16="http://schemas.microsoft.com/office/drawing/2014/main" id="{08FF8D0F-84F8-F0C5-2082-F2F4E0F7199F}"/>
              </a:ext>
            </a:extLst>
          </p:cNvPr>
          <p:cNvSpPr txBox="1"/>
          <p:nvPr/>
        </p:nvSpPr>
        <p:spPr>
          <a:xfrm>
            <a:off x="2554856" y="9636335"/>
            <a:ext cx="4655840" cy="954107"/>
          </a:xfrm>
          <a:prstGeom prst="rect">
            <a:avLst/>
          </a:prstGeom>
          <a:noFill/>
        </p:spPr>
        <p:txBody>
          <a:bodyPr wrap="square" rtlCol="0">
            <a:spAutoFit/>
          </a:bodyPr>
          <a:lstStyle/>
          <a:p>
            <a:pPr marL="0" marR="0" lvl="0" indent="0" algn="l" defTabSz="1007394"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000000"/>
                </a:solidFill>
                <a:effectLst/>
                <a:uLnTx/>
                <a:uFillTx/>
                <a:latin typeface="Calibri"/>
                <a:ea typeface="+mn-ea"/>
                <a:cs typeface="+mn-cs"/>
              </a:rPr>
              <a:t>Point Allocation for all Motorway Sections</a:t>
            </a:r>
            <a:endParaRPr kumimoji="0" lang="de-DE" sz="2800" b="1" i="0" u="sng"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73436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3027327230"/>
              </p:ext>
            </p:extLst>
          </p:nvPr>
        </p:nvGraphicFramePr>
        <p:xfrm>
          <a:off x="1676400" y="3651250"/>
          <a:ext cx="11152910" cy="3828618"/>
        </p:xfrm>
        <a:graphic>
          <a:graphicData uri="http://schemas.openxmlformats.org/drawingml/2006/table">
            <a:tbl>
              <a:tblPr firstRow="1" bandRow="1">
                <a:tableStyleId>{5C22544A-7EE6-4342-B048-85BDC9FD1C3A}</a:tableStyleId>
              </a:tblPr>
              <a:tblGrid>
                <a:gridCol w="727583">
                  <a:extLst>
                    <a:ext uri="{9D8B030D-6E8A-4147-A177-3AD203B41FA5}">
                      <a16:colId xmlns:a16="http://schemas.microsoft.com/office/drawing/2014/main" val="4036213578"/>
                    </a:ext>
                  </a:extLst>
                </a:gridCol>
                <a:gridCol w="10425327">
                  <a:extLst>
                    <a:ext uri="{9D8B030D-6E8A-4147-A177-3AD203B41FA5}">
                      <a16:colId xmlns:a16="http://schemas.microsoft.com/office/drawing/2014/main" val="1146797962"/>
                    </a:ext>
                  </a:extLst>
                </a:gridCol>
              </a:tblGrid>
              <a:tr h="1276206">
                <a:tc>
                  <a:txBody>
                    <a:bodyPr/>
                    <a:lstStyle/>
                    <a:p>
                      <a:pPr algn="ctr"/>
                      <a:r>
                        <a:rPr lang="de-DE" sz="5400" b="1" dirty="0">
                          <a:solidFill>
                            <a:schemeClr val="tx1"/>
                          </a:solidFill>
                        </a:rPr>
                        <a:t>4</a:t>
                      </a:r>
                    </a:p>
                  </a:txBody>
                  <a:tcPr>
                    <a:solidFill>
                      <a:srgbClr val="FF9300"/>
                    </a:solidFill>
                  </a:tcPr>
                </a:tc>
                <a:tc>
                  <a:txBody>
                    <a:bodyPr/>
                    <a:lstStyle/>
                    <a:p>
                      <a:pPr algn="ctr"/>
                      <a:r>
                        <a:rPr lang="en-US" sz="5400" b="0" dirty="0">
                          <a:solidFill>
                            <a:schemeClr val="tx1"/>
                          </a:solidFill>
                        </a:rPr>
                        <a:t>Facilities on</a:t>
                      </a:r>
                      <a:r>
                        <a:rPr lang="de-DE" sz="5400" b="0" dirty="0">
                          <a:solidFill>
                            <a:schemeClr val="tx1"/>
                          </a:solidFill>
                        </a:rPr>
                        <a:t> &lt; 20% </a:t>
                      </a:r>
                      <a:r>
                        <a:rPr lang="de-DE" sz="5400" b="0" dirty="0" err="1">
                          <a:solidFill>
                            <a:schemeClr val="tx1"/>
                          </a:solidFill>
                        </a:rPr>
                        <a:t>of</a:t>
                      </a:r>
                      <a:r>
                        <a:rPr lang="de-DE" sz="5400" b="0" dirty="0">
                          <a:solidFill>
                            <a:schemeClr val="tx1"/>
                          </a:solidFill>
                        </a:rPr>
                        <a:t> </a:t>
                      </a:r>
                      <a:r>
                        <a:rPr lang="de-DE" sz="5400" b="0" dirty="0" err="1">
                          <a:solidFill>
                            <a:schemeClr val="tx1"/>
                          </a:solidFill>
                        </a:rPr>
                        <a:t>distance</a:t>
                      </a:r>
                      <a:endParaRPr lang="de-DE" sz="5400" b="0" dirty="0">
                        <a:solidFill>
                          <a:schemeClr val="tx1"/>
                        </a:solidFill>
                      </a:endParaRPr>
                    </a:p>
                  </a:txBody>
                  <a:tcPr>
                    <a:solidFill>
                      <a:srgbClr val="FF9300"/>
                    </a:solidFill>
                  </a:tcPr>
                </a:tc>
                <a:extLst>
                  <a:ext uri="{0D108BD9-81ED-4DB2-BD59-A6C34878D82A}">
                    <a16:rowId xmlns:a16="http://schemas.microsoft.com/office/drawing/2014/main" val="3606746611"/>
                  </a:ext>
                </a:extLst>
              </a:tr>
              <a:tr h="1276206">
                <a:tc>
                  <a:txBody>
                    <a:bodyPr/>
                    <a:lstStyle/>
                    <a:p>
                      <a:pPr algn="ctr"/>
                      <a:r>
                        <a:rPr lang="de-DE" sz="5400" b="1" dirty="0">
                          <a:solidFill>
                            <a:schemeClr val="tx1"/>
                          </a:solidFill>
                        </a:rPr>
                        <a:t>2</a:t>
                      </a:r>
                    </a:p>
                  </a:txBody>
                  <a:tcPr>
                    <a:solidFill>
                      <a:srgbClr val="92D050"/>
                    </a:solidFill>
                  </a:tcPr>
                </a:tc>
                <a:tc>
                  <a:txBody>
                    <a:bodyPr/>
                    <a:lstStyle/>
                    <a:p>
                      <a:pPr algn="ctr"/>
                      <a:r>
                        <a:rPr lang="en-US" sz="5400" b="0" dirty="0">
                          <a:solidFill>
                            <a:schemeClr val="tx1"/>
                          </a:solidFill>
                        </a:rPr>
                        <a:t>Facilities on</a:t>
                      </a:r>
                      <a:r>
                        <a:rPr lang="de-DE" sz="5400" b="0" dirty="0">
                          <a:solidFill>
                            <a:schemeClr val="tx1"/>
                          </a:solidFill>
                        </a:rPr>
                        <a:t> &lt; 80% </a:t>
                      </a:r>
                      <a:r>
                        <a:rPr lang="de-DE" sz="5400" b="0" dirty="0" err="1">
                          <a:solidFill>
                            <a:schemeClr val="tx1"/>
                          </a:solidFill>
                        </a:rPr>
                        <a:t>of</a:t>
                      </a:r>
                      <a:r>
                        <a:rPr lang="de-DE" sz="5400" b="0" dirty="0">
                          <a:solidFill>
                            <a:schemeClr val="tx1"/>
                          </a:solidFill>
                        </a:rPr>
                        <a:t> </a:t>
                      </a:r>
                      <a:r>
                        <a:rPr lang="de-DE" sz="5400" b="0" dirty="0" err="1">
                          <a:solidFill>
                            <a:schemeClr val="tx1"/>
                          </a:solidFill>
                        </a:rPr>
                        <a:t>distance</a:t>
                      </a:r>
                      <a:endParaRPr lang="de-DE" sz="5400" b="0" dirty="0">
                        <a:solidFill>
                          <a:schemeClr val="tx1"/>
                        </a:solidFill>
                      </a:endParaRPr>
                    </a:p>
                  </a:txBody>
                  <a:tcPr>
                    <a:solidFill>
                      <a:srgbClr val="92D050"/>
                    </a:solidFill>
                  </a:tcPr>
                </a:tc>
                <a:extLst>
                  <a:ext uri="{0D108BD9-81ED-4DB2-BD59-A6C34878D82A}">
                    <a16:rowId xmlns:a16="http://schemas.microsoft.com/office/drawing/2014/main" val="792286629"/>
                  </a:ext>
                </a:extLst>
              </a:tr>
              <a:tr h="1276206">
                <a:tc>
                  <a:txBody>
                    <a:bodyPr/>
                    <a:lstStyle/>
                    <a:p>
                      <a:pPr algn="ctr"/>
                      <a:r>
                        <a:rPr lang="de-DE" sz="5400" b="1" dirty="0">
                          <a:solidFill>
                            <a:schemeClr val="tx1"/>
                          </a:solidFill>
                        </a:rPr>
                        <a:t>0</a:t>
                      </a:r>
                    </a:p>
                  </a:txBody>
                  <a:tcPr>
                    <a:solidFill>
                      <a:srgbClr val="00B050"/>
                    </a:solidFill>
                  </a:tcPr>
                </a:tc>
                <a:tc>
                  <a:txBody>
                    <a:bodyPr/>
                    <a:lstStyle/>
                    <a:p>
                      <a:pPr algn="ctr"/>
                      <a:r>
                        <a:rPr lang="en-US" sz="5400" b="0" dirty="0">
                          <a:solidFill>
                            <a:schemeClr val="tx1"/>
                          </a:solidFill>
                        </a:rPr>
                        <a:t>Facilities on</a:t>
                      </a:r>
                      <a:r>
                        <a:rPr lang="de-DE" sz="5400" b="0" dirty="0">
                          <a:solidFill>
                            <a:schemeClr val="tx1"/>
                          </a:solidFill>
                        </a:rPr>
                        <a:t> &gt; 80% </a:t>
                      </a:r>
                      <a:r>
                        <a:rPr lang="de-DE" sz="5400" b="0" dirty="0" err="1">
                          <a:solidFill>
                            <a:schemeClr val="tx1"/>
                          </a:solidFill>
                        </a:rPr>
                        <a:t>of</a:t>
                      </a:r>
                      <a:r>
                        <a:rPr lang="de-DE" sz="5400" b="0" dirty="0">
                          <a:solidFill>
                            <a:schemeClr val="tx1"/>
                          </a:solidFill>
                        </a:rPr>
                        <a:t> </a:t>
                      </a:r>
                      <a:r>
                        <a:rPr lang="de-DE" sz="5400" b="0" dirty="0" err="1">
                          <a:solidFill>
                            <a:schemeClr val="tx1"/>
                          </a:solidFill>
                        </a:rPr>
                        <a:t>distance</a:t>
                      </a:r>
                      <a:endParaRPr lang="de-DE" sz="5400" b="0" dirty="0">
                        <a:solidFill>
                          <a:schemeClr val="tx1"/>
                        </a:solidFill>
                      </a:endParaRP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r>
              <a:rPr lang="en-US" sz="6600" b="0" dirty="0">
                <a:solidFill>
                  <a:schemeClr val="tx1"/>
                </a:solidFill>
              </a:rPr>
              <a:t>7. Facilities for pedestrians and cyclists</a:t>
            </a:r>
          </a:p>
        </p:txBody>
      </p:sp>
    </p:spTree>
    <p:extLst>
      <p:ext uri="{BB962C8B-B14F-4D97-AF65-F5344CB8AC3E}">
        <p14:creationId xmlns:p14="http://schemas.microsoft.com/office/powerpoint/2010/main" val="4183925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a:extLst>
              <a:ext uri="{FF2B5EF4-FFF2-40B4-BE49-F238E27FC236}">
                <a16:creationId xmlns:a16="http://schemas.microsoft.com/office/drawing/2014/main" id="{6B440192-E4E9-4B04-C854-9E53C5DB8EAC}"/>
              </a:ext>
            </a:extLst>
          </p:cNvPr>
          <p:cNvGraphicFramePr>
            <a:graphicFrameLocks noGrp="1"/>
          </p:cNvGraphicFramePr>
          <p:nvPr>
            <p:ph idx="1"/>
            <p:extLst>
              <p:ext uri="{D42A27DB-BD31-4B8C-83A1-F6EECF244321}">
                <p14:modId xmlns:p14="http://schemas.microsoft.com/office/powerpoint/2010/main" val="761703948"/>
              </p:ext>
            </p:extLst>
          </p:nvPr>
        </p:nvGraphicFramePr>
        <p:xfrm>
          <a:off x="1676399" y="3651250"/>
          <a:ext cx="13896109" cy="5112732"/>
        </p:xfrm>
        <a:graphic>
          <a:graphicData uri="http://schemas.openxmlformats.org/drawingml/2006/table">
            <a:tbl>
              <a:tblPr firstRow="1" bandRow="1">
                <a:tableStyleId>{5C22544A-7EE6-4342-B048-85BDC9FD1C3A}</a:tableStyleId>
              </a:tblPr>
              <a:tblGrid>
                <a:gridCol w="906541">
                  <a:extLst>
                    <a:ext uri="{9D8B030D-6E8A-4147-A177-3AD203B41FA5}">
                      <a16:colId xmlns:a16="http://schemas.microsoft.com/office/drawing/2014/main" val="4036213578"/>
                    </a:ext>
                  </a:extLst>
                </a:gridCol>
                <a:gridCol w="12989568">
                  <a:extLst>
                    <a:ext uri="{9D8B030D-6E8A-4147-A177-3AD203B41FA5}">
                      <a16:colId xmlns:a16="http://schemas.microsoft.com/office/drawing/2014/main" val="1146797962"/>
                    </a:ext>
                  </a:extLst>
                </a:gridCol>
              </a:tblGrid>
              <a:tr h="1276206">
                <a:tc>
                  <a:txBody>
                    <a:bodyPr/>
                    <a:lstStyle/>
                    <a:p>
                      <a:pPr algn="ctr"/>
                      <a:r>
                        <a:rPr lang="de-DE" sz="5400" b="1" dirty="0">
                          <a:solidFill>
                            <a:schemeClr val="tx1"/>
                          </a:solidFill>
                        </a:rPr>
                        <a:t>5</a:t>
                      </a:r>
                    </a:p>
                  </a:txBody>
                  <a:tcPr>
                    <a:solidFill>
                      <a:srgbClr val="FF0000"/>
                    </a:solidFill>
                  </a:tcPr>
                </a:tc>
                <a:tc>
                  <a:txBody>
                    <a:bodyPr/>
                    <a:lstStyle/>
                    <a:p>
                      <a:pPr algn="ctr"/>
                      <a:r>
                        <a:rPr lang="de-DE" sz="5400" b="0" dirty="0">
                          <a:solidFill>
                            <a:schemeClr val="tx1"/>
                          </a:solidFill>
                        </a:rPr>
                        <a:t>Absence </a:t>
                      </a:r>
                      <a:r>
                        <a:rPr lang="de-DE" sz="5400" b="0" dirty="0" err="1">
                          <a:solidFill>
                            <a:schemeClr val="tx1"/>
                          </a:solidFill>
                        </a:rPr>
                        <a:t>of</a:t>
                      </a:r>
                      <a:r>
                        <a:rPr lang="de-DE" sz="5400" b="0" dirty="0">
                          <a:solidFill>
                            <a:schemeClr val="tx1"/>
                          </a:solidFill>
                        </a:rPr>
                        <a:t> a </a:t>
                      </a:r>
                      <a:r>
                        <a:rPr lang="de-DE" sz="5400" b="0" dirty="0" err="1">
                          <a:solidFill>
                            <a:schemeClr val="tx1"/>
                          </a:solidFill>
                        </a:rPr>
                        <a:t>left</a:t>
                      </a:r>
                      <a:r>
                        <a:rPr lang="de-DE" sz="5400" b="0" dirty="0">
                          <a:solidFill>
                            <a:schemeClr val="tx1"/>
                          </a:solidFill>
                        </a:rPr>
                        <a:t>-turn </a:t>
                      </a:r>
                      <a:r>
                        <a:rPr lang="de-DE" sz="5400" b="0" dirty="0" err="1">
                          <a:solidFill>
                            <a:schemeClr val="tx1"/>
                          </a:solidFill>
                        </a:rPr>
                        <a:t>lane</a:t>
                      </a:r>
                      <a:r>
                        <a:rPr lang="de-DE" sz="5400" b="0" dirty="0">
                          <a:solidFill>
                            <a:schemeClr val="tx1"/>
                          </a:solidFill>
                        </a:rPr>
                        <a:t> in a </a:t>
                      </a:r>
                      <a:r>
                        <a:rPr lang="de-DE" sz="5400" b="0" dirty="0" err="1">
                          <a:solidFill>
                            <a:schemeClr val="tx1"/>
                          </a:solidFill>
                        </a:rPr>
                        <a:t>priority</a:t>
                      </a:r>
                      <a:r>
                        <a:rPr lang="de-DE" sz="5400" b="0" dirty="0">
                          <a:solidFill>
                            <a:schemeClr val="tx1"/>
                          </a:solidFill>
                        </a:rPr>
                        <a:t> </a:t>
                      </a:r>
                      <a:r>
                        <a:rPr lang="de-DE" sz="5400" b="0" dirty="0" err="1">
                          <a:solidFill>
                            <a:schemeClr val="tx1"/>
                          </a:solidFill>
                        </a:rPr>
                        <a:t>road</a:t>
                      </a:r>
                      <a:endParaRPr lang="de-DE" sz="5400" b="0" dirty="0">
                        <a:solidFill>
                          <a:schemeClr val="tx1"/>
                        </a:solidFill>
                      </a:endParaRPr>
                    </a:p>
                    <a:p>
                      <a:pPr algn="ctr"/>
                      <a:r>
                        <a:rPr lang="de-DE" sz="5400" b="1" dirty="0" err="1">
                          <a:solidFill>
                            <a:schemeClr val="tx1"/>
                          </a:solidFill>
                        </a:rPr>
                        <a:t>or</a:t>
                      </a:r>
                      <a:r>
                        <a:rPr lang="de-DE" sz="5400" b="0" dirty="0">
                          <a:solidFill>
                            <a:schemeClr val="tx1"/>
                          </a:solidFill>
                        </a:rPr>
                        <a:t> </a:t>
                      </a:r>
                      <a:r>
                        <a:rPr lang="de-DE" sz="5400" b="0" dirty="0" err="1">
                          <a:solidFill>
                            <a:schemeClr val="tx1"/>
                          </a:solidFill>
                        </a:rPr>
                        <a:t>left</a:t>
                      </a:r>
                      <a:r>
                        <a:rPr lang="de-DE" sz="5400" b="0" dirty="0">
                          <a:solidFill>
                            <a:schemeClr val="tx1"/>
                          </a:solidFill>
                        </a:rPr>
                        <a:t>-turn </a:t>
                      </a:r>
                      <a:r>
                        <a:rPr lang="de-DE" sz="5400" b="0" dirty="0" err="1">
                          <a:solidFill>
                            <a:schemeClr val="tx1"/>
                          </a:solidFill>
                        </a:rPr>
                        <a:t>lane</a:t>
                      </a:r>
                      <a:r>
                        <a:rPr lang="de-DE" sz="5400" b="0" dirty="0">
                          <a:solidFill>
                            <a:schemeClr val="tx1"/>
                          </a:solidFill>
                        </a:rPr>
                        <a:t> in non </a:t>
                      </a:r>
                      <a:r>
                        <a:rPr lang="de-DE" sz="5400" b="0" dirty="0" err="1">
                          <a:solidFill>
                            <a:schemeClr val="tx1"/>
                          </a:solidFill>
                        </a:rPr>
                        <a:t>priority</a:t>
                      </a:r>
                      <a:r>
                        <a:rPr lang="de-DE" sz="5400" b="0" dirty="0">
                          <a:solidFill>
                            <a:schemeClr val="tx1"/>
                          </a:solidFill>
                        </a:rPr>
                        <a:t> </a:t>
                      </a:r>
                      <a:r>
                        <a:rPr lang="de-DE" sz="5400" b="0" dirty="0" err="1">
                          <a:solidFill>
                            <a:schemeClr val="tx1"/>
                          </a:solidFill>
                        </a:rPr>
                        <a:t>road</a:t>
                      </a:r>
                      <a:endParaRPr lang="de-DE" sz="5400" b="0" dirty="0">
                        <a:solidFill>
                          <a:schemeClr val="tx1"/>
                        </a:solidFill>
                      </a:endParaRPr>
                    </a:p>
                    <a:p>
                      <a:pPr algn="ctr"/>
                      <a:r>
                        <a:rPr lang="de-DE" sz="5400" b="1" dirty="0" err="1">
                          <a:solidFill>
                            <a:schemeClr val="tx1"/>
                          </a:solidFill>
                        </a:rPr>
                        <a:t>or</a:t>
                      </a:r>
                      <a:r>
                        <a:rPr lang="de-DE" sz="5400" b="0" dirty="0">
                          <a:solidFill>
                            <a:schemeClr val="tx1"/>
                          </a:solidFill>
                        </a:rPr>
                        <a:t> </a:t>
                      </a:r>
                      <a:r>
                        <a:rPr lang="de-DE" sz="5400" b="0" dirty="0" err="1">
                          <a:solidFill>
                            <a:schemeClr val="tx1"/>
                          </a:solidFill>
                        </a:rPr>
                        <a:t>no</a:t>
                      </a:r>
                      <a:r>
                        <a:rPr lang="de-DE" sz="5400" b="0" dirty="0">
                          <a:solidFill>
                            <a:schemeClr val="tx1"/>
                          </a:solidFill>
                        </a:rPr>
                        <a:t> </a:t>
                      </a:r>
                      <a:r>
                        <a:rPr lang="de-DE" sz="5400" b="0" dirty="0" err="1">
                          <a:solidFill>
                            <a:schemeClr val="tx1"/>
                          </a:solidFill>
                        </a:rPr>
                        <a:t>dedicated</a:t>
                      </a:r>
                      <a:r>
                        <a:rPr lang="de-DE" sz="5400" b="0" dirty="0">
                          <a:solidFill>
                            <a:schemeClr val="tx1"/>
                          </a:solidFill>
                        </a:rPr>
                        <a:t> </a:t>
                      </a:r>
                      <a:r>
                        <a:rPr lang="de-DE" sz="5400" b="0" dirty="0" err="1">
                          <a:solidFill>
                            <a:schemeClr val="tx1"/>
                          </a:solidFill>
                        </a:rPr>
                        <a:t>left</a:t>
                      </a:r>
                      <a:r>
                        <a:rPr lang="de-DE" sz="5400" b="0" dirty="0">
                          <a:solidFill>
                            <a:schemeClr val="tx1"/>
                          </a:solidFill>
                        </a:rPr>
                        <a:t>-turn </a:t>
                      </a:r>
                      <a:r>
                        <a:rPr lang="de-DE" sz="5400" b="0" dirty="0" err="1">
                          <a:solidFill>
                            <a:schemeClr val="tx1"/>
                          </a:solidFill>
                        </a:rPr>
                        <a:t>signal</a:t>
                      </a:r>
                      <a:r>
                        <a:rPr lang="de-DE" sz="5400" b="0" dirty="0">
                          <a:solidFill>
                            <a:schemeClr val="tx1"/>
                          </a:solidFill>
                        </a:rPr>
                        <a:t> </a:t>
                      </a:r>
                      <a:r>
                        <a:rPr lang="de-DE" sz="5400" b="0" dirty="0" err="1">
                          <a:solidFill>
                            <a:schemeClr val="tx1"/>
                          </a:solidFill>
                        </a:rPr>
                        <a:t>sequence</a:t>
                      </a:r>
                      <a:endParaRPr lang="de-DE" sz="5400" b="0" dirty="0">
                        <a:solidFill>
                          <a:schemeClr val="tx1"/>
                        </a:solidFill>
                      </a:endParaRPr>
                    </a:p>
                  </a:txBody>
                  <a:tcPr>
                    <a:solidFill>
                      <a:srgbClr val="FF0000"/>
                    </a:solidFill>
                  </a:tcPr>
                </a:tc>
                <a:extLst>
                  <a:ext uri="{0D108BD9-81ED-4DB2-BD59-A6C34878D82A}">
                    <a16:rowId xmlns:a16="http://schemas.microsoft.com/office/drawing/2014/main" val="3606746611"/>
                  </a:ext>
                </a:extLst>
              </a:tr>
              <a:tr h="1276206">
                <a:tc>
                  <a:txBody>
                    <a:bodyPr/>
                    <a:lstStyle/>
                    <a:p>
                      <a:pPr algn="ctr"/>
                      <a:r>
                        <a:rPr lang="de-DE" sz="5400" b="1" dirty="0">
                          <a:solidFill>
                            <a:schemeClr val="tx1"/>
                          </a:solidFill>
                        </a:rPr>
                        <a:t>3</a:t>
                      </a:r>
                    </a:p>
                  </a:txBody>
                  <a:tcPr>
                    <a:solidFill>
                      <a:srgbClr val="FFFF00"/>
                    </a:solidFill>
                  </a:tcPr>
                </a:tc>
                <a:tc>
                  <a:txBody>
                    <a:bodyPr/>
                    <a:lstStyle/>
                    <a:p>
                      <a:pPr algn="ctr"/>
                      <a:r>
                        <a:rPr lang="de-DE" sz="5400" b="0" dirty="0" err="1">
                          <a:solidFill>
                            <a:schemeClr val="tx1"/>
                          </a:solidFill>
                        </a:rPr>
                        <a:t>Intersections</a:t>
                      </a:r>
                      <a:r>
                        <a:rPr lang="de-DE" sz="5400" b="0" dirty="0">
                          <a:solidFill>
                            <a:schemeClr val="tx1"/>
                          </a:solidFill>
                        </a:rPr>
                        <a:t> </a:t>
                      </a:r>
                      <a:r>
                        <a:rPr lang="de-DE" sz="5400" b="0" dirty="0" err="1">
                          <a:solidFill>
                            <a:schemeClr val="tx1"/>
                          </a:solidFill>
                        </a:rPr>
                        <a:t>without</a:t>
                      </a:r>
                      <a:r>
                        <a:rPr lang="de-DE" sz="5400" b="0" dirty="0">
                          <a:solidFill>
                            <a:schemeClr val="tx1"/>
                          </a:solidFill>
                        </a:rPr>
                        <a:t> </a:t>
                      </a:r>
                      <a:r>
                        <a:rPr lang="de-DE" sz="5400" b="0" dirty="0" err="1">
                          <a:solidFill>
                            <a:schemeClr val="tx1"/>
                          </a:solidFill>
                        </a:rPr>
                        <a:t>left</a:t>
                      </a:r>
                      <a:r>
                        <a:rPr lang="de-DE" sz="5400" b="0" dirty="0">
                          <a:solidFill>
                            <a:schemeClr val="tx1"/>
                          </a:solidFill>
                        </a:rPr>
                        <a:t>-turn </a:t>
                      </a:r>
                      <a:r>
                        <a:rPr lang="de-DE" sz="5400" b="0" dirty="0" err="1">
                          <a:solidFill>
                            <a:schemeClr val="tx1"/>
                          </a:solidFill>
                        </a:rPr>
                        <a:t>lanes</a:t>
                      </a:r>
                      <a:endParaRPr lang="de-DE" sz="5400" b="0" dirty="0">
                        <a:solidFill>
                          <a:schemeClr val="tx1"/>
                        </a:solidFill>
                      </a:endParaRPr>
                    </a:p>
                  </a:txBody>
                  <a:tcPr>
                    <a:solidFill>
                      <a:srgbClr val="FFFF00"/>
                    </a:solidFill>
                  </a:tcPr>
                </a:tc>
                <a:extLst>
                  <a:ext uri="{0D108BD9-81ED-4DB2-BD59-A6C34878D82A}">
                    <a16:rowId xmlns:a16="http://schemas.microsoft.com/office/drawing/2014/main" val="792286629"/>
                  </a:ext>
                </a:extLst>
              </a:tr>
              <a:tr h="1276206">
                <a:tc>
                  <a:txBody>
                    <a:bodyPr/>
                    <a:lstStyle/>
                    <a:p>
                      <a:pPr algn="ctr"/>
                      <a:r>
                        <a:rPr lang="de-DE" sz="5400" b="1" dirty="0">
                          <a:solidFill>
                            <a:schemeClr val="tx1"/>
                          </a:solidFill>
                        </a:rPr>
                        <a:t>0</a:t>
                      </a:r>
                    </a:p>
                  </a:txBody>
                  <a:tcPr>
                    <a:solidFill>
                      <a:srgbClr val="00B050"/>
                    </a:solidFill>
                  </a:tcPr>
                </a:tc>
                <a:tc>
                  <a:txBody>
                    <a:bodyPr/>
                    <a:lstStyle/>
                    <a:p>
                      <a:pPr algn="ctr"/>
                      <a:r>
                        <a:rPr lang="de-DE" sz="5400" dirty="0" err="1">
                          <a:solidFill>
                            <a:schemeClr val="tx1"/>
                          </a:solidFill>
                        </a:rPr>
                        <a:t>no</a:t>
                      </a:r>
                      <a:r>
                        <a:rPr lang="de-DE" sz="5400" dirty="0">
                          <a:solidFill>
                            <a:schemeClr val="tx1"/>
                          </a:solidFill>
                        </a:rPr>
                        <a:t> </a:t>
                      </a:r>
                      <a:r>
                        <a:rPr lang="de-DE" sz="5400" dirty="0" err="1">
                          <a:solidFill>
                            <a:schemeClr val="tx1"/>
                          </a:solidFill>
                        </a:rPr>
                        <a:t>detected</a:t>
                      </a:r>
                      <a:r>
                        <a:rPr lang="de-DE" sz="5400" dirty="0">
                          <a:solidFill>
                            <a:schemeClr val="tx1"/>
                          </a:solidFill>
                        </a:rPr>
                        <a:t> </a:t>
                      </a:r>
                      <a:r>
                        <a:rPr lang="de-DE" sz="5400" dirty="0" err="1">
                          <a:solidFill>
                            <a:schemeClr val="tx1"/>
                          </a:solidFill>
                        </a:rPr>
                        <a:t>deficits</a:t>
                      </a:r>
                      <a:endParaRPr lang="de-DE" sz="5400" dirty="0">
                        <a:solidFill>
                          <a:schemeClr val="tx1"/>
                        </a:solidFill>
                      </a:endParaRPr>
                    </a:p>
                  </a:txBody>
                  <a:tcPr>
                    <a:solidFill>
                      <a:srgbClr val="00B050"/>
                    </a:solidFill>
                  </a:tcPr>
                </a:tc>
                <a:extLst>
                  <a:ext uri="{0D108BD9-81ED-4DB2-BD59-A6C34878D82A}">
                    <a16:rowId xmlns:a16="http://schemas.microsoft.com/office/drawing/2014/main" val="3809416501"/>
                  </a:ext>
                </a:extLst>
              </a:tr>
            </a:tbl>
          </a:graphicData>
        </a:graphic>
      </p:graphicFrame>
      <p:sp>
        <p:nvSpPr>
          <p:cNvPr id="3" name="Titel 2">
            <a:extLst>
              <a:ext uri="{FF2B5EF4-FFF2-40B4-BE49-F238E27FC236}">
                <a16:creationId xmlns:a16="http://schemas.microsoft.com/office/drawing/2014/main" id="{47F71AB3-9129-2871-BD71-665C411E4676}"/>
              </a:ext>
            </a:extLst>
          </p:cNvPr>
          <p:cNvSpPr>
            <a:spLocks noGrp="1"/>
          </p:cNvSpPr>
          <p:nvPr>
            <p:ph type="title"/>
          </p:nvPr>
        </p:nvSpPr>
        <p:spPr/>
        <p:txBody>
          <a:bodyPr/>
          <a:lstStyle/>
          <a:p>
            <a:pPr lvl="0"/>
            <a:r>
              <a:rPr lang="en-US" sz="6600" b="0" dirty="0">
                <a:solidFill>
                  <a:schemeClr val="tx1"/>
                </a:solidFill>
              </a:rPr>
              <a:t>8. Left-turn lanes at intersections</a:t>
            </a:r>
          </a:p>
        </p:txBody>
      </p:sp>
    </p:spTree>
    <p:extLst>
      <p:ext uri="{BB962C8B-B14F-4D97-AF65-F5344CB8AC3E}">
        <p14:creationId xmlns:p14="http://schemas.microsoft.com/office/powerpoint/2010/main" val="16602326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4EEDD1-23D7-4026-B807-D50A12E78539}"/>
              </a:ext>
            </a:extLst>
          </p:cNvPr>
          <p:cNvSpPr>
            <a:spLocks noGrp="1"/>
          </p:cNvSpPr>
          <p:nvPr>
            <p:ph type="title"/>
          </p:nvPr>
        </p:nvSpPr>
        <p:spPr/>
        <p:txBody>
          <a:bodyPr/>
          <a:lstStyle/>
          <a:p>
            <a:r>
              <a:rPr lang="de-DE" dirty="0" err="1">
                <a:solidFill>
                  <a:srgbClr val="F39000"/>
                </a:solidFill>
              </a:rPr>
              <a:t>Proactive</a:t>
            </a:r>
            <a:r>
              <a:rPr lang="de-DE" dirty="0">
                <a:solidFill>
                  <a:srgbClr val="F39000"/>
                </a:solidFill>
              </a:rPr>
              <a:t> </a:t>
            </a:r>
            <a:r>
              <a:rPr lang="de-DE" dirty="0" err="1">
                <a:solidFill>
                  <a:srgbClr val="F39000"/>
                </a:solidFill>
              </a:rPr>
              <a:t>assessment</a:t>
            </a:r>
            <a:endParaRPr lang="de-DE" dirty="0">
              <a:solidFill>
                <a:srgbClr val="F39000"/>
              </a:solidFill>
            </a:endParaRPr>
          </a:p>
        </p:txBody>
      </p:sp>
      <p:sp>
        <p:nvSpPr>
          <p:cNvPr id="3" name="Inhaltsplatzhalter 2">
            <a:extLst>
              <a:ext uri="{FF2B5EF4-FFF2-40B4-BE49-F238E27FC236}">
                <a16:creationId xmlns:a16="http://schemas.microsoft.com/office/drawing/2014/main" id="{21D2CF61-3FE5-41A6-9199-608136DF9A18}"/>
              </a:ext>
            </a:extLst>
          </p:cNvPr>
          <p:cNvSpPr>
            <a:spLocks noGrp="1"/>
          </p:cNvSpPr>
          <p:nvPr>
            <p:ph sz="half" idx="1"/>
          </p:nvPr>
        </p:nvSpPr>
        <p:spPr>
          <a:xfrm>
            <a:off x="837979" y="3652085"/>
            <a:ext cx="14555291" cy="8700410"/>
          </a:xfrm>
        </p:spPr>
        <p:txBody>
          <a:bodyPr/>
          <a:lstStyle/>
          <a:p>
            <a:r>
              <a:rPr lang="en-US" dirty="0"/>
              <a:t>Overall assessment uses on the </a:t>
            </a:r>
            <a:br>
              <a:rPr lang="en-US" dirty="0"/>
            </a:br>
            <a:r>
              <a:rPr lang="en-US" b="1" dirty="0"/>
              <a:t>highest single score</a:t>
            </a:r>
          </a:p>
          <a:p>
            <a:endParaRPr lang="de-DE" dirty="0"/>
          </a:p>
          <a:p>
            <a:pPr marL="0" indent="0">
              <a:buNone/>
            </a:pPr>
            <a:endParaRPr lang="de-DE" dirty="0"/>
          </a:p>
          <a:p>
            <a:pPr marL="0" indent="0">
              <a:buNone/>
            </a:pPr>
            <a:endParaRPr lang="de-DE" dirty="0"/>
          </a:p>
          <a:p>
            <a:r>
              <a:rPr lang="en-US" b="1" dirty="0"/>
              <a:t>feasible</a:t>
            </a:r>
            <a:r>
              <a:rPr lang="en-US" dirty="0"/>
              <a:t> even with incomplete data</a:t>
            </a:r>
            <a:endParaRPr lang="de-DE" dirty="0"/>
          </a:p>
          <a:p>
            <a:r>
              <a:rPr lang="de-DE" dirty="0" err="1"/>
              <a:t>number</a:t>
            </a:r>
            <a:r>
              <a:rPr lang="de-DE" dirty="0"/>
              <a:t> </a:t>
            </a:r>
            <a:r>
              <a:rPr lang="de-DE" dirty="0" err="1"/>
              <a:t>of</a:t>
            </a:r>
            <a:r>
              <a:rPr lang="de-DE" dirty="0"/>
              <a:t> </a:t>
            </a:r>
            <a:r>
              <a:rPr lang="de-DE" dirty="0" err="1"/>
              <a:t>indicators</a:t>
            </a:r>
            <a:r>
              <a:rPr lang="de-DE" dirty="0"/>
              <a:t> </a:t>
            </a:r>
            <a:r>
              <a:rPr lang="de-DE" dirty="0" err="1"/>
              <a:t>be</a:t>
            </a:r>
            <a:r>
              <a:rPr lang="de-DE" dirty="0"/>
              <a:t> </a:t>
            </a:r>
            <a:r>
              <a:rPr lang="de-DE" b="1" dirty="0" err="1"/>
              <a:t>easily</a:t>
            </a:r>
            <a:r>
              <a:rPr lang="de-DE" b="1" dirty="0"/>
              <a:t> </a:t>
            </a:r>
            <a:r>
              <a:rPr lang="de-DE" b="1" dirty="0" err="1"/>
              <a:t>extended</a:t>
            </a:r>
            <a:endParaRPr lang="de-DE" dirty="0"/>
          </a:p>
          <a:p>
            <a:endParaRPr lang="de-DE" dirty="0"/>
          </a:p>
          <a:p>
            <a:endParaRPr lang="en-US" b="1" dirty="0"/>
          </a:p>
          <a:p>
            <a:endParaRPr lang="en-US" b="1" dirty="0"/>
          </a:p>
          <a:p>
            <a:endParaRPr lang="en-US" b="1" dirty="0"/>
          </a:p>
          <a:p>
            <a:pPr marL="0" indent="0">
              <a:buNone/>
            </a:pPr>
            <a:endParaRPr lang="en-US" b="1" dirty="0"/>
          </a:p>
          <a:p>
            <a:endParaRPr lang="de-DE" dirty="0"/>
          </a:p>
        </p:txBody>
      </p:sp>
      <p:sp>
        <p:nvSpPr>
          <p:cNvPr id="20" name="Pfeil: nach unten 19">
            <a:extLst>
              <a:ext uri="{FF2B5EF4-FFF2-40B4-BE49-F238E27FC236}">
                <a16:creationId xmlns:a16="http://schemas.microsoft.com/office/drawing/2014/main" id="{5DE9C961-ECAB-4337-BC1D-8EFA4131B0E0}"/>
              </a:ext>
            </a:extLst>
          </p:cNvPr>
          <p:cNvSpPr/>
          <p:nvPr/>
        </p:nvSpPr>
        <p:spPr>
          <a:xfrm>
            <a:off x="19135605" y="9279132"/>
            <a:ext cx="508304" cy="684656"/>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cxnSp>
        <p:nvCxnSpPr>
          <p:cNvPr id="22" name="Gerader Verbinder 21">
            <a:extLst>
              <a:ext uri="{FF2B5EF4-FFF2-40B4-BE49-F238E27FC236}">
                <a16:creationId xmlns:a16="http://schemas.microsoft.com/office/drawing/2014/main" id="{73D11826-5FBB-46D5-B4E4-210F136A215B}"/>
              </a:ext>
            </a:extLst>
          </p:cNvPr>
          <p:cNvCxnSpPr>
            <a:cxnSpLocks/>
          </p:cNvCxnSpPr>
          <p:nvPr/>
        </p:nvCxnSpPr>
        <p:spPr>
          <a:xfrm>
            <a:off x="17132395" y="10951266"/>
            <a:ext cx="1504212" cy="0"/>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Gerader Verbinder 22">
            <a:extLst>
              <a:ext uri="{FF2B5EF4-FFF2-40B4-BE49-F238E27FC236}">
                <a16:creationId xmlns:a16="http://schemas.microsoft.com/office/drawing/2014/main" id="{932C9B8D-B77D-47EA-8FBA-79A285243445}"/>
              </a:ext>
            </a:extLst>
          </p:cNvPr>
          <p:cNvCxnSpPr>
            <a:cxnSpLocks/>
          </p:cNvCxnSpPr>
          <p:nvPr/>
        </p:nvCxnSpPr>
        <p:spPr>
          <a:xfrm>
            <a:off x="18733362" y="10951266"/>
            <a:ext cx="1504212" cy="0"/>
          </a:xfrm>
          <a:prstGeom prst="lin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Gerader Verbinder 23">
            <a:extLst>
              <a:ext uri="{FF2B5EF4-FFF2-40B4-BE49-F238E27FC236}">
                <a16:creationId xmlns:a16="http://schemas.microsoft.com/office/drawing/2014/main" id="{02DEB5C0-9759-40C6-920D-7FF65CA539A2}"/>
              </a:ext>
            </a:extLst>
          </p:cNvPr>
          <p:cNvCxnSpPr>
            <a:cxnSpLocks/>
          </p:cNvCxnSpPr>
          <p:nvPr/>
        </p:nvCxnSpPr>
        <p:spPr>
          <a:xfrm>
            <a:off x="20400642" y="10951266"/>
            <a:ext cx="1504212" cy="0"/>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Gerader Verbinder 24">
            <a:extLst>
              <a:ext uri="{FF2B5EF4-FFF2-40B4-BE49-F238E27FC236}">
                <a16:creationId xmlns:a16="http://schemas.microsoft.com/office/drawing/2014/main" id="{C81EAD69-274E-43B4-8083-769891E8B911}"/>
              </a:ext>
            </a:extLst>
          </p:cNvPr>
          <p:cNvCxnSpPr>
            <a:cxnSpLocks/>
          </p:cNvCxnSpPr>
          <p:nvPr/>
        </p:nvCxnSpPr>
        <p:spPr>
          <a:xfrm>
            <a:off x="18679036" y="11018200"/>
            <a:ext cx="0" cy="624609"/>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Gerader Verbinder 25">
            <a:extLst>
              <a:ext uri="{FF2B5EF4-FFF2-40B4-BE49-F238E27FC236}">
                <a16:creationId xmlns:a16="http://schemas.microsoft.com/office/drawing/2014/main" id="{B62E1ACA-F1C9-4078-9A29-BA1E33C77AB2}"/>
              </a:ext>
            </a:extLst>
          </p:cNvPr>
          <p:cNvCxnSpPr>
            <a:cxnSpLocks/>
          </p:cNvCxnSpPr>
          <p:nvPr/>
        </p:nvCxnSpPr>
        <p:spPr>
          <a:xfrm>
            <a:off x="20322434" y="10979687"/>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Gerader Verbinder 26">
            <a:extLst>
              <a:ext uri="{FF2B5EF4-FFF2-40B4-BE49-F238E27FC236}">
                <a16:creationId xmlns:a16="http://schemas.microsoft.com/office/drawing/2014/main" id="{B39A639B-DD2A-47F0-8582-1079A071F96E}"/>
              </a:ext>
            </a:extLst>
          </p:cNvPr>
          <p:cNvCxnSpPr>
            <a:cxnSpLocks/>
          </p:cNvCxnSpPr>
          <p:nvPr/>
        </p:nvCxnSpPr>
        <p:spPr>
          <a:xfrm>
            <a:off x="18692649" y="10283236"/>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Gerader Verbinder 27">
            <a:extLst>
              <a:ext uri="{FF2B5EF4-FFF2-40B4-BE49-F238E27FC236}">
                <a16:creationId xmlns:a16="http://schemas.microsoft.com/office/drawing/2014/main" id="{30CADC6C-7899-40DC-AFAF-B95606B245EC}"/>
              </a:ext>
            </a:extLst>
          </p:cNvPr>
          <p:cNvCxnSpPr>
            <a:cxnSpLocks/>
          </p:cNvCxnSpPr>
          <p:nvPr/>
        </p:nvCxnSpPr>
        <p:spPr>
          <a:xfrm>
            <a:off x="20316700" y="10279291"/>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Gerader Verbinder 28">
            <a:extLst>
              <a:ext uri="{FF2B5EF4-FFF2-40B4-BE49-F238E27FC236}">
                <a16:creationId xmlns:a16="http://schemas.microsoft.com/office/drawing/2014/main" id="{81448786-6843-4378-A665-631D2805C03D}"/>
              </a:ext>
            </a:extLst>
          </p:cNvPr>
          <p:cNvCxnSpPr>
            <a:cxnSpLocks/>
          </p:cNvCxnSpPr>
          <p:nvPr/>
        </p:nvCxnSpPr>
        <p:spPr>
          <a:xfrm>
            <a:off x="17047535" y="8139260"/>
            <a:ext cx="1504212" cy="0"/>
          </a:xfrm>
          <a:prstGeom prst="lin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Gerader Verbinder 29">
            <a:extLst>
              <a:ext uri="{FF2B5EF4-FFF2-40B4-BE49-F238E27FC236}">
                <a16:creationId xmlns:a16="http://schemas.microsoft.com/office/drawing/2014/main" id="{7B079F73-3EAF-416E-889B-58603F82802A}"/>
              </a:ext>
            </a:extLst>
          </p:cNvPr>
          <p:cNvCxnSpPr>
            <a:cxnSpLocks/>
          </p:cNvCxnSpPr>
          <p:nvPr/>
        </p:nvCxnSpPr>
        <p:spPr>
          <a:xfrm>
            <a:off x="18648502" y="8139260"/>
            <a:ext cx="1504212" cy="0"/>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Gerader Verbinder 30">
            <a:extLst>
              <a:ext uri="{FF2B5EF4-FFF2-40B4-BE49-F238E27FC236}">
                <a16:creationId xmlns:a16="http://schemas.microsoft.com/office/drawing/2014/main" id="{01F71AFF-E5AF-4AD7-A2ED-0D443F32AAA8}"/>
              </a:ext>
            </a:extLst>
          </p:cNvPr>
          <p:cNvCxnSpPr>
            <a:cxnSpLocks/>
          </p:cNvCxnSpPr>
          <p:nvPr/>
        </p:nvCxnSpPr>
        <p:spPr>
          <a:xfrm>
            <a:off x="20315782" y="8139260"/>
            <a:ext cx="1504212" cy="0"/>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Gerader Verbinder 31">
            <a:extLst>
              <a:ext uri="{FF2B5EF4-FFF2-40B4-BE49-F238E27FC236}">
                <a16:creationId xmlns:a16="http://schemas.microsoft.com/office/drawing/2014/main" id="{44D90008-3F70-46C4-BA76-F98F1C3DF605}"/>
              </a:ext>
            </a:extLst>
          </p:cNvPr>
          <p:cNvCxnSpPr>
            <a:cxnSpLocks/>
          </p:cNvCxnSpPr>
          <p:nvPr/>
        </p:nvCxnSpPr>
        <p:spPr>
          <a:xfrm>
            <a:off x="18594177" y="8206195"/>
            <a:ext cx="0" cy="624609"/>
          </a:xfrm>
          <a:prstGeom prst="lin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Gerader Verbinder 32">
            <a:extLst>
              <a:ext uri="{FF2B5EF4-FFF2-40B4-BE49-F238E27FC236}">
                <a16:creationId xmlns:a16="http://schemas.microsoft.com/office/drawing/2014/main" id="{7001EC4B-D211-4CC2-AFF6-1A77661E6DF5}"/>
              </a:ext>
            </a:extLst>
          </p:cNvPr>
          <p:cNvCxnSpPr>
            <a:cxnSpLocks/>
          </p:cNvCxnSpPr>
          <p:nvPr/>
        </p:nvCxnSpPr>
        <p:spPr>
          <a:xfrm>
            <a:off x="20237574" y="8167681"/>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Gerader Verbinder 33">
            <a:extLst>
              <a:ext uri="{FF2B5EF4-FFF2-40B4-BE49-F238E27FC236}">
                <a16:creationId xmlns:a16="http://schemas.microsoft.com/office/drawing/2014/main" id="{093B86B4-3BE5-4CBB-9920-EFD233C49CD1}"/>
              </a:ext>
            </a:extLst>
          </p:cNvPr>
          <p:cNvCxnSpPr>
            <a:cxnSpLocks/>
          </p:cNvCxnSpPr>
          <p:nvPr/>
        </p:nvCxnSpPr>
        <p:spPr>
          <a:xfrm>
            <a:off x="18607789" y="7471230"/>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Gerader Verbinder 34">
            <a:extLst>
              <a:ext uri="{FF2B5EF4-FFF2-40B4-BE49-F238E27FC236}">
                <a16:creationId xmlns:a16="http://schemas.microsoft.com/office/drawing/2014/main" id="{8F518608-440D-4A35-B208-6451D2ECBAB5}"/>
              </a:ext>
            </a:extLst>
          </p:cNvPr>
          <p:cNvCxnSpPr>
            <a:cxnSpLocks/>
          </p:cNvCxnSpPr>
          <p:nvPr/>
        </p:nvCxnSpPr>
        <p:spPr>
          <a:xfrm>
            <a:off x="20231840" y="7467285"/>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Gerader Verbinder 35">
            <a:extLst>
              <a:ext uri="{FF2B5EF4-FFF2-40B4-BE49-F238E27FC236}">
                <a16:creationId xmlns:a16="http://schemas.microsoft.com/office/drawing/2014/main" id="{49DA0466-BCF7-4EB0-AFCB-484331797EA2}"/>
              </a:ext>
            </a:extLst>
          </p:cNvPr>
          <p:cNvCxnSpPr>
            <a:cxnSpLocks/>
          </p:cNvCxnSpPr>
          <p:nvPr/>
        </p:nvCxnSpPr>
        <p:spPr>
          <a:xfrm>
            <a:off x="17036684" y="6100977"/>
            <a:ext cx="1504212" cy="0"/>
          </a:xfrm>
          <a:prstGeom prst="lin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Gerader Verbinder 36">
            <a:extLst>
              <a:ext uri="{FF2B5EF4-FFF2-40B4-BE49-F238E27FC236}">
                <a16:creationId xmlns:a16="http://schemas.microsoft.com/office/drawing/2014/main" id="{592DADD9-487E-483A-885A-3DE6023B947D}"/>
              </a:ext>
            </a:extLst>
          </p:cNvPr>
          <p:cNvCxnSpPr>
            <a:cxnSpLocks/>
          </p:cNvCxnSpPr>
          <p:nvPr/>
        </p:nvCxnSpPr>
        <p:spPr>
          <a:xfrm>
            <a:off x="18637651" y="6100977"/>
            <a:ext cx="1504212" cy="0"/>
          </a:xfrm>
          <a:prstGeom prst="lin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Gerader Verbinder 37">
            <a:extLst>
              <a:ext uri="{FF2B5EF4-FFF2-40B4-BE49-F238E27FC236}">
                <a16:creationId xmlns:a16="http://schemas.microsoft.com/office/drawing/2014/main" id="{503FD59E-6739-4FFD-9360-CDDB897F2A70}"/>
              </a:ext>
            </a:extLst>
          </p:cNvPr>
          <p:cNvCxnSpPr>
            <a:cxnSpLocks/>
          </p:cNvCxnSpPr>
          <p:nvPr/>
        </p:nvCxnSpPr>
        <p:spPr>
          <a:xfrm>
            <a:off x="20304931" y="6100977"/>
            <a:ext cx="1504212" cy="0"/>
          </a:xfrm>
          <a:prstGeom prst="lin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Gerader Verbinder 38">
            <a:extLst>
              <a:ext uri="{FF2B5EF4-FFF2-40B4-BE49-F238E27FC236}">
                <a16:creationId xmlns:a16="http://schemas.microsoft.com/office/drawing/2014/main" id="{FDFCFCC8-FD0E-4D8F-9FA1-B57B9F9E51A8}"/>
              </a:ext>
            </a:extLst>
          </p:cNvPr>
          <p:cNvCxnSpPr>
            <a:cxnSpLocks/>
          </p:cNvCxnSpPr>
          <p:nvPr/>
        </p:nvCxnSpPr>
        <p:spPr>
          <a:xfrm>
            <a:off x="18583325" y="6167912"/>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Gerader Verbinder 39">
            <a:extLst>
              <a:ext uri="{FF2B5EF4-FFF2-40B4-BE49-F238E27FC236}">
                <a16:creationId xmlns:a16="http://schemas.microsoft.com/office/drawing/2014/main" id="{50346052-908D-40AE-B4FB-232E773212E3}"/>
              </a:ext>
            </a:extLst>
          </p:cNvPr>
          <p:cNvCxnSpPr>
            <a:cxnSpLocks/>
          </p:cNvCxnSpPr>
          <p:nvPr/>
        </p:nvCxnSpPr>
        <p:spPr>
          <a:xfrm>
            <a:off x="20226723" y="6129398"/>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Gerader Verbinder 40">
            <a:extLst>
              <a:ext uri="{FF2B5EF4-FFF2-40B4-BE49-F238E27FC236}">
                <a16:creationId xmlns:a16="http://schemas.microsoft.com/office/drawing/2014/main" id="{D9978599-DA4F-43B0-87F5-C90F5BF84E58}"/>
              </a:ext>
            </a:extLst>
          </p:cNvPr>
          <p:cNvCxnSpPr>
            <a:cxnSpLocks/>
          </p:cNvCxnSpPr>
          <p:nvPr/>
        </p:nvCxnSpPr>
        <p:spPr>
          <a:xfrm>
            <a:off x="18596938" y="5432947"/>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Gerader Verbinder 41">
            <a:extLst>
              <a:ext uri="{FF2B5EF4-FFF2-40B4-BE49-F238E27FC236}">
                <a16:creationId xmlns:a16="http://schemas.microsoft.com/office/drawing/2014/main" id="{9114AA65-0E20-49ED-A637-9EDF7F8B192C}"/>
              </a:ext>
            </a:extLst>
          </p:cNvPr>
          <p:cNvCxnSpPr>
            <a:cxnSpLocks/>
          </p:cNvCxnSpPr>
          <p:nvPr/>
        </p:nvCxnSpPr>
        <p:spPr>
          <a:xfrm>
            <a:off x="20220989" y="5429002"/>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Gerader Verbinder 42">
            <a:extLst>
              <a:ext uri="{FF2B5EF4-FFF2-40B4-BE49-F238E27FC236}">
                <a16:creationId xmlns:a16="http://schemas.microsoft.com/office/drawing/2014/main" id="{CE0048AB-2DAE-491D-87A0-F99831D96D5D}"/>
              </a:ext>
            </a:extLst>
          </p:cNvPr>
          <p:cNvCxnSpPr>
            <a:cxnSpLocks/>
          </p:cNvCxnSpPr>
          <p:nvPr/>
        </p:nvCxnSpPr>
        <p:spPr>
          <a:xfrm>
            <a:off x="17036684" y="4276450"/>
            <a:ext cx="1504212" cy="0"/>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Gerader Verbinder 43">
            <a:extLst>
              <a:ext uri="{FF2B5EF4-FFF2-40B4-BE49-F238E27FC236}">
                <a16:creationId xmlns:a16="http://schemas.microsoft.com/office/drawing/2014/main" id="{4C1ECFCD-D088-41BC-A30B-6B1C338097FE}"/>
              </a:ext>
            </a:extLst>
          </p:cNvPr>
          <p:cNvCxnSpPr>
            <a:cxnSpLocks/>
          </p:cNvCxnSpPr>
          <p:nvPr/>
        </p:nvCxnSpPr>
        <p:spPr>
          <a:xfrm>
            <a:off x="18637651" y="4276450"/>
            <a:ext cx="1504212" cy="0"/>
          </a:xfrm>
          <a:prstGeom prst="lin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Gerader Verbinder 44">
            <a:extLst>
              <a:ext uri="{FF2B5EF4-FFF2-40B4-BE49-F238E27FC236}">
                <a16:creationId xmlns:a16="http://schemas.microsoft.com/office/drawing/2014/main" id="{AA9CA72B-18DF-4399-B661-ADC6962CAE3A}"/>
              </a:ext>
            </a:extLst>
          </p:cNvPr>
          <p:cNvCxnSpPr>
            <a:cxnSpLocks/>
          </p:cNvCxnSpPr>
          <p:nvPr/>
        </p:nvCxnSpPr>
        <p:spPr>
          <a:xfrm>
            <a:off x="20304931" y="4276450"/>
            <a:ext cx="1504212" cy="0"/>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Gerader Verbinder 45">
            <a:extLst>
              <a:ext uri="{FF2B5EF4-FFF2-40B4-BE49-F238E27FC236}">
                <a16:creationId xmlns:a16="http://schemas.microsoft.com/office/drawing/2014/main" id="{EAF84248-B7BD-4AF1-AFBB-34913ACB3348}"/>
              </a:ext>
            </a:extLst>
          </p:cNvPr>
          <p:cNvCxnSpPr>
            <a:cxnSpLocks/>
          </p:cNvCxnSpPr>
          <p:nvPr/>
        </p:nvCxnSpPr>
        <p:spPr>
          <a:xfrm>
            <a:off x="18583325" y="4343385"/>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Gerader Verbinder 46">
            <a:extLst>
              <a:ext uri="{FF2B5EF4-FFF2-40B4-BE49-F238E27FC236}">
                <a16:creationId xmlns:a16="http://schemas.microsoft.com/office/drawing/2014/main" id="{CECA0451-A6DD-4DEE-B893-E848E1876F81}"/>
              </a:ext>
            </a:extLst>
          </p:cNvPr>
          <p:cNvCxnSpPr>
            <a:cxnSpLocks/>
          </p:cNvCxnSpPr>
          <p:nvPr/>
        </p:nvCxnSpPr>
        <p:spPr>
          <a:xfrm>
            <a:off x="20226723" y="4304871"/>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Gerader Verbinder 47">
            <a:extLst>
              <a:ext uri="{FF2B5EF4-FFF2-40B4-BE49-F238E27FC236}">
                <a16:creationId xmlns:a16="http://schemas.microsoft.com/office/drawing/2014/main" id="{47AA3AA2-1AC7-40F9-B455-53E2A0BAE377}"/>
              </a:ext>
            </a:extLst>
          </p:cNvPr>
          <p:cNvCxnSpPr>
            <a:cxnSpLocks/>
          </p:cNvCxnSpPr>
          <p:nvPr/>
        </p:nvCxnSpPr>
        <p:spPr>
          <a:xfrm>
            <a:off x="18596938" y="3608421"/>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9" name="Gerader Verbinder 48">
            <a:extLst>
              <a:ext uri="{FF2B5EF4-FFF2-40B4-BE49-F238E27FC236}">
                <a16:creationId xmlns:a16="http://schemas.microsoft.com/office/drawing/2014/main" id="{F8E6A6F9-DAF9-4AFB-9137-B0185BA895ED}"/>
              </a:ext>
            </a:extLst>
          </p:cNvPr>
          <p:cNvCxnSpPr>
            <a:cxnSpLocks/>
          </p:cNvCxnSpPr>
          <p:nvPr/>
        </p:nvCxnSpPr>
        <p:spPr>
          <a:xfrm>
            <a:off x="20220989" y="3604476"/>
            <a:ext cx="0" cy="624609"/>
          </a:xfrm>
          <a:prstGeom prst="lin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50" name="Textfeld 49">
            <a:extLst>
              <a:ext uri="{FF2B5EF4-FFF2-40B4-BE49-F238E27FC236}">
                <a16:creationId xmlns:a16="http://schemas.microsoft.com/office/drawing/2014/main" id="{967964FF-BCC8-4D77-B3CA-CE837E16589B}"/>
              </a:ext>
            </a:extLst>
          </p:cNvPr>
          <p:cNvSpPr txBox="1"/>
          <p:nvPr/>
        </p:nvSpPr>
        <p:spPr>
          <a:xfrm>
            <a:off x="15704768" y="3729725"/>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
        <p:nvSpPr>
          <p:cNvPr id="51" name="Textfeld 50">
            <a:extLst>
              <a:ext uri="{FF2B5EF4-FFF2-40B4-BE49-F238E27FC236}">
                <a16:creationId xmlns:a16="http://schemas.microsoft.com/office/drawing/2014/main" id="{AB9300CF-EE44-49DE-B32D-48B400BB97A8}"/>
              </a:ext>
            </a:extLst>
          </p:cNvPr>
          <p:cNvSpPr txBox="1"/>
          <p:nvPr/>
        </p:nvSpPr>
        <p:spPr>
          <a:xfrm>
            <a:off x="15718381" y="5602371"/>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
        <p:nvSpPr>
          <p:cNvPr id="52" name="Textfeld 51">
            <a:extLst>
              <a:ext uri="{FF2B5EF4-FFF2-40B4-BE49-F238E27FC236}">
                <a16:creationId xmlns:a16="http://schemas.microsoft.com/office/drawing/2014/main" id="{D4CF09CF-01CC-466A-AD82-B8FC5159CD5A}"/>
              </a:ext>
            </a:extLst>
          </p:cNvPr>
          <p:cNvSpPr txBox="1"/>
          <p:nvPr/>
        </p:nvSpPr>
        <p:spPr>
          <a:xfrm>
            <a:off x="15779619" y="7623135"/>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
        <p:nvSpPr>
          <p:cNvPr id="54" name="Textfeld 53">
            <a:extLst>
              <a:ext uri="{FF2B5EF4-FFF2-40B4-BE49-F238E27FC236}">
                <a16:creationId xmlns:a16="http://schemas.microsoft.com/office/drawing/2014/main" id="{5A869A53-6D19-4DEB-8F6B-C9860BC45E9A}"/>
              </a:ext>
            </a:extLst>
          </p:cNvPr>
          <p:cNvSpPr txBox="1"/>
          <p:nvPr/>
        </p:nvSpPr>
        <p:spPr>
          <a:xfrm>
            <a:off x="15814092" y="10446299"/>
            <a:ext cx="1371241" cy="830868"/>
          </a:xfrm>
          <a:prstGeom prst="rect">
            <a:avLst/>
          </a:prstGeom>
          <a:noFill/>
        </p:spPr>
        <p:txBody>
          <a:bodyPr wrap="square" rtlCol="0">
            <a:spAutoFit/>
          </a:bodyPr>
          <a:lstStyle/>
          <a:p>
            <a:r>
              <a:rPr lang="de-DE" sz="4799" b="1" dirty="0">
                <a:solidFill>
                  <a:schemeClr val="bg2">
                    <a:lumMod val="50000"/>
                  </a:schemeClr>
                </a:solidFill>
              </a:rPr>
              <a:t>=</a:t>
            </a:r>
          </a:p>
        </p:txBody>
      </p:sp>
      <p:pic>
        <p:nvPicPr>
          <p:cNvPr id="53" name="Grafik 52">
            <a:extLst>
              <a:ext uri="{FF2B5EF4-FFF2-40B4-BE49-F238E27FC236}">
                <a16:creationId xmlns:a16="http://schemas.microsoft.com/office/drawing/2014/main" id="{9E2DA7E5-8A51-4ED1-A2C9-511C7523D2F3}"/>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9114" b="82021" l="9740" r="87663"/>
                    </a14:imgEffect>
                  </a14:imgLayer>
                </a14:imgProps>
              </a:ext>
            </a:extLst>
          </a:blip>
          <a:srcRect r="2597" b="8866"/>
          <a:stretch/>
        </p:blipFill>
        <p:spPr>
          <a:xfrm>
            <a:off x="-8040334" y="1152786"/>
            <a:ext cx="11201602" cy="12264685"/>
          </a:xfrm>
          <a:prstGeom prst="rect">
            <a:avLst/>
          </a:prstGeom>
          <a:ln>
            <a:noFill/>
          </a:ln>
        </p:spPr>
      </p:pic>
      <p:sp>
        <p:nvSpPr>
          <p:cNvPr id="55" name="Freihandform: Form 54">
            <a:extLst>
              <a:ext uri="{FF2B5EF4-FFF2-40B4-BE49-F238E27FC236}">
                <a16:creationId xmlns:a16="http://schemas.microsoft.com/office/drawing/2014/main" id="{1D92189F-C22E-4696-B307-A8230A5923E9}"/>
              </a:ext>
            </a:extLst>
          </p:cNvPr>
          <p:cNvSpPr/>
          <p:nvPr/>
        </p:nvSpPr>
        <p:spPr>
          <a:xfrm>
            <a:off x="-3910741" y="7573891"/>
            <a:ext cx="666512" cy="801037"/>
          </a:xfrm>
          <a:custGeom>
            <a:avLst/>
            <a:gdLst>
              <a:gd name="connsiteX0" fmla="*/ 0 w 333343"/>
              <a:gd name="connsiteY0" fmla="*/ 0 h 400623"/>
              <a:gd name="connsiteX1" fmla="*/ 333343 w 333343"/>
              <a:gd name="connsiteY1" fmla="*/ 400623 h 400623"/>
            </a:gdLst>
            <a:ahLst/>
            <a:cxnLst>
              <a:cxn ang="0">
                <a:pos x="connsiteX0" y="connsiteY0"/>
              </a:cxn>
              <a:cxn ang="0">
                <a:pos x="connsiteX1" y="connsiteY1"/>
              </a:cxn>
            </a:cxnLst>
            <a:rect l="l" t="t" r="r" b="b"/>
            <a:pathLst>
              <a:path w="333343" h="400623">
                <a:moveTo>
                  <a:pt x="0" y="0"/>
                </a:moveTo>
                <a:lnTo>
                  <a:pt x="333343" y="400623"/>
                </a:ln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56" name="Freihandform: Form 55">
            <a:extLst>
              <a:ext uri="{FF2B5EF4-FFF2-40B4-BE49-F238E27FC236}">
                <a16:creationId xmlns:a16="http://schemas.microsoft.com/office/drawing/2014/main" id="{16E83F67-A1EA-4C4D-92DE-833FBED6A44D}"/>
              </a:ext>
            </a:extLst>
          </p:cNvPr>
          <p:cNvSpPr/>
          <p:nvPr/>
        </p:nvSpPr>
        <p:spPr>
          <a:xfrm>
            <a:off x="-2940916" y="8727600"/>
            <a:ext cx="299624" cy="360772"/>
          </a:xfrm>
          <a:custGeom>
            <a:avLst/>
            <a:gdLst>
              <a:gd name="connsiteX0" fmla="*/ 149851 w 149851"/>
              <a:gd name="connsiteY0" fmla="*/ 180433 h 180433"/>
              <a:gd name="connsiteX1" fmla="*/ 143735 w 149851"/>
              <a:gd name="connsiteY1" fmla="*/ 97862 h 180433"/>
              <a:gd name="connsiteX2" fmla="*/ 107037 w 149851"/>
              <a:gd name="connsiteY2" fmla="*/ 33640 h 180433"/>
              <a:gd name="connsiteX3" fmla="*/ 51989 w 149851"/>
              <a:gd name="connsiteY3" fmla="*/ 6116 h 180433"/>
              <a:gd name="connsiteX4" fmla="*/ 0 w 149851"/>
              <a:gd name="connsiteY4" fmla="*/ 0 h 1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851" h="180433">
                <a:moveTo>
                  <a:pt x="149851" y="180433"/>
                </a:moveTo>
                <a:lnTo>
                  <a:pt x="143735" y="97862"/>
                </a:lnTo>
                <a:lnTo>
                  <a:pt x="107037" y="33640"/>
                </a:lnTo>
                <a:lnTo>
                  <a:pt x="51989" y="6116"/>
                </a:ln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57" name="Freihandform: Form 56">
            <a:extLst>
              <a:ext uri="{FF2B5EF4-FFF2-40B4-BE49-F238E27FC236}">
                <a16:creationId xmlns:a16="http://schemas.microsoft.com/office/drawing/2014/main" id="{952702FD-19C4-4EB2-BC74-EC616A15C395}"/>
              </a:ext>
            </a:extLst>
          </p:cNvPr>
          <p:cNvSpPr/>
          <p:nvPr/>
        </p:nvSpPr>
        <p:spPr>
          <a:xfrm>
            <a:off x="-3548722" y="8285807"/>
            <a:ext cx="412377" cy="244506"/>
          </a:xfrm>
          <a:custGeom>
            <a:avLst/>
            <a:gdLst>
              <a:gd name="connsiteX0" fmla="*/ 0 w 171564"/>
              <a:gd name="connsiteY0" fmla="*/ 98558 h 98558"/>
              <a:gd name="connsiteX1" fmla="*/ 65705 w 171564"/>
              <a:gd name="connsiteY1" fmla="*/ 51104 h 98558"/>
              <a:gd name="connsiteX2" fmla="*/ 107683 w 171564"/>
              <a:gd name="connsiteY2" fmla="*/ 63880 h 98558"/>
              <a:gd name="connsiteX3" fmla="*/ 171564 w 171564"/>
              <a:gd name="connsiteY3" fmla="*/ 0 h 98558"/>
            </a:gdLst>
            <a:ahLst/>
            <a:cxnLst>
              <a:cxn ang="0">
                <a:pos x="connsiteX0" y="connsiteY0"/>
              </a:cxn>
              <a:cxn ang="0">
                <a:pos x="connsiteX1" y="connsiteY1"/>
              </a:cxn>
              <a:cxn ang="0">
                <a:pos x="connsiteX2" y="connsiteY2"/>
              </a:cxn>
              <a:cxn ang="0">
                <a:pos x="connsiteX3" y="connsiteY3"/>
              </a:cxn>
            </a:cxnLst>
            <a:rect l="l" t="t" r="r" b="b"/>
            <a:pathLst>
              <a:path w="171564" h="98558">
                <a:moveTo>
                  <a:pt x="0" y="98558"/>
                </a:moveTo>
                <a:lnTo>
                  <a:pt x="65705" y="51104"/>
                </a:lnTo>
                <a:lnTo>
                  <a:pt x="107683" y="63880"/>
                </a:lnTo>
                <a:lnTo>
                  <a:pt x="171564" y="0"/>
                </a:ln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58" name="Freihandform: Form 57">
            <a:extLst>
              <a:ext uri="{FF2B5EF4-FFF2-40B4-BE49-F238E27FC236}">
                <a16:creationId xmlns:a16="http://schemas.microsoft.com/office/drawing/2014/main" id="{EFFB169A-A0E3-4491-83B4-DE2486C0FD67}"/>
              </a:ext>
            </a:extLst>
          </p:cNvPr>
          <p:cNvSpPr/>
          <p:nvPr/>
        </p:nvSpPr>
        <p:spPr>
          <a:xfrm>
            <a:off x="-3258885" y="8354596"/>
            <a:ext cx="311855" cy="391346"/>
          </a:xfrm>
          <a:custGeom>
            <a:avLst/>
            <a:gdLst>
              <a:gd name="connsiteX0" fmla="*/ 0 w 134560"/>
              <a:gd name="connsiteY0" fmla="*/ 0 h 183492"/>
              <a:gd name="connsiteX1" fmla="*/ 134560 w 134560"/>
              <a:gd name="connsiteY1" fmla="*/ 183492 h 183492"/>
            </a:gdLst>
            <a:ahLst/>
            <a:cxnLst>
              <a:cxn ang="0">
                <a:pos x="connsiteX0" y="connsiteY0"/>
              </a:cxn>
              <a:cxn ang="0">
                <a:pos x="connsiteX1" y="connsiteY1"/>
              </a:cxn>
            </a:cxnLst>
            <a:rect l="l" t="t" r="r" b="b"/>
            <a:pathLst>
              <a:path w="134560" h="183492">
                <a:moveTo>
                  <a:pt x="0" y="0"/>
                </a:moveTo>
                <a:lnTo>
                  <a:pt x="134560" y="18349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Tree>
    <p:extLst>
      <p:ext uri="{BB962C8B-B14F-4D97-AF65-F5344CB8AC3E}">
        <p14:creationId xmlns:p14="http://schemas.microsoft.com/office/powerpoint/2010/main" val="2880432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Inhaltsplatzhalter 2">
            <a:extLst>
              <a:ext uri="{FF2B5EF4-FFF2-40B4-BE49-F238E27FC236}">
                <a16:creationId xmlns:a16="http://schemas.microsoft.com/office/drawing/2014/main" id="{8483CB50-DF85-44EB-8748-FF3D783498FE}"/>
              </a:ext>
            </a:extLst>
          </p:cNvPr>
          <p:cNvSpPr>
            <a:spLocks noGrp="1"/>
          </p:cNvSpPr>
          <p:nvPr>
            <p:ph sz="half" idx="1"/>
          </p:nvPr>
        </p:nvSpPr>
        <p:spPr>
          <a:xfrm>
            <a:off x="8958786" y="2708760"/>
            <a:ext cx="14530095" cy="9643735"/>
          </a:xfrm>
        </p:spPr>
        <p:txBody>
          <a:bodyPr/>
          <a:lstStyle/>
          <a:p>
            <a:r>
              <a:rPr lang="en-US" sz="4800" dirty="0"/>
              <a:t>Priority level based on reactive safety potential </a:t>
            </a:r>
          </a:p>
          <a:p>
            <a:r>
              <a:rPr lang="en-US" sz="4800" dirty="0"/>
              <a:t>can be increased by </a:t>
            </a:r>
            <a:r>
              <a:rPr lang="en-US" sz="4800" b="1" dirty="0"/>
              <a:t>+1</a:t>
            </a:r>
            <a:r>
              <a:rPr lang="en-US" sz="4800" dirty="0"/>
              <a:t> through proactive assessment</a:t>
            </a:r>
          </a:p>
          <a:p>
            <a:pPr>
              <a:lnSpc>
                <a:spcPct val="150000"/>
              </a:lnSpc>
            </a:pPr>
            <a:endParaRPr lang="en-US" b="1" dirty="0"/>
          </a:p>
          <a:p>
            <a:pPr>
              <a:lnSpc>
                <a:spcPct val="150000"/>
              </a:lnSpc>
            </a:pPr>
            <a:endParaRPr lang="en-US" b="1" dirty="0"/>
          </a:p>
          <a:p>
            <a:pPr marL="0" indent="0">
              <a:lnSpc>
                <a:spcPct val="150000"/>
              </a:lnSpc>
              <a:buNone/>
            </a:pPr>
            <a:endParaRPr lang="en-US" b="1" dirty="0"/>
          </a:p>
          <a:p>
            <a:endParaRPr lang="de-DE" dirty="0"/>
          </a:p>
        </p:txBody>
      </p:sp>
      <p:sp>
        <p:nvSpPr>
          <p:cNvPr id="2" name="Titel 1">
            <a:extLst>
              <a:ext uri="{FF2B5EF4-FFF2-40B4-BE49-F238E27FC236}">
                <a16:creationId xmlns:a16="http://schemas.microsoft.com/office/drawing/2014/main" id="{36BF140A-DC50-4EB1-8E38-3A5F97784EBF}"/>
              </a:ext>
            </a:extLst>
          </p:cNvPr>
          <p:cNvSpPr>
            <a:spLocks noGrp="1"/>
          </p:cNvSpPr>
          <p:nvPr>
            <p:ph type="title"/>
          </p:nvPr>
        </p:nvSpPr>
        <p:spPr/>
        <p:txBody>
          <a:bodyPr>
            <a:normAutofit/>
          </a:bodyPr>
          <a:lstStyle/>
          <a:p>
            <a:r>
              <a:rPr lang="en-US" dirty="0">
                <a:solidFill>
                  <a:srgbClr val="F39000"/>
                </a:solidFill>
              </a:rPr>
              <a:t>Final priority grade</a:t>
            </a:r>
            <a:endParaRPr lang="de-DE" dirty="0">
              <a:solidFill>
                <a:srgbClr val="F39000"/>
              </a:solidFill>
            </a:endParaRPr>
          </a:p>
        </p:txBody>
      </p:sp>
      <p:graphicFrame>
        <p:nvGraphicFramePr>
          <p:cNvPr id="6" name="Tabelle 5">
            <a:extLst>
              <a:ext uri="{FF2B5EF4-FFF2-40B4-BE49-F238E27FC236}">
                <a16:creationId xmlns:a16="http://schemas.microsoft.com/office/drawing/2014/main" id="{A05F9A15-1DD9-4142-B859-F97B76DCB706}"/>
              </a:ext>
            </a:extLst>
          </p:cNvPr>
          <p:cNvGraphicFramePr>
            <a:graphicFrameLocks noGrp="1"/>
          </p:cNvGraphicFramePr>
          <p:nvPr>
            <p:extLst>
              <p:ext uri="{D42A27DB-BD31-4B8C-83A1-F6EECF244321}">
                <p14:modId xmlns:p14="http://schemas.microsoft.com/office/powerpoint/2010/main" val="3330218604"/>
              </p:ext>
            </p:extLst>
          </p:nvPr>
        </p:nvGraphicFramePr>
        <p:xfrm>
          <a:off x="9400032" y="6053611"/>
          <a:ext cx="9398496" cy="6916290"/>
        </p:xfrm>
        <a:graphic>
          <a:graphicData uri="http://schemas.openxmlformats.org/drawingml/2006/table">
            <a:tbl>
              <a:tblPr firstRow="1" bandRow="1">
                <a:tableStyleId>{5C22544A-7EE6-4342-B048-85BDC9FD1C3A}</a:tableStyleId>
              </a:tblPr>
              <a:tblGrid>
                <a:gridCol w="1566416">
                  <a:extLst>
                    <a:ext uri="{9D8B030D-6E8A-4147-A177-3AD203B41FA5}">
                      <a16:colId xmlns:a16="http://schemas.microsoft.com/office/drawing/2014/main" val="2073544791"/>
                    </a:ext>
                  </a:extLst>
                </a:gridCol>
                <a:gridCol w="1566416">
                  <a:extLst>
                    <a:ext uri="{9D8B030D-6E8A-4147-A177-3AD203B41FA5}">
                      <a16:colId xmlns:a16="http://schemas.microsoft.com/office/drawing/2014/main" val="3767579559"/>
                    </a:ext>
                  </a:extLst>
                </a:gridCol>
                <a:gridCol w="1566416">
                  <a:extLst>
                    <a:ext uri="{9D8B030D-6E8A-4147-A177-3AD203B41FA5}">
                      <a16:colId xmlns:a16="http://schemas.microsoft.com/office/drawing/2014/main" val="1001337249"/>
                    </a:ext>
                  </a:extLst>
                </a:gridCol>
                <a:gridCol w="1566416">
                  <a:extLst>
                    <a:ext uri="{9D8B030D-6E8A-4147-A177-3AD203B41FA5}">
                      <a16:colId xmlns:a16="http://schemas.microsoft.com/office/drawing/2014/main" val="418871869"/>
                    </a:ext>
                  </a:extLst>
                </a:gridCol>
                <a:gridCol w="1566416">
                  <a:extLst>
                    <a:ext uri="{9D8B030D-6E8A-4147-A177-3AD203B41FA5}">
                      <a16:colId xmlns:a16="http://schemas.microsoft.com/office/drawing/2014/main" val="432833318"/>
                    </a:ext>
                  </a:extLst>
                </a:gridCol>
                <a:gridCol w="1566416">
                  <a:extLst>
                    <a:ext uri="{9D8B030D-6E8A-4147-A177-3AD203B41FA5}">
                      <a16:colId xmlns:a16="http://schemas.microsoft.com/office/drawing/2014/main" val="1634889408"/>
                    </a:ext>
                  </a:extLst>
                </a:gridCol>
              </a:tblGrid>
              <a:tr h="1383258">
                <a:tc>
                  <a:txBody>
                    <a:bodyPr/>
                    <a:lstStyle/>
                    <a:p>
                      <a:pPr algn="r"/>
                      <a:r>
                        <a:rPr lang="de-DE" sz="5400" b="1" kern="1200" dirty="0">
                          <a:solidFill>
                            <a:schemeClr val="dk1"/>
                          </a:solidFill>
                          <a:latin typeface="+mn-lt"/>
                          <a:ea typeface="+mn-ea"/>
                          <a:cs typeface="+mn-cs"/>
                        </a:rPr>
                        <a:t>5</a:t>
                      </a:r>
                    </a:p>
                  </a:txBody>
                  <a:tcPr marL="182832" marR="182832" marT="91416" marB="91416">
                    <a:lnL w="12700" cmpd="sng">
                      <a:noFill/>
                    </a:lnL>
                    <a:lnR w="12700" cap="flat" cmpd="sng" algn="ctr">
                      <a:solidFill>
                        <a:schemeClr val="bg1">
                          <a:lumMod val="65000"/>
                        </a:schemeClr>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850C96"/>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850C96"/>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850C96"/>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850C96"/>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850C96"/>
                    </a:solidFill>
                  </a:tcPr>
                </a:tc>
                <a:extLst>
                  <a:ext uri="{0D108BD9-81ED-4DB2-BD59-A6C34878D82A}">
                    <a16:rowId xmlns:a16="http://schemas.microsoft.com/office/drawing/2014/main" val="3311987527"/>
                  </a:ext>
                </a:extLst>
              </a:tr>
              <a:tr h="1383258">
                <a:tc>
                  <a:txBody>
                    <a:bodyPr/>
                    <a:lstStyle/>
                    <a:p>
                      <a:pPr algn="r"/>
                      <a:r>
                        <a:rPr lang="de-DE" sz="5400" b="1" dirty="0"/>
                        <a:t>4</a:t>
                      </a:r>
                    </a:p>
                  </a:txBody>
                  <a:tcPr marL="182832" marR="182832" marT="91416" marB="91416">
                    <a:lnL w="12700" cmpd="sng">
                      <a:noFill/>
                    </a:lnL>
                    <a:lnR w="12700"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r>
                        <a:rPr lang="de-DE" sz="2800" dirty="0"/>
                        <a:t>∑2  ≥ 8</a:t>
                      </a:r>
                    </a:p>
                    <a:p>
                      <a:r>
                        <a:rPr lang="de-DE" sz="2800" dirty="0"/>
                        <a:t>∑</a:t>
                      </a:r>
                      <a:r>
                        <a:rPr lang="de-DE" sz="2800" dirty="0" err="1"/>
                        <a:t>n</a:t>
                      </a:r>
                      <a:r>
                        <a:rPr lang="de-DE" sz="2800" dirty="0"/>
                        <a:t>  ≥ 14</a:t>
                      </a: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gradFill>
                      <a:gsLst>
                        <a:gs pos="0">
                          <a:srgbClr val="C00000"/>
                        </a:gs>
                        <a:gs pos="100000">
                          <a:srgbClr val="FFC000"/>
                        </a:gs>
                      </a:gsLst>
                      <a:lin ang="7500000" scaled="0"/>
                    </a:gra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950745082"/>
                  </a:ext>
                </a:extLst>
              </a:tr>
              <a:tr h="1383258">
                <a:tc>
                  <a:txBody>
                    <a:bodyPr/>
                    <a:lstStyle/>
                    <a:p>
                      <a:pPr algn="r"/>
                      <a:r>
                        <a:rPr lang="de-DE" sz="5400" b="1" dirty="0"/>
                        <a:t>3</a:t>
                      </a:r>
                      <a:endParaRPr lang="de-DE" sz="7200" b="1" dirty="0"/>
                    </a:p>
                  </a:txBody>
                  <a:tcPr marL="182832" marR="182832" marT="91416" marB="91416">
                    <a:lnL w="12700" cmpd="sng">
                      <a:noFill/>
                    </a:lnL>
                    <a:lnR w="12700"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7200" dirty="0">
                        <a:highlight>
                          <a:srgbClr val="FFFF00"/>
                        </a:highlight>
                      </a:endParaRP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de-DE" sz="7200" dirty="0">
                        <a:highlight>
                          <a:srgbClr val="FFFF00"/>
                        </a:highlight>
                      </a:endParaRP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de-DE" sz="7200" dirty="0">
                        <a:highlight>
                          <a:srgbClr val="FFFF00"/>
                        </a:highlight>
                      </a:endParaRP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de-DE" sz="7200" dirty="0">
                        <a:highlight>
                          <a:srgbClr val="FFFF00"/>
                        </a:highlight>
                      </a:endParaRP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de-DE" sz="7200" dirty="0">
                        <a:highlight>
                          <a:srgbClr val="FFFF00"/>
                        </a:highlight>
                      </a:endParaRP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581779274"/>
                  </a:ext>
                </a:extLst>
              </a:tr>
              <a:tr h="1383258">
                <a:tc>
                  <a:txBody>
                    <a:bodyPr/>
                    <a:lstStyle/>
                    <a:p>
                      <a:pPr algn="r"/>
                      <a:r>
                        <a:rPr lang="de-DE" sz="5400" b="1" dirty="0"/>
                        <a:t>0/1</a:t>
                      </a:r>
                    </a:p>
                  </a:txBody>
                  <a:tcPr marL="182832" marR="182832" marT="91416" marB="91416">
                    <a:lnL w="12700" cmpd="sng">
                      <a:noFill/>
                    </a:lnL>
                    <a:lnR w="12700"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endParaRPr lang="de-DE" sz="72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endParaRPr lang="de-DE" sz="3600" dirty="0"/>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de-DE" sz="2800" dirty="0"/>
                        <a:t>Min 2x5</a:t>
                      </a:r>
                    </a:p>
                    <a:p>
                      <a:r>
                        <a:rPr lang="de-DE" sz="2800" dirty="0"/>
                        <a:t>&amp;1x3</a:t>
                      </a:r>
                    </a:p>
                  </a:txBody>
                  <a:tcPr marL="182832" marR="182832" marT="91416" marB="91416">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C000"/>
                        </a:gs>
                        <a:gs pos="100000">
                          <a:srgbClr val="FFFF00"/>
                        </a:gs>
                      </a:gsLst>
                      <a:lin ang="7500000" scaled="0"/>
                      <a:tileRect/>
                    </a:gradFill>
                  </a:tcPr>
                </a:tc>
                <a:extLst>
                  <a:ext uri="{0D108BD9-81ED-4DB2-BD59-A6C34878D82A}">
                    <a16:rowId xmlns:a16="http://schemas.microsoft.com/office/drawing/2014/main" val="337913396"/>
                  </a:ext>
                </a:extLst>
              </a:tr>
              <a:tr h="1383258">
                <a:tc>
                  <a:txBody>
                    <a:bodyPr/>
                    <a:lstStyle/>
                    <a:p>
                      <a:endParaRPr lang="de-DE" sz="7200" dirty="0"/>
                    </a:p>
                  </a:txBody>
                  <a:tcPr marL="182832" marR="182832" marT="91416" marB="91416">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de-DE" sz="5400" b="1" dirty="0"/>
                        <a:t>0</a:t>
                      </a:r>
                    </a:p>
                  </a:txBody>
                  <a:tcPr marL="182832" marR="182832" marT="91416" marB="9141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1828343" rtl="0" eaLnBrk="1" latinLnBrk="0" hangingPunct="1"/>
                      <a:r>
                        <a:rPr lang="de-DE" sz="5400" b="1" kern="1200" dirty="0">
                          <a:solidFill>
                            <a:schemeClr val="dk1"/>
                          </a:solidFill>
                          <a:latin typeface="+mn-lt"/>
                          <a:ea typeface="+mn-ea"/>
                          <a:cs typeface="+mn-cs"/>
                        </a:rPr>
                        <a:t>2</a:t>
                      </a:r>
                    </a:p>
                  </a:txBody>
                  <a:tcPr marL="182832" marR="182832" marT="91416" marB="9141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1828343" rtl="0" eaLnBrk="1" latinLnBrk="0" hangingPunct="1"/>
                      <a:r>
                        <a:rPr lang="de-DE" sz="5400" b="1" kern="1200" dirty="0">
                          <a:solidFill>
                            <a:schemeClr val="dk1"/>
                          </a:solidFill>
                          <a:latin typeface="+mn-lt"/>
                          <a:ea typeface="+mn-ea"/>
                          <a:cs typeface="+mn-cs"/>
                        </a:rPr>
                        <a:t>3</a:t>
                      </a:r>
                    </a:p>
                  </a:txBody>
                  <a:tcPr marL="182832" marR="182832" marT="91416" marB="9141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1828343" rtl="0" eaLnBrk="1" latinLnBrk="0" hangingPunct="1"/>
                      <a:r>
                        <a:rPr lang="de-DE" sz="5400" b="1" kern="1200" dirty="0">
                          <a:solidFill>
                            <a:schemeClr val="dk1"/>
                          </a:solidFill>
                          <a:latin typeface="+mn-lt"/>
                          <a:ea typeface="+mn-ea"/>
                          <a:cs typeface="+mn-cs"/>
                        </a:rPr>
                        <a:t>4</a:t>
                      </a:r>
                    </a:p>
                  </a:txBody>
                  <a:tcPr marL="182832" marR="182832" marT="91416" marB="9141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1828343" rtl="0" eaLnBrk="1" latinLnBrk="0" hangingPunct="1"/>
                      <a:r>
                        <a:rPr lang="de-DE" sz="5400" b="1" kern="1200" dirty="0">
                          <a:solidFill>
                            <a:schemeClr val="dk1"/>
                          </a:solidFill>
                          <a:latin typeface="+mn-lt"/>
                          <a:ea typeface="+mn-ea"/>
                          <a:cs typeface="+mn-cs"/>
                        </a:rPr>
                        <a:t>5</a:t>
                      </a:r>
                    </a:p>
                  </a:txBody>
                  <a:tcPr marL="182832" marR="182832" marT="91416" marB="91416">
                    <a:lnL w="1270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06763645"/>
                  </a:ext>
                </a:extLst>
              </a:tr>
            </a:tbl>
          </a:graphicData>
        </a:graphic>
      </p:graphicFrame>
      <p:sp>
        <p:nvSpPr>
          <p:cNvPr id="7" name="Textfeld 6">
            <a:extLst>
              <a:ext uri="{FF2B5EF4-FFF2-40B4-BE49-F238E27FC236}">
                <a16:creationId xmlns:a16="http://schemas.microsoft.com/office/drawing/2014/main" id="{CBC7F339-15E4-4C6F-A543-2D7D4F27B420}"/>
              </a:ext>
            </a:extLst>
          </p:cNvPr>
          <p:cNvSpPr txBox="1"/>
          <p:nvPr/>
        </p:nvSpPr>
        <p:spPr>
          <a:xfrm rot="16200000">
            <a:off x="7913712" y="7907445"/>
            <a:ext cx="3309432" cy="707758"/>
          </a:xfrm>
          <a:prstGeom prst="rect">
            <a:avLst/>
          </a:prstGeom>
          <a:noFill/>
        </p:spPr>
        <p:txBody>
          <a:bodyPr wrap="none" rtlCol="0">
            <a:spAutoFit/>
          </a:bodyPr>
          <a:lstStyle/>
          <a:p>
            <a:r>
              <a:rPr lang="de-DE" sz="3999" b="1" dirty="0" err="1"/>
              <a:t>Reactive</a:t>
            </a:r>
            <a:r>
              <a:rPr lang="de-DE" sz="3999" b="1" dirty="0"/>
              <a:t> grade</a:t>
            </a:r>
          </a:p>
        </p:txBody>
      </p:sp>
      <p:sp>
        <p:nvSpPr>
          <p:cNvPr id="8" name="Textfeld 7">
            <a:extLst>
              <a:ext uri="{FF2B5EF4-FFF2-40B4-BE49-F238E27FC236}">
                <a16:creationId xmlns:a16="http://schemas.microsoft.com/office/drawing/2014/main" id="{F1810ADB-B103-46E9-B4B7-ABEDCFFDB795}"/>
              </a:ext>
            </a:extLst>
          </p:cNvPr>
          <p:cNvSpPr txBox="1"/>
          <p:nvPr/>
        </p:nvSpPr>
        <p:spPr>
          <a:xfrm>
            <a:off x="12636629" y="12479362"/>
            <a:ext cx="3494996" cy="707758"/>
          </a:xfrm>
          <a:prstGeom prst="rect">
            <a:avLst/>
          </a:prstGeom>
          <a:noFill/>
        </p:spPr>
        <p:txBody>
          <a:bodyPr wrap="none" rtlCol="0">
            <a:spAutoFit/>
          </a:bodyPr>
          <a:lstStyle/>
          <a:p>
            <a:r>
              <a:rPr lang="de-DE" sz="3999" b="1" dirty="0" err="1"/>
              <a:t>Proactive</a:t>
            </a:r>
            <a:r>
              <a:rPr lang="de-DE" sz="3999" b="1" dirty="0"/>
              <a:t> grade</a:t>
            </a:r>
            <a:endParaRPr lang="de-DE" sz="7198" b="1" dirty="0"/>
          </a:p>
        </p:txBody>
      </p:sp>
      <p:pic>
        <p:nvPicPr>
          <p:cNvPr id="9" name="Grafik 8">
            <a:extLst>
              <a:ext uri="{FF2B5EF4-FFF2-40B4-BE49-F238E27FC236}">
                <a16:creationId xmlns:a16="http://schemas.microsoft.com/office/drawing/2014/main" id="{4B5926F6-AF32-49FC-AEB5-4E8247177545}"/>
              </a:ext>
            </a:extLst>
          </p:cNvPr>
          <p:cNvPicPr>
            <a:picLocks noChangeAspect="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114" b="82021" l="9740" r="87663"/>
                    </a14:imgEffect>
                  </a14:imgLayer>
                </a14:imgProps>
              </a:ext>
            </a:extLst>
          </a:blip>
          <a:srcRect r="39033" b="8866"/>
          <a:stretch>
            <a:fillRect/>
          </a:stretch>
        </p:blipFill>
        <p:spPr>
          <a:xfrm>
            <a:off x="1449528" y="1152786"/>
            <a:ext cx="7011302" cy="12264685"/>
          </a:xfrm>
          <a:prstGeom prst="rect">
            <a:avLst/>
          </a:prstGeom>
          <a:ln>
            <a:noFill/>
          </a:ln>
        </p:spPr>
      </p:pic>
      <p:sp>
        <p:nvSpPr>
          <p:cNvPr id="10" name="Textfeld 9">
            <a:extLst>
              <a:ext uri="{FF2B5EF4-FFF2-40B4-BE49-F238E27FC236}">
                <a16:creationId xmlns:a16="http://schemas.microsoft.com/office/drawing/2014/main" id="{E179BEBB-5FDE-45C8-A124-1ACF59B18F0C}"/>
              </a:ext>
            </a:extLst>
          </p:cNvPr>
          <p:cNvSpPr txBox="1"/>
          <p:nvPr/>
        </p:nvSpPr>
        <p:spPr>
          <a:xfrm>
            <a:off x="19806953" y="6499639"/>
            <a:ext cx="3681929" cy="4929170"/>
          </a:xfrm>
          <a:prstGeom prst="rect">
            <a:avLst/>
          </a:prstGeom>
          <a:noFill/>
        </p:spPr>
        <p:txBody>
          <a:bodyPr wrap="square" rtlCol="0">
            <a:spAutoFit/>
          </a:bodyPr>
          <a:lstStyle/>
          <a:p>
            <a:pPr>
              <a:lnSpc>
                <a:spcPts val="6959"/>
              </a:lnSpc>
              <a:spcAft>
                <a:spcPts val="800"/>
              </a:spcAft>
            </a:pPr>
            <a:r>
              <a:rPr lang="de-DE" sz="4799" b="1" dirty="0" err="1">
                <a:solidFill>
                  <a:srgbClr val="850C96"/>
                </a:solidFill>
              </a:rPr>
              <a:t>Priotity</a:t>
            </a:r>
            <a:r>
              <a:rPr lang="de-DE" sz="4799" b="1" dirty="0">
                <a:solidFill>
                  <a:srgbClr val="850C96"/>
                </a:solidFill>
              </a:rPr>
              <a:t> 1</a:t>
            </a:r>
          </a:p>
          <a:p>
            <a:pPr>
              <a:lnSpc>
                <a:spcPts val="6959"/>
              </a:lnSpc>
              <a:spcAft>
                <a:spcPts val="800"/>
              </a:spcAft>
            </a:pPr>
            <a:r>
              <a:rPr lang="de-DE" sz="4799" b="1" dirty="0" err="1">
                <a:solidFill>
                  <a:srgbClr val="C00000"/>
                </a:solidFill>
              </a:rPr>
              <a:t>Priority</a:t>
            </a:r>
            <a:r>
              <a:rPr lang="de-DE" sz="4799" b="1" dirty="0">
                <a:solidFill>
                  <a:srgbClr val="C00000"/>
                </a:solidFill>
              </a:rPr>
              <a:t> 2</a:t>
            </a:r>
          </a:p>
          <a:p>
            <a:pPr>
              <a:lnSpc>
                <a:spcPts val="6959"/>
              </a:lnSpc>
              <a:spcAft>
                <a:spcPts val="800"/>
              </a:spcAft>
            </a:pPr>
            <a:r>
              <a:rPr lang="de-DE" sz="4799" b="1" dirty="0" err="1">
                <a:solidFill>
                  <a:srgbClr val="FFC000"/>
                </a:solidFill>
              </a:rPr>
              <a:t>Priority</a:t>
            </a:r>
            <a:r>
              <a:rPr lang="de-DE" sz="4799" b="1" dirty="0">
                <a:solidFill>
                  <a:srgbClr val="FFC000"/>
                </a:solidFill>
              </a:rPr>
              <a:t> 3</a:t>
            </a:r>
          </a:p>
          <a:p>
            <a:pPr>
              <a:lnSpc>
                <a:spcPts val="6959"/>
              </a:lnSpc>
              <a:spcAft>
                <a:spcPts val="800"/>
              </a:spcAft>
            </a:pPr>
            <a:r>
              <a:rPr lang="de-DE" sz="4799" b="1" dirty="0" err="1">
                <a:solidFill>
                  <a:srgbClr val="FFFF00"/>
                </a:solidFill>
                <a:highlight>
                  <a:srgbClr val="C0C0C0"/>
                </a:highlight>
              </a:rPr>
              <a:t>Priority</a:t>
            </a:r>
            <a:r>
              <a:rPr lang="de-DE" sz="4799" b="1" dirty="0">
                <a:solidFill>
                  <a:srgbClr val="FFFF00"/>
                </a:solidFill>
                <a:highlight>
                  <a:srgbClr val="C0C0C0"/>
                </a:highlight>
              </a:rPr>
              <a:t> 4</a:t>
            </a:r>
          </a:p>
          <a:p>
            <a:pPr>
              <a:lnSpc>
                <a:spcPts val="6959"/>
              </a:lnSpc>
              <a:spcAft>
                <a:spcPts val="800"/>
              </a:spcAft>
            </a:pPr>
            <a:r>
              <a:rPr lang="de-DE" sz="4799" b="1" dirty="0" err="1">
                <a:solidFill>
                  <a:srgbClr val="00B050"/>
                </a:solidFill>
              </a:rPr>
              <a:t>No</a:t>
            </a:r>
            <a:r>
              <a:rPr lang="de-DE" sz="4799" b="1" dirty="0">
                <a:solidFill>
                  <a:srgbClr val="00B050"/>
                </a:solidFill>
              </a:rPr>
              <a:t> </a:t>
            </a:r>
            <a:r>
              <a:rPr lang="de-DE" sz="4799" b="1" dirty="0" err="1">
                <a:solidFill>
                  <a:srgbClr val="00B050"/>
                </a:solidFill>
              </a:rPr>
              <a:t>Priority</a:t>
            </a:r>
            <a:endParaRPr lang="de-DE" sz="4799" b="1" dirty="0">
              <a:solidFill>
                <a:srgbClr val="00B050"/>
              </a:solidFill>
            </a:endParaRPr>
          </a:p>
        </p:txBody>
      </p:sp>
      <p:sp>
        <p:nvSpPr>
          <p:cNvPr id="11" name="Freihandform: Form 10">
            <a:extLst>
              <a:ext uri="{FF2B5EF4-FFF2-40B4-BE49-F238E27FC236}">
                <a16:creationId xmlns:a16="http://schemas.microsoft.com/office/drawing/2014/main" id="{C109C791-A4B5-4E0C-970C-9377E5D6C3B0}"/>
              </a:ext>
            </a:extLst>
          </p:cNvPr>
          <p:cNvSpPr/>
          <p:nvPr/>
        </p:nvSpPr>
        <p:spPr>
          <a:xfrm>
            <a:off x="5579122" y="7573891"/>
            <a:ext cx="666512" cy="801037"/>
          </a:xfrm>
          <a:custGeom>
            <a:avLst/>
            <a:gdLst>
              <a:gd name="connsiteX0" fmla="*/ 0 w 333343"/>
              <a:gd name="connsiteY0" fmla="*/ 0 h 400623"/>
              <a:gd name="connsiteX1" fmla="*/ 333343 w 333343"/>
              <a:gd name="connsiteY1" fmla="*/ 400623 h 400623"/>
            </a:gdLst>
            <a:ahLst/>
            <a:cxnLst>
              <a:cxn ang="0">
                <a:pos x="connsiteX0" y="connsiteY0"/>
              </a:cxn>
              <a:cxn ang="0">
                <a:pos x="connsiteX1" y="connsiteY1"/>
              </a:cxn>
            </a:cxnLst>
            <a:rect l="l" t="t" r="r" b="b"/>
            <a:pathLst>
              <a:path w="333343" h="400623">
                <a:moveTo>
                  <a:pt x="0" y="0"/>
                </a:moveTo>
                <a:lnTo>
                  <a:pt x="333343" y="400623"/>
                </a:ln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2" name="Freihandform: Form 11">
            <a:extLst>
              <a:ext uri="{FF2B5EF4-FFF2-40B4-BE49-F238E27FC236}">
                <a16:creationId xmlns:a16="http://schemas.microsoft.com/office/drawing/2014/main" id="{98DFC8C1-907F-45DE-9D79-E4768FAE21BF}"/>
              </a:ext>
            </a:extLst>
          </p:cNvPr>
          <p:cNvSpPr/>
          <p:nvPr/>
        </p:nvSpPr>
        <p:spPr>
          <a:xfrm>
            <a:off x="6548947" y="8727600"/>
            <a:ext cx="299624" cy="360772"/>
          </a:xfrm>
          <a:custGeom>
            <a:avLst/>
            <a:gdLst>
              <a:gd name="connsiteX0" fmla="*/ 149851 w 149851"/>
              <a:gd name="connsiteY0" fmla="*/ 180433 h 180433"/>
              <a:gd name="connsiteX1" fmla="*/ 143735 w 149851"/>
              <a:gd name="connsiteY1" fmla="*/ 97862 h 180433"/>
              <a:gd name="connsiteX2" fmla="*/ 107037 w 149851"/>
              <a:gd name="connsiteY2" fmla="*/ 33640 h 180433"/>
              <a:gd name="connsiteX3" fmla="*/ 51989 w 149851"/>
              <a:gd name="connsiteY3" fmla="*/ 6116 h 180433"/>
              <a:gd name="connsiteX4" fmla="*/ 0 w 149851"/>
              <a:gd name="connsiteY4" fmla="*/ 0 h 1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851" h="180433">
                <a:moveTo>
                  <a:pt x="149851" y="180433"/>
                </a:moveTo>
                <a:lnTo>
                  <a:pt x="143735" y="97862"/>
                </a:lnTo>
                <a:lnTo>
                  <a:pt x="107037" y="33640"/>
                </a:lnTo>
                <a:lnTo>
                  <a:pt x="51989" y="6116"/>
                </a:ln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4" name="Freihandform: Form 13">
            <a:extLst>
              <a:ext uri="{FF2B5EF4-FFF2-40B4-BE49-F238E27FC236}">
                <a16:creationId xmlns:a16="http://schemas.microsoft.com/office/drawing/2014/main" id="{7DDFE355-1659-4455-ABD8-542A52980AD5}"/>
              </a:ext>
            </a:extLst>
          </p:cNvPr>
          <p:cNvSpPr/>
          <p:nvPr/>
        </p:nvSpPr>
        <p:spPr>
          <a:xfrm>
            <a:off x="5941140" y="8285807"/>
            <a:ext cx="412377" cy="244506"/>
          </a:xfrm>
          <a:custGeom>
            <a:avLst/>
            <a:gdLst>
              <a:gd name="connsiteX0" fmla="*/ 0 w 171564"/>
              <a:gd name="connsiteY0" fmla="*/ 98558 h 98558"/>
              <a:gd name="connsiteX1" fmla="*/ 65705 w 171564"/>
              <a:gd name="connsiteY1" fmla="*/ 51104 h 98558"/>
              <a:gd name="connsiteX2" fmla="*/ 107683 w 171564"/>
              <a:gd name="connsiteY2" fmla="*/ 63880 h 98558"/>
              <a:gd name="connsiteX3" fmla="*/ 171564 w 171564"/>
              <a:gd name="connsiteY3" fmla="*/ 0 h 98558"/>
            </a:gdLst>
            <a:ahLst/>
            <a:cxnLst>
              <a:cxn ang="0">
                <a:pos x="connsiteX0" y="connsiteY0"/>
              </a:cxn>
              <a:cxn ang="0">
                <a:pos x="connsiteX1" y="connsiteY1"/>
              </a:cxn>
              <a:cxn ang="0">
                <a:pos x="connsiteX2" y="connsiteY2"/>
              </a:cxn>
              <a:cxn ang="0">
                <a:pos x="connsiteX3" y="connsiteY3"/>
              </a:cxn>
            </a:cxnLst>
            <a:rect l="l" t="t" r="r" b="b"/>
            <a:pathLst>
              <a:path w="171564" h="98558">
                <a:moveTo>
                  <a:pt x="0" y="98558"/>
                </a:moveTo>
                <a:lnTo>
                  <a:pt x="65705" y="51104"/>
                </a:lnTo>
                <a:lnTo>
                  <a:pt x="107683" y="63880"/>
                </a:lnTo>
                <a:lnTo>
                  <a:pt x="171564" y="0"/>
                </a:ln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3" name="Freihandform: Form 12">
            <a:extLst>
              <a:ext uri="{FF2B5EF4-FFF2-40B4-BE49-F238E27FC236}">
                <a16:creationId xmlns:a16="http://schemas.microsoft.com/office/drawing/2014/main" id="{32D354DF-6EFD-4B49-88C7-9AE0D70C685E}"/>
              </a:ext>
            </a:extLst>
          </p:cNvPr>
          <p:cNvSpPr/>
          <p:nvPr/>
        </p:nvSpPr>
        <p:spPr>
          <a:xfrm>
            <a:off x="6230977" y="8354596"/>
            <a:ext cx="311855" cy="391346"/>
          </a:xfrm>
          <a:custGeom>
            <a:avLst/>
            <a:gdLst>
              <a:gd name="connsiteX0" fmla="*/ 0 w 134560"/>
              <a:gd name="connsiteY0" fmla="*/ 0 h 183492"/>
              <a:gd name="connsiteX1" fmla="*/ 134560 w 134560"/>
              <a:gd name="connsiteY1" fmla="*/ 183492 h 183492"/>
            </a:gdLst>
            <a:ahLst/>
            <a:cxnLst>
              <a:cxn ang="0">
                <a:pos x="connsiteX0" y="connsiteY0"/>
              </a:cxn>
              <a:cxn ang="0">
                <a:pos x="connsiteX1" y="connsiteY1"/>
              </a:cxn>
            </a:cxnLst>
            <a:rect l="l" t="t" r="r" b="b"/>
            <a:pathLst>
              <a:path w="134560" h="183492">
                <a:moveTo>
                  <a:pt x="0" y="0"/>
                </a:moveTo>
                <a:lnTo>
                  <a:pt x="134560" y="183492"/>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sp>
        <p:nvSpPr>
          <p:cNvPr id="16" name="Pfeil: nach unten 15">
            <a:extLst>
              <a:ext uri="{FF2B5EF4-FFF2-40B4-BE49-F238E27FC236}">
                <a16:creationId xmlns:a16="http://schemas.microsoft.com/office/drawing/2014/main" id="{687FFB43-4CF7-42B5-A298-6107CEEDDF1E}"/>
              </a:ext>
            </a:extLst>
          </p:cNvPr>
          <p:cNvSpPr/>
          <p:nvPr/>
        </p:nvSpPr>
        <p:spPr>
          <a:xfrm>
            <a:off x="-4719639" y="9279132"/>
            <a:ext cx="508304" cy="684656"/>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8"/>
          </a:p>
        </p:txBody>
      </p:sp>
      <p:cxnSp>
        <p:nvCxnSpPr>
          <p:cNvPr id="17" name="Gerader Verbinder 16">
            <a:extLst>
              <a:ext uri="{FF2B5EF4-FFF2-40B4-BE49-F238E27FC236}">
                <a16:creationId xmlns:a16="http://schemas.microsoft.com/office/drawing/2014/main" id="{061DD78F-7A32-45B6-B681-64136CC94B1D}"/>
              </a:ext>
            </a:extLst>
          </p:cNvPr>
          <p:cNvCxnSpPr>
            <a:cxnSpLocks/>
          </p:cNvCxnSpPr>
          <p:nvPr/>
        </p:nvCxnSpPr>
        <p:spPr>
          <a:xfrm>
            <a:off x="-6722849" y="10951266"/>
            <a:ext cx="1504212" cy="0"/>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Gerader Verbinder 17">
            <a:extLst>
              <a:ext uri="{FF2B5EF4-FFF2-40B4-BE49-F238E27FC236}">
                <a16:creationId xmlns:a16="http://schemas.microsoft.com/office/drawing/2014/main" id="{AE2896BC-90AE-4A9A-BC5B-36A723409DE1}"/>
              </a:ext>
            </a:extLst>
          </p:cNvPr>
          <p:cNvCxnSpPr>
            <a:cxnSpLocks/>
          </p:cNvCxnSpPr>
          <p:nvPr/>
        </p:nvCxnSpPr>
        <p:spPr>
          <a:xfrm>
            <a:off x="-5121882" y="10951266"/>
            <a:ext cx="1504212" cy="0"/>
          </a:xfrm>
          <a:prstGeom prst="lin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Gerader Verbinder 18">
            <a:extLst>
              <a:ext uri="{FF2B5EF4-FFF2-40B4-BE49-F238E27FC236}">
                <a16:creationId xmlns:a16="http://schemas.microsoft.com/office/drawing/2014/main" id="{7B1ADD85-5DE9-45B2-969E-8FBD5986EC96}"/>
              </a:ext>
            </a:extLst>
          </p:cNvPr>
          <p:cNvCxnSpPr>
            <a:cxnSpLocks/>
          </p:cNvCxnSpPr>
          <p:nvPr/>
        </p:nvCxnSpPr>
        <p:spPr>
          <a:xfrm>
            <a:off x="-3454602" y="10951266"/>
            <a:ext cx="1504212" cy="0"/>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Gerader Verbinder 19">
            <a:extLst>
              <a:ext uri="{FF2B5EF4-FFF2-40B4-BE49-F238E27FC236}">
                <a16:creationId xmlns:a16="http://schemas.microsoft.com/office/drawing/2014/main" id="{022C12F1-E374-4F99-A1A9-628F762C105B}"/>
              </a:ext>
            </a:extLst>
          </p:cNvPr>
          <p:cNvCxnSpPr>
            <a:cxnSpLocks/>
          </p:cNvCxnSpPr>
          <p:nvPr/>
        </p:nvCxnSpPr>
        <p:spPr>
          <a:xfrm>
            <a:off x="-5176208" y="11018200"/>
            <a:ext cx="0" cy="624609"/>
          </a:xfrm>
          <a:prstGeom prst="lin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Gerader Verbinder 20">
            <a:extLst>
              <a:ext uri="{FF2B5EF4-FFF2-40B4-BE49-F238E27FC236}">
                <a16:creationId xmlns:a16="http://schemas.microsoft.com/office/drawing/2014/main" id="{B5203718-61DD-41CC-A720-4F722F845DA6}"/>
              </a:ext>
            </a:extLst>
          </p:cNvPr>
          <p:cNvCxnSpPr>
            <a:cxnSpLocks/>
          </p:cNvCxnSpPr>
          <p:nvPr/>
        </p:nvCxnSpPr>
        <p:spPr>
          <a:xfrm>
            <a:off x="-3532810" y="10979687"/>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Gerader Verbinder 21">
            <a:extLst>
              <a:ext uri="{FF2B5EF4-FFF2-40B4-BE49-F238E27FC236}">
                <a16:creationId xmlns:a16="http://schemas.microsoft.com/office/drawing/2014/main" id="{D2584D78-4184-4713-83A6-C3A0370EA55E}"/>
              </a:ext>
            </a:extLst>
          </p:cNvPr>
          <p:cNvCxnSpPr>
            <a:cxnSpLocks/>
          </p:cNvCxnSpPr>
          <p:nvPr/>
        </p:nvCxnSpPr>
        <p:spPr>
          <a:xfrm>
            <a:off x="-5162595" y="10283236"/>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Gerader Verbinder 22">
            <a:extLst>
              <a:ext uri="{FF2B5EF4-FFF2-40B4-BE49-F238E27FC236}">
                <a16:creationId xmlns:a16="http://schemas.microsoft.com/office/drawing/2014/main" id="{AF3CDC89-8F9F-418B-8A79-75AFDEBDF6F6}"/>
              </a:ext>
            </a:extLst>
          </p:cNvPr>
          <p:cNvCxnSpPr>
            <a:cxnSpLocks/>
          </p:cNvCxnSpPr>
          <p:nvPr/>
        </p:nvCxnSpPr>
        <p:spPr>
          <a:xfrm>
            <a:off x="-3538544" y="10279291"/>
            <a:ext cx="0" cy="624609"/>
          </a:xfrm>
          <a:prstGeom prst="line">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Gerader Verbinder 23">
            <a:extLst>
              <a:ext uri="{FF2B5EF4-FFF2-40B4-BE49-F238E27FC236}">
                <a16:creationId xmlns:a16="http://schemas.microsoft.com/office/drawing/2014/main" id="{9612589F-EC0B-4E31-932E-725064E3CC4C}"/>
              </a:ext>
            </a:extLst>
          </p:cNvPr>
          <p:cNvCxnSpPr>
            <a:cxnSpLocks/>
          </p:cNvCxnSpPr>
          <p:nvPr/>
        </p:nvCxnSpPr>
        <p:spPr>
          <a:xfrm>
            <a:off x="-6807709" y="8139260"/>
            <a:ext cx="1504212" cy="0"/>
          </a:xfrm>
          <a:prstGeom prst="lin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Gerader Verbinder 24">
            <a:extLst>
              <a:ext uri="{FF2B5EF4-FFF2-40B4-BE49-F238E27FC236}">
                <a16:creationId xmlns:a16="http://schemas.microsoft.com/office/drawing/2014/main" id="{A7899E3A-B6F3-4676-A49B-F65A5B5442E0}"/>
              </a:ext>
            </a:extLst>
          </p:cNvPr>
          <p:cNvCxnSpPr>
            <a:cxnSpLocks/>
          </p:cNvCxnSpPr>
          <p:nvPr/>
        </p:nvCxnSpPr>
        <p:spPr>
          <a:xfrm>
            <a:off x="-5206742" y="8139260"/>
            <a:ext cx="1504212" cy="0"/>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Gerader Verbinder 25">
            <a:extLst>
              <a:ext uri="{FF2B5EF4-FFF2-40B4-BE49-F238E27FC236}">
                <a16:creationId xmlns:a16="http://schemas.microsoft.com/office/drawing/2014/main" id="{AEA696BE-9157-4A5D-A436-C6A95AF84090}"/>
              </a:ext>
            </a:extLst>
          </p:cNvPr>
          <p:cNvCxnSpPr>
            <a:cxnSpLocks/>
          </p:cNvCxnSpPr>
          <p:nvPr/>
        </p:nvCxnSpPr>
        <p:spPr>
          <a:xfrm>
            <a:off x="-3539462" y="8139260"/>
            <a:ext cx="1504212" cy="0"/>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Gerader Verbinder 26">
            <a:extLst>
              <a:ext uri="{FF2B5EF4-FFF2-40B4-BE49-F238E27FC236}">
                <a16:creationId xmlns:a16="http://schemas.microsoft.com/office/drawing/2014/main" id="{16F542E6-88C8-4B3B-ABFF-63BF2C90C341}"/>
              </a:ext>
            </a:extLst>
          </p:cNvPr>
          <p:cNvCxnSpPr>
            <a:cxnSpLocks/>
          </p:cNvCxnSpPr>
          <p:nvPr/>
        </p:nvCxnSpPr>
        <p:spPr>
          <a:xfrm>
            <a:off x="-5261068" y="8206195"/>
            <a:ext cx="0" cy="624609"/>
          </a:xfrm>
          <a:prstGeom prst="lin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Gerader Verbinder 27">
            <a:extLst>
              <a:ext uri="{FF2B5EF4-FFF2-40B4-BE49-F238E27FC236}">
                <a16:creationId xmlns:a16="http://schemas.microsoft.com/office/drawing/2014/main" id="{F0654A45-AFFE-411B-A316-E7E243E4727B}"/>
              </a:ext>
            </a:extLst>
          </p:cNvPr>
          <p:cNvCxnSpPr>
            <a:cxnSpLocks/>
          </p:cNvCxnSpPr>
          <p:nvPr/>
        </p:nvCxnSpPr>
        <p:spPr>
          <a:xfrm>
            <a:off x="-3617670" y="8167681"/>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Gerader Verbinder 28">
            <a:extLst>
              <a:ext uri="{FF2B5EF4-FFF2-40B4-BE49-F238E27FC236}">
                <a16:creationId xmlns:a16="http://schemas.microsoft.com/office/drawing/2014/main" id="{267C17F6-49BA-4779-8836-04A8AD8ACF53}"/>
              </a:ext>
            </a:extLst>
          </p:cNvPr>
          <p:cNvCxnSpPr>
            <a:cxnSpLocks/>
          </p:cNvCxnSpPr>
          <p:nvPr/>
        </p:nvCxnSpPr>
        <p:spPr>
          <a:xfrm>
            <a:off x="-5247455" y="7471230"/>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Gerader Verbinder 29">
            <a:extLst>
              <a:ext uri="{FF2B5EF4-FFF2-40B4-BE49-F238E27FC236}">
                <a16:creationId xmlns:a16="http://schemas.microsoft.com/office/drawing/2014/main" id="{19FFA12B-F325-4565-85D1-593B247658FE}"/>
              </a:ext>
            </a:extLst>
          </p:cNvPr>
          <p:cNvCxnSpPr>
            <a:cxnSpLocks/>
          </p:cNvCxnSpPr>
          <p:nvPr/>
        </p:nvCxnSpPr>
        <p:spPr>
          <a:xfrm>
            <a:off x="-3623404" y="7467285"/>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Gerader Verbinder 30">
            <a:extLst>
              <a:ext uri="{FF2B5EF4-FFF2-40B4-BE49-F238E27FC236}">
                <a16:creationId xmlns:a16="http://schemas.microsoft.com/office/drawing/2014/main" id="{CB959681-0B23-4521-B16D-D04D8B6F8561}"/>
              </a:ext>
            </a:extLst>
          </p:cNvPr>
          <p:cNvCxnSpPr>
            <a:cxnSpLocks/>
          </p:cNvCxnSpPr>
          <p:nvPr/>
        </p:nvCxnSpPr>
        <p:spPr>
          <a:xfrm>
            <a:off x="-6818560" y="6100977"/>
            <a:ext cx="1504212" cy="0"/>
          </a:xfrm>
          <a:prstGeom prst="lin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Gerader Verbinder 31">
            <a:extLst>
              <a:ext uri="{FF2B5EF4-FFF2-40B4-BE49-F238E27FC236}">
                <a16:creationId xmlns:a16="http://schemas.microsoft.com/office/drawing/2014/main" id="{77F46471-33A8-4847-A263-26A66BAFFE3C}"/>
              </a:ext>
            </a:extLst>
          </p:cNvPr>
          <p:cNvCxnSpPr>
            <a:cxnSpLocks/>
          </p:cNvCxnSpPr>
          <p:nvPr/>
        </p:nvCxnSpPr>
        <p:spPr>
          <a:xfrm>
            <a:off x="-5217593" y="6100977"/>
            <a:ext cx="1504212" cy="0"/>
          </a:xfrm>
          <a:prstGeom prst="lin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Gerader Verbinder 32">
            <a:extLst>
              <a:ext uri="{FF2B5EF4-FFF2-40B4-BE49-F238E27FC236}">
                <a16:creationId xmlns:a16="http://schemas.microsoft.com/office/drawing/2014/main" id="{8B56BB5C-A962-48E3-922B-1D03F47C7910}"/>
              </a:ext>
            </a:extLst>
          </p:cNvPr>
          <p:cNvCxnSpPr>
            <a:cxnSpLocks/>
          </p:cNvCxnSpPr>
          <p:nvPr/>
        </p:nvCxnSpPr>
        <p:spPr>
          <a:xfrm>
            <a:off x="-3550313" y="6100977"/>
            <a:ext cx="1504212" cy="0"/>
          </a:xfrm>
          <a:prstGeom prst="line">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Gerader Verbinder 33">
            <a:extLst>
              <a:ext uri="{FF2B5EF4-FFF2-40B4-BE49-F238E27FC236}">
                <a16:creationId xmlns:a16="http://schemas.microsoft.com/office/drawing/2014/main" id="{EBC348D1-F675-4149-9315-41F4E13DC61B}"/>
              </a:ext>
            </a:extLst>
          </p:cNvPr>
          <p:cNvCxnSpPr>
            <a:cxnSpLocks/>
          </p:cNvCxnSpPr>
          <p:nvPr/>
        </p:nvCxnSpPr>
        <p:spPr>
          <a:xfrm>
            <a:off x="-5271919" y="6167912"/>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Gerader Verbinder 34">
            <a:extLst>
              <a:ext uri="{FF2B5EF4-FFF2-40B4-BE49-F238E27FC236}">
                <a16:creationId xmlns:a16="http://schemas.microsoft.com/office/drawing/2014/main" id="{3923151A-3065-4DA3-8E50-BB6F9D1D5DBA}"/>
              </a:ext>
            </a:extLst>
          </p:cNvPr>
          <p:cNvCxnSpPr>
            <a:cxnSpLocks/>
          </p:cNvCxnSpPr>
          <p:nvPr/>
        </p:nvCxnSpPr>
        <p:spPr>
          <a:xfrm>
            <a:off x="-3628521" y="6129398"/>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Gerader Verbinder 35">
            <a:extLst>
              <a:ext uri="{FF2B5EF4-FFF2-40B4-BE49-F238E27FC236}">
                <a16:creationId xmlns:a16="http://schemas.microsoft.com/office/drawing/2014/main" id="{5215B29C-31CF-4BF1-9B33-037D3845CB2E}"/>
              </a:ext>
            </a:extLst>
          </p:cNvPr>
          <p:cNvCxnSpPr>
            <a:cxnSpLocks/>
          </p:cNvCxnSpPr>
          <p:nvPr/>
        </p:nvCxnSpPr>
        <p:spPr>
          <a:xfrm>
            <a:off x="-5258306" y="5432947"/>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Gerader Verbinder 36">
            <a:extLst>
              <a:ext uri="{FF2B5EF4-FFF2-40B4-BE49-F238E27FC236}">
                <a16:creationId xmlns:a16="http://schemas.microsoft.com/office/drawing/2014/main" id="{2EBC93C9-6972-4D22-B490-810A0B636CF7}"/>
              </a:ext>
            </a:extLst>
          </p:cNvPr>
          <p:cNvCxnSpPr>
            <a:cxnSpLocks/>
          </p:cNvCxnSpPr>
          <p:nvPr/>
        </p:nvCxnSpPr>
        <p:spPr>
          <a:xfrm>
            <a:off x="-3634255" y="5429002"/>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Gerader Verbinder 37">
            <a:extLst>
              <a:ext uri="{FF2B5EF4-FFF2-40B4-BE49-F238E27FC236}">
                <a16:creationId xmlns:a16="http://schemas.microsoft.com/office/drawing/2014/main" id="{52E9D1C9-0943-4292-9E98-751B13C74F7B}"/>
              </a:ext>
            </a:extLst>
          </p:cNvPr>
          <p:cNvCxnSpPr>
            <a:cxnSpLocks/>
          </p:cNvCxnSpPr>
          <p:nvPr/>
        </p:nvCxnSpPr>
        <p:spPr>
          <a:xfrm>
            <a:off x="-6818560" y="4276450"/>
            <a:ext cx="1504212" cy="0"/>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9" name="Gerader Verbinder 38">
            <a:extLst>
              <a:ext uri="{FF2B5EF4-FFF2-40B4-BE49-F238E27FC236}">
                <a16:creationId xmlns:a16="http://schemas.microsoft.com/office/drawing/2014/main" id="{7BE3C1B7-9706-4DC0-BA58-951F6DE3B7C7}"/>
              </a:ext>
            </a:extLst>
          </p:cNvPr>
          <p:cNvCxnSpPr>
            <a:cxnSpLocks/>
          </p:cNvCxnSpPr>
          <p:nvPr/>
        </p:nvCxnSpPr>
        <p:spPr>
          <a:xfrm>
            <a:off x="-5217593" y="4276450"/>
            <a:ext cx="1504212" cy="0"/>
          </a:xfrm>
          <a:prstGeom prst="lin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40" name="Gerader Verbinder 39">
            <a:extLst>
              <a:ext uri="{FF2B5EF4-FFF2-40B4-BE49-F238E27FC236}">
                <a16:creationId xmlns:a16="http://schemas.microsoft.com/office/drawing/2014/main" id="{7CE72AA9-C33A-47C5-91EC-3441778759AA}"/>
              </a:ext>
            </a:extLst>
          </p:cNvPr>
          <p:cNvCxnSpPr>
            <a:cxnSpLocks/>
          </p:cNvCxnSpPr>
          <p:nvPr/>
        </p:nvCxnSpPr>
        <p:spPr>
          <a:xfrm>
            <a:off x="-3550313" y="4276450"/>
            <a:ext cx="1504212" cy="0"/>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1" name="Gerader Verbinder 40">
            <a:extLst>
              <a:ext uri="{FF2B5EF4-FFF2-40B4-BE49-F238E27FC236}">
                <a16:creationId xmlns:a16="http://schemas.microsoft.com/office/drawing/2014/main" id="{C226343A-EB61-43E2-8BFE-07D6E490D2A2}"/>
              </a:ext>
            </a:extLst>
          </p:cNvPr>
          <p:cNvCxnSpPr>
            <a:cxnSpLocks/>
          </p:cNvCxnSpPr>
          <p:nvPr/>
        </p:nvCxnSpPr>
        <p:spPr>
          <a:xfrm>
            <a:off x="-5271919" y="4343385"/>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2" name="Gerader Verbinder 41">
            <a:extLst>
              <a:ext uri="{FF2B5EF4-FFF2-40B4-BE49-F238E27FC236}">
                <a16:creationId xmlns:a16="http://schemas.microsoft.com/office/drawing/2014/main" id="{D3AE1681-EDD9-4E11-BE15-418597DFEA56}"/>
              </a:ext>
            </a:extLst>
          </p:cNvPr>
          <p:cNvCxnSpPr>
            <a:cxnSpLocks/>
          </p:cNvCxnSpPr>
          <p:nvPr/>
        </p:nvCxnSpPr>
        <p:spPr>
          <a:xfrm>
            <a:off x="-3628521" y="4304871"/>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3" name="Gerader Verbinder 42">
            <a:extLst>
              <a:ext uri="{FF2B5EF4-FFF2-40B4-BE49-F238E27FC236}">
                <a16:creationId xmlns:a16="http://schemas.microsoft.com/office/drawing/2014/main" id="{639FDF5A-AC62-4CFE-A64B-D97BF8DCCA86}"/>
              </a:ext>
            </a:extLst>
          </p:cNvPr>
          <p:cNvCxnSpPr>
            <a:cxnSpLocks/>
          </p:cNvCxnSpPr>
          <p:nvPr/>
        </p:nvCxnSpPr>
        <p:spPr>
          <a:xfrm>
            <a:off x="-5258306" y="3608421"/>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Gerader Verbinder 43">
            <a:extLst>
              <a:ext uri="{FF2B5EF4-FFF2-40B4-BE49-F238E27FC236}">
                <a16:creationId xmlns:a16="http://schemas.microsoft.com/office/drawing/2014/main" id="{DF6B1EE4-2924-40E1-88BE-299E9252B4B4}"/>
              </a:ext>
            </a:extLst>
          </p:cNvPr>
          <p:cNvCxnSpPr>
            <a:cxnSpLocks/>
          </p:cNvCxnSpPr>
          <p:nvPr/>
        </p:nvCxnSpPr>
        <p:spPr>
          <a:xfrm>
            <a:off x="-3634255" y="3604476"/>
            <a:ext cx="0" cy="624609"/>
          </a:xfrm>
          <a:prstGeom prst="line">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cxnSp>
      <p:sp>
        <p:nvSpPr>
          <p:cNvPr id="45" name="Textfeld 44">
            <a:extLst>
              <a:ext uri="{FF2B5EF4-FFF2-40B4-BE49-F238E27FC236}">
                <a16:creationId xmlns:a16="http://schemas.microsoft.com/office/drawing/2014/main" id="{571B950C-6D61-4EC4-9824-5C880495A8DE}"/>
              </a:ext>
            </a:extLst>
          </p:cNvPr>
          <p:cNvSpPr txBox="1"/>
          <p:nvPr/>
        </p:nvSpPr>
        <p:spPr>
          <a:xfrm>
            <a:off x="-8150477" y="3729725"/>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
        <p:nvSpPr>
          <p:cNvPr id="46" name="Textfeld 45">
            <a:extLst>
              <a:ext uri="{FF2B5EF4-FFF2-40B4-BE49-F238E27FC236}">
                <a16:creationId xmlns:a16="http://schemas.microsoft.com/office/drawing/2014/main" id="{D12A6A01-6323-434D-8CD3-0359CD26176B}"/>
              </a:ext>
            </a:extLst>
          </p:cNvPr>
          <p:cNvSpPr txBox="1"/>
          <p:nvPr/>
        </p:nvSpPr>
        <p:spPr>
          <a:xfrm>
            <a:off x="-8136865" y="5602371"/>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
        <p:nvSpPr>
          <p:cNvPr id="47" name="Textfeld 46">
            <a:extLst>
              <a:ext uri="{FF2B5EF4-FFF2-40B4-BE49-F238E27FC236}">
                <a16:creationId xmlns:a16="http://schemas.microsoft.com/office/drawing/2014/main" id="{D6497C4A-B441-4C12-A2F0-3A5E42994604}"/>
              </a:ext>
            </a:extLst>
          </p:cNvPr>
          <p:cNvSpPr txBox="1"/>
          <p:nvPr/>
        </p:nvSpPr>
        <p:spPr>
          <a:xfrm>
            <a:off x="-8075627" y="7623135"/>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
        <p:nvSpPr>
          <p:cNvPr id="48" name="Textfeld 47">
            <a:extLst>
              <a:ext uri="{FF2B5EF4-FFF2-40B4-BE49-F238E27FC236}">
                <a16:creationId xmlns:a16="http://schemas.microsoft.com/office/drawing/2014/main" id="{633155C3-725C-49CD-8636-519F81C220C1}"/>
              </a:ext>
            </a:extLst>
          </p:cNvPr>
          <p:cNvSpPr txBox="1"/>
          <p:nvPr/>
        </p:nvSpPr>
        <p:spPr>
          <a:xfrm>
            <a:off x="-8041154" y="10446299"/>
            <a:ext cx="1371241" cy="830868"/>
          </a:xfrm>
          <a:prstGeom prst="rect">
            <a:avLst/>
          </a:prstGeom>
          <a:noFill/>
        </p:spPr>
        <p:txBody>
          <a:bodyPr wrap="square" rtlCol="0">
            <a:spAutoFit/>
          </a:bodyPr>
          <a:lstStyle/>
          <a:p>
            <a:r>
              <a:rPr lang="de-DE" sz="4799" b="1" dirty="0">
                <a:solidFill>
                  <a:schemeClr val="bg2">
                    <a:lumMod val="50000"/>
                  </a:schemeClr>
                </a:solidFill>
              </a:rPr>
              <a:t>=</a:t>
            </a:r>
          </a:p>
        </p:txBody>
      </p:sp>
    </p:spTree>
    <p:extLst>
      <p:ext uri="{BB962C8B-B14F-4D97-AF65-F5344CB8AC3E}">
        <p14:creationId xmlns:p14="http://schemas.microsoft.com/office/powerpoint/2010/main" val="895383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92F51-173B-1B1C-F734-01625D54C5C6}"/>
            </a:ext>
          </a:extLst>
        </p:cNvPr>
        <p:cNvGrpSpPr/>
        <p:nvPr/>
      </p:nvGrpSpPr>
      <p:grpSpPr>
        <a:xfrm>
          <a:off x="0" y="0"/>
          <a:ext cx="0" cy="0"/>
          <a:chOff x="0" y="0"/>
          <a:chExt cx="0" cy="0"/>
        </a:xfrm>
      </p:grpSpPr>
      <p:cxnSp>
        <p:nvCxnSpPr>
          <p:cNvPr id="2" name="Gerader Verbinder 1">
            <a:extLst>
              <a:ext uri="{FF2B5EF4-FFF2-40B4-BE49-F238E27FC236}">
                <a16:creationId xmlns:a16="http://schemas.microsoft.com/office/drawing/2014/main" id="{4699908C-B82A-F064-79FE-EC8B692D43FE}"/>
              </a:ext>
            </a:extLst>
          </p:cNvPr>
          <p:cNvCxnSpPr>
            <a:cxnSpLocks/>
          </p:cNvCxnSpPr>
          <p:nvPr/>
        </p:nvCxnSpPr>
        <p:spPr>
          <a:xfrm>
            <a:off x="0" y="3258538"/>
            <a:ext cx="24377650" cy="0"/>
          </a:xfrm>
          <a:prstGeom prst="line">
            <a:avLst/>
          </a:prstGeom>
          <a:noFill/>
          <a:ln w="57150" cap="flat" cmpd="sng" algn="ctr">
            <a:solidFill>
              <a:srgbClr val="FC995D"/>
            </a:solidFill>
            <a:prstDash val="solid"/>
            <a:miter lim="800000"/>
          </a:ln>
          <a:effectLst/>
        </p:spPr>
      </p:cxnSp>
      <p:sp>
        <p:nvSpPr>
          <p:cNvPr id="5" name="Textplatzhalter 24">
            <a:extLst>
              <a:ext uri="{FF2B5EF4-FFF2-40B4-BE49-F238E27FC236}">
                <a16:creationId xmlns:a16="http://schemas.microsoft.com/office/drawing/2014/main" id="{2BF51152-A421-DE6E-9623-BAB278ADE571}"/>
              </a:ext>
            </a:extLst>
          </p:cNvPr>
          <p:cNvSpPr txBox="1">
            <a:spLocks/>
          </p:cNvSpPr>
          <p:nvPr/>
        </p:nvSpPr>
        <p:spPr>
          <a:xfrm>
            <a:off x="450128" y="1075350"/>
            <a:ext cx="19940584" cy="111966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tx1"/>
                </a:solidFill>
                <a:latin typeface="Calibri" panose="020F0502020204030204" pitchFamily="34" charset="0"/>
                <a:ea typeface="+mn-ea"/>
                <a:cs typeface="Calibri" panose="020F0502020204030204" pitchFamily="34" charset="0"/>
              </a:defRPr>
            </a:lvl1pPr>
            <a:lvl2pPr marL="1025817" indent="0" algn="l" defTabSz="914400" rtl="0" eaLnBrk="1" latinLnBrk="0" hangingPunct="1">
              <a:lnSpc>
                <a:spcPct val="90000"/>
              </a:lnSpc>
              <a:spcBef>
                <a:spcPts val="500"/>
              </a:spcBef>
              <a:buFontTx/>
              <a:buNone/>
              <a:defRPr sz="2400" b="0" i="0" kern="1200">
                <a:solidFill>
                  <a:schemeClr val="bg1"/>
                </a:solidFill>
                <a:latin typeface="Source Sans Pro" panose="020B0503030403020204" pitchFamily="34" charset="0"/>
                <a:ea typeface="+mn-ea"/>
                <a:cs typeface="+mn-cs"/>
              </a:defRPr>
            </a:lvl2pPr>
            <a:lvl3pPr marL="419652" indent="-419652"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939727" indent="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469" b="0" i="0" kern="1200">
                <a:solidFill>
                  <a:schemeClr val="bg1"/>
                </a:solidFill>
                <a:latin typeface="Source Sans Pro" panose="020B0503030403020204" pitchFamily="34" charset="0"/>
                <a:ea typeface="+mn-ea"/>
                <a:cs typeface="+mn-cs"/>
              </a:defRPr>
            </a:lvl5pPr>
            <a:lvl6pPr marL="0" indent="0" algn="l" defTabSz="914400" rtl="0" eaLnBrk="1" latinLnBrk="0" hangingPunct="1">
              <a:lnSpc>
                <a:spcPct val="90000"/>
              </a:lnSpc>
              <a:spcBef>
                <a:spcPts val="500"/>
              </a:spcBef>
              <a:buFont typeface="+mj-lt"/>
              <a:buAutoNum type="arabicPeriod"/>
              <a:defRPr sz="2056"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828343">
              <a:spcBef>
                <a:spcPts val="2000"/>
              </a:spcBef>
              <a:defRPr/>
            </a:pPr>
            <a:r>
              <a:rPr lang="de-DE" sz="6398" dirty="0">
                <a:solidFill>
                  <a:srgbClr val="0A325F"/>
                </a:solidFill>
              </a:rPr>
              <a:t>Evaluation </a:t>
            </a:r>
            <a:r>
              <a:rPr lang="de-DE" sz="6398" dirty="0" err="1">
                <a:solidFill>
                  <a:srgbClr val="0A325F"/>
                </a:solidFill>
              </a:rPr>
              <a:t>Process</a:t>
            </a:r>
            <a:r>
              <a:rPr lang="de-DE" sz="6398" dirty="0">
                <a:solidFill>
                  <a:srgbClr val="0A325F"/>
                </a:solidFill>
              </a:rPr>
              <a:t> and </a:t>
            </a:r>
            <a:r>
              <a:rPr lang="de-DE" sz="6398" dirty="0" err="1">
                <a:solidFill>
                  <a:srgbClr val="0A325F"/>
                </a:solidFill>
              </a:rPr>
              <a:t>Result</a:t>
            </a:r>
            <a:endParaRPr lang="de-DE" sz="6398" dirty="0">
              <a:solidFill>
                <a:srgbClr val="0A325F"/>
              </a:solidFill>
              <a:highlight>
                <a:srgbClr val="FFFF00"/>
              </a:highlight>
            </a:endParaRPr>
          </a:p>
        </p:txBody>
      </p:sp>
      <p:pic>
        <p:nvPicPr>
          <p:cNvPr id="7" name="Grafik 6">
            <a:extLst>
              <a:ext uri="{FF2B5EF4-FFF2-40B4-BE49-F238E27FC236}">
                <a16:creationId xmlns:a16="http://schemas.microsoft.com/office/drawing/2014/main" id="{C4C073B5-DCCD-2553-012F-2C233D377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48018" y="1324702"/>
            <a:ext cx="3808532" cy="1085431"/>
          </a:xfrm>
          <a:prstGeom prst="rect">
            <a:avLst/>
          </a:prstGeom>
        </p:spPr>
      </p:pic>
      <p:sp>
        <p:nvSpPr>
          <p:cNvPr id="8" name="Textfeld 7">
            <a:extLst>
              <a:ext uri="{FF2B5EF4-FFF2-40B4-BE49-F238E27FC236}">
                <a16:creationId xmlns:a16="http://schemas.microsoft.com/office/drawing/2014/main" id="{7D08BFF6-42A2-0527-69C2-DB017698B4AE}"/>
              </a:ext>
            </a:extLst>
          </p:cNvPr>
          <p:cNvSpPr txBox="1"/>
          <p:nvPr/>
        </p:nvSpPr>
        <p:spPr>
          <a:xfrm>
            <a:off x="512471" y="2082823"/>
            <a:ext cx="24634419" cy="953979"/>
          </a:xfrm>
          <a:prstGeom prst="rect">
            <a:avLst/>
          </a:prstGeom>
          <a:noFill/>
        </p:spPr>
        <p:txBody>
          <a:bodyPr wrap="square">
            <a:spAutoFit/>
          </a:bodyPr>
          <a:lstStyle/>
          <a:p>
            <a:pPr defTabSz="1828343">
              <a:defRPr/>
            </a:pPr>
            <a:r>
              <a:rPr lang="en-US" sz="5599" kern="0" dirty="0">
                <a:solidFill>
                  <a:srgbClr val="000000"/>
                </a:solidFill>
                <a:latin typeface="Calibri" panose="020F0502020204030204" pitchFamily="34" charset="0"/>
                <a:cs typeface="Calibri" panose="020F0502020204030204" pitchFamily="34" charset="0"/>
                <a:sym typeface="Arial"/>
              </a:rPr>
              <a:t>Overall rating</a:t>
            </a:r>
            <a:endParaRPr lang="de-DE" sz="5599" kern="0" dirty="0">
              <a:solidFill>
                <a:srgbClr val="000000"/>
              </a:solidFill>
              <a:latin typeface="Calibri" panose="020F0502020204030204" pitchFamily="34" charset="0"/>
              <a:cs typeface="Calibri" panose="020F0502020204030204" pitchFamily="34" charset="0"/>
              <a:sym typeface="Arial"/>
            </a:endParaRPr>
          </a:p>
        </p:txBody>
      </p:sp>
      <p:sp>
        <p:nvSpPr>
          <p:cNvPr id="3" name="Textplatzhalter 4">
            <a:extLst>
              <a:ext uri="{FF2B5EF4-FFF2-40B4-BE49-F238E27FC236}">
                <a16:creationId xmlns:a16="http://schemas.microsoft.com/office/drawing/2014/main" id="{2061220B-1642-CF03-8702-44B3114D05FB}"/>
              </a:ext>
            </a:extLst>
          </p:cNvPr>
          <p:cNvSpPr txBox="1">
            <a:spLocks/>
          </p:cNvSpPr>
          <p:nvPr/>
        </p:nvSpPr>
        <p:spPr>
          <a:xfrm>
            <a:off x="670546" y="3690473"/>
            <a:ext cx="16254940" cy="9790538"/>
          </a:xfrm>
          <a:prstGeom prst="rect">
            <a:avLst/>
          </a:prstGeom>
        </p:spPr>
        <p:txBody>
          <a:bodyPr lIns="0" tIns="215944" rIns="0">
            <a:noAutofit/>
          </a:bodyPr>
          <a:lstStyle>
            <a:lvl1pPr marL="0" indent="0" algn="l" defTabSz="1007120" rtl="0" eaLnBrk="1" latinLnBrk="0" hangingPunct="1">
              <a:lnSpc>
                <a:spcPct val="100000"/>
              </a:lnSpc>
              <a:spcBef>
                <a:spcPts val="0"/>
              </a:spcBef>
              <a:spcAft>
                <a:spcPts val="1800"/>
              </a:spcAft>
              <a:buFont typeface="+mj-lt"/>
              <a:buNone/>
              <a:defRPr sz="1800" b="1" kern="1200">
                <a:solidFill>
                  <a:schemeClr val="tx1"/>
                </a:solidFill>
                <a:latin typeface="+mn-lt"/>
                <a:ea typeface="+mn-ea"/>
                <a:cs typeface="+mn-cs"/>
              </a:defRPr>
            </a:lvl1pPr>
            <a:lvl2pPr marL="0" indent="0" algn="l" defTabSz="1007120" rtl="0" eaLnBrk="1" latinLnBrk="0" hangingPunct="1">
              <a:lnSpc>
                <a:spcPct val="100000"/>
              </a:lnSpc>
              <a:spcBef>
                <a:spcPts val="0"/>
              </a:spcBef>
              <a:spcAft>
                <a:spcPts val="1800"/>
              </a:spcAft>
              <a:buFont typeface="+mj-lt"/>
              <a:buNone/>
              <a:defRPr sz="3000" b="1" kern="1200">
                <a:solidFill>
                  <a:schemeClr val="tx2"/>
                </a:solidFill>
                <a:latin typeface="+mn-lt"/>
                <a:ea typeface="+mn-ea"/>
                <a:cs typeface="+mn-cs"/>
              </a:defRPr>
            </a:lvl2pPr>
            <a:lvl3pPr marL="0" indent="0" algn="l" defTabSz="1007120" rtl="0" eaLnBrk="1" latinLnBrk="0" hangingPunct="1">
              <a:lnSpc>
                <a:spcPct val="100000"/>
              </a:lnSpc>
              <a:spcBef>
                <a:spcPts val="0"/>
              </a:spcBef>
              <a:spcAft>
                <a:spcPts val="1800"/>
              </a:spcAft>
              <a:buFont typeface="Arial" panose="020B0604020202020204" pitchFamily="34" charset="0"/>
              <a:buNone/>
              <a:defRPr sz="1800" b="0" kern="1200">
                <a:solidFill>
                  <a:schemeClr val="tx1"/>
                </a:solidFill>
                <a:latin typeface="+mn-lt"/>
                <a:ea typeface="+mn-ea"/>
                <a:cs typeface="+mn-cs"/>
              </a:defRPr>
            </a:lvl3pPr>
            <a:lvl4pPr marL="36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4pPr>
            <a:lvl5pPr marL="72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5pPr>
            <a:lvl6pPr marL="108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6pPr>
            <a:lvl7pPr marL="360000" indent="-360000" algn="l" defTabSz="1007120" rtl="0" eaLnBrk="1" latinLnBrk="0" hangingPunct="1">
              <a:lnSpc>
                <a:spcPct val="100000"/>
              </a:lnSpc>
              <a:spcBef>
                <a:spcPts val="0"/>
              </a:spcBef>
              <a:spcAft>
                <a:spcPts val="1200"/>
              </a:spcAft>
              <a:buClr>
                <a:srgbClr val="0055B8"/>
              </a:buClr>
              <a:buFont typeface="+mj-lt"/>
              <a:buAutoNum type="arabicPeriod"/>
              <a:defRPr sz="1800" b="0" kern="1200">
                <a:solidFill>
                  <a:schemeClr val="tx1"/>
                </a:solidFill>
                <a:latin typeface="+mn-lt"/>
                <a:ea typeface="+mn-ea"/>
                <a:cs typeface="+mn-cs"/>
              </a:defRPr>
            </a:lvl7pPr>
            <a:lvl8pPr marL="0" indent="-720000" algn="l" defTabSz="1007120" rtl="0" eaLnBrk="1" latinLnBrk="0" hangingPunct="1">
              <a:lnSpc>
                <a:spcPct val="100000"/>
              </a:lnSpc>
              <a:spcBef>
                <a:spcPts val="0"/>
              </a:spcBef>
              <a:spcAft>
                <a:spcPts val="1200"/>
              </a:spcAft>
              <a:buClr>
                <a:srgbClr val="0055B8"/>
              </a:buClr>
              <a:buFontTx/>
              <a:buBlip>
                <a:blip r:embed="rId4">
                  <a:extLst>
                    <a:ext uri="{96DAC541-7B7A-43D3-8B79-37D633B846F1}">
                      <asvg:svgBlip xmlns:asvg="http://schemas.microsoft.com/office/drawing/2016/SVG/main" r:embed="rId5"/>
                    </a:ext>
                  </a:extLst>
                </a:blip>
              </a:buBlip>
              <a:defRPr sz="1600" b="0" kern="1200">
                <a:solidFill>
                  <a:schemeClr val="tx1"/>
                </a:solidFill>
                <a:latin typeface="+mn-lt"/>
                <a:ea typeface="+mn-ea"/>
                <a:cs typeface="+mn-cs"/>
              </a:defRPr>
            </a:lvl8pPr>
            <a:lvl9pPr marL="0" indent="0" algn="l" defTabSz="1007120" rtl="0" eaLnBrk="1" latinLnBrk="0" hangingPunct="1">
              <a:lnSpc>
                <a:spcPct val="100000"/>
              </a:lnSpc>
              <a:spcBef>
                <a:spcPts val="0"/>
              </a:spcBef>
              <a:spcAft>
                <a:spcPts val="1200"/>
              </a:spcAft>
              <a:buClr>
                <a:srgbClr val="0055B8"/>
              </a:buClr>
              <a:buFontTx/>
              <a:buNone/>
              <a:defRPr sz="2000" b="1" kern="1200">
                <a:solidFill>
                  <a:schemeClr val="accent3"/>
                </a:solidFill>
                <a:latin typeface="+mn-lt"/>
                <a:ea typeface="+mn-ea"/>
                <a:cs typeface="+mn-cs"/>
              </a:defRPr>
            </a:lvl9pPr>
          </a:lstStyle>
          <a:p>
            <a:pPr marL="723719" lvl="4" indent="-723719" defTabSz="2013736">
              <a:spcAft>
                <a:spcPts val="2399"/>
              </a:spcAft>
              <a:buFont typeface="Wingdings" panose="05000000000000000000" pitchFamily="2" charset="2"/>
              <a:buAutoNum type="arabicPeriod"/>
              <a:defRPr/>
            </a:pPr>
            <a:r>
              <a:rPr lang="en-US" sz="3599" dirty="0">
                <a:solidFill>
                  <a:prstClr val="black"/>
                </a:solidFill>
                <a:latin typeface="Calibri"/>
              </a:rPr>
              <a:t>Determining the categories and scores for each layer (reactive and proactive)</a:t>
            </a:r>
          </a:p>
          <a:p>
            <a:pPr marL="723719" lvl="4" indent="-723719" defTabSz="2013736">
              <a:spcAft>
                <a:spcPts val="2399"/>
              </a:spcAft>
              <a:buFont typeface="Wingdings" panose="05000000000000000000" pitchFamily="2" charset="2"/>
              <a:buAutoNum type="arabicPeriod"/>
              <a:defRPr/>
            </a:pPr>
            <a:r>
              <a:rPr lang="en-US" sz="3599" dirty="0">
                <a:solidFill>
                  <a:prstClr val="black"/>
                </a:solidFill>
                <a:latin typeface="Calibri"/>
              </a:rPr>
              <a:t>Determining the maximum score for the proactive layer</a:t>
            </a:r>
          </a:p>
          <a:p>
            <a:pPr marL="723719" lvl="4" indent="-723719" defTabSz="2013736">
              <a:spcAft>
                <a:spcPts val="2399"/>
              </a:spcAft>
              <a:buFont typeface="Wingdings" panose="05000000000000000000" pitchFamily="2" charset="2"/>
              <a:buAutoNum type="arabicPeriod"/>
              <a:defRPr/>
            </a:pPr>
            <a:r>
              <a:rPr lang="de-DE" sz="3599" dirty="0" err="1">
                <a:solidFill>
                  <a:prstClr val="black"/>
                </a:solidFill>
                <a:latin typeface="Calibri"/>
              </a:rPr>
              <a:t>Determining</a:t>
            </a:r>
            <a:r>
              <a:rPr lang="de-DE" sz="3599" dirty="0">
                <a:solidFill>
                  <a:prstClr val="black"/>
                </a:solidFill>
                <a:latin typeface="Calibri"/>
              </a:rPr>
              <a:t> </a:t>
            </a:r>
            <a:r>
              <a:rPr lang="de-DE" sz="3599" dirty="0" err="1">
                <a:solidFill>
                  <a:prstClr val="black"/>
                </a:solidFill>
                <a:latin typeface="Calibri"/>
              </a:rPr>
              <a:t>the</a:t>
            </a:r>
            <a:r>
              <a:rPr lang="de-DE" sz="3599" dirty="0">
                <a:solidFill>
                  <a:prstClr val="black"/>
                </a:solidFill>
                <a:latin typeface="Calibri"/>
              </a:rPr>
              <a:t> </a:t>
            </a:r>
            <a:r>
              <a:rPr lang="de-DE" sz="3599" dirty="0" err="1">
                <a:solidFill>
                  <a:prstClr val="black"/>
                </a:solidFill>
                <a:latin typeface="Calibri"/>
              </a:rPr>
              <a:t>overall</a:t>
            </a:r>
            <a:r>
              <a:rPr lang="de-DE" sz="3599" dirty="0">
                <a:solidFill>
                  <a:prstClr val="black"/>
                </a:solidFill>
                <a:latin typeface="Calibri"/>
              </a:rPr>
              <a:t> </a:t>
            </a:r>
            <a:r>
              <a:rPr lang="de-DE" sz="3599" dirty="0" err="1">
                <a:solidFill>
                  <a:prstClr val="black"/>
                </a:solidFill>
                <a:latin typeface="Calibri"/>
              </a:rPr>
              <a:t>rating</a:t>
            </a:r>
            <a:endParaRPr lang="de-DE" sz="3199" dirty="0">
              <a:solidFill>
                <a:srgbClr val="000000"/>
              </a:solidFill>
              <a:latin typeface="Calibri"/>
            </a:endParaRPr>
          </a:p>
        </p:txBody>
      </p:sp>
      <p:graphicFrame>
        <p:nvGraphicFramePr>
          <p:cNvPr id="4" name="Tabelle 3">
            <a:extLst>
              <a:ext uri="{FF2B5EF4-FFF2-40B4-BE49-F238E27FC236}">
                <a16:creationId xmlns:a16="http://schemas.microsoft.com/office/drawing/2014/main" id="{DBC3F952-AA32-B1B8-8C8F-B7CE80B5D34D}"/>
              </a:ext>
            </a:extLst>
          </p:cNvPr>
          <p:cNvGraphicFramePr>
            <a:graphicFrameLocks noGrp="1"/>
          </p:cNvGraphicFramePr>
          <p:nvPr/>
        </p:nvGraphicFramePr>
        <p:xfrm>
          <a:off x="693894" y="6418280"/>
          <a:ext cx="16188284" cy="6878388"/>
        </p:xfrm>
        <a:graphic>
          <a:graphicData uri="http://schemas.openxmlformats.org/drawingml/2006/table">
            <a:tbl>
              <a:tblPr firstRow="1" firstCol="1"/>
              <a:tblGrid>
                <a:gridCol w="666580">
                  <a:extLst>
                    <a:ext uri="{9D8B030D-6E8A-4147-A177-3AD203B41FA5}">
                      <a16:colId xmlns:a16="http://schemas.microsoft.com/office/drawing/2014/main" val="2692395535"/>
                    </a:ext>
                  </a:extLst>
                </a:gridCol>
                <a:gridCol w="1926100">
                  <a:extLst>
                    <a:ext uri="{9D8B030D-6E8A-4147-A177-3AD203B41FA5}">
                      <a16:colId xmlns:a16="http://schemas.microsoft.com/office/drawing/2014/main" val="2174837961"/>
                    </a:ext>
                  </a:extLst>
                </a:gridCol>
                <a:gridCol w="1349646">
                  <a:extLst>
                    <a:ext uri="{9D8B030D-6E8A-4147-A177-3AD203B41FA5}">
                      <a16:colId xmlns:a16="http://schemas.microsoft.com/office/drawing/2014/main" val="399549029"/>
                    </a:ext>
                  </a:extLst>
                </a:gridCol>
                <a:gridCol w="8734133">
                  <a:extLst>
                    <a:ext uri="{9D8B030D-6E8A-4147-A177-3AD203B41FA5}">
                      <a16:colId xmlns:a16="http://schemas.microsoft.com/office/drawing/2014/main" val="4052062655"/>
                    </a:ext>
                  </a:extLst>
                </a:gridCol>
                <a:gridCol w="3511825">
                  <a:extLst>
                    <a:ext uri="{9D8B030D-6E8A-4147-A177-3AD203B41FA5}">
                      <a16:colId xmlns:a16="http://schemas.microsoft.com/office/drawing/2014/main" val="3070133534"/>
                    </a:ext>
                  </a:extLst>
                </a:gridCol>
              </a:tblGrid>
              <a:tr h="655785">
                <a:tc>
                  <a:txBody>
                    <a:bodyPr/>
                    <a:lstStyle/>
                    <a:p>
                      <a:pPr marL="0" algn="ctr" defTabSz="914400" rtl="0" eaLnBrk="1" latinLnBrk="0" hangingPunct="1">
                        <a:lnSpc>
                          <a:spcPct val="150000"/>
                        </a:lnSpc>
                        <a:spcBef>
                          <a:spcPts val="300"/>
                        </a:spcBef>
                        <a:spcAft>
                          <a:spcPts val="300"/>
                        </a:spcAft>
                      </a:pPr>
                      <a:endParaRPr lang="de-DE" sz="3200" b="1" kern="1200" dirty="0">
                        <a:solidFill>
                          <a:srgbClr val="000000"/>
                        </a:solidFill>
                        <a:effectLst/>
                        <a:latin typeface="+mn-lt"/>
                        <a:cs typeface="Times New Roman" panose="02020603050405020304" pitchFamily="18" charset="0"/>
                      </a:endParaRP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lvl="0" indent="0" algn="ctr" defTabSz="914400" rtl="0" eaLnBrk="1" fontAlgn="auto" latinLnBrk="0" hangingPunct="1">
                        <a:lnSpc>
                          <a:spcPct val="150000"/>
                        </a:lnSpc>
                        <a:spcBef>
                          <a:spcPts val="300"/>
                        </a:spcBef>
                        <a:spcAft>
                          <a:spcPts val="300"/>
                        </a:spcAft>
                        <a:buClrTx/>
                        <a:buSzTx/>
                        <a:buFontTx/>
                        <a:buNone/>
                        <a:tabLst/>
                        <a:defRPr/>
                      </a:pPr>
                      <a:r>
                        <a:rPr lang="de-DE" sz="3200" b="1" kern="1200" dirty="0" err="1">
                          <a:solidFill>
                            <a:srgbClr val="000000"/>
                          </a:solidFill>
                          <a:effectLst/>
                          <a:latin typeface="+mn-lt"/>
                          <a:cs typeface="Times New Roman" panose="02020603050405020304" pitchFamily="18" charset="0"/>
                        </a:rPr>
                        <a:t>Reactive</a:t>
                      </a:r>
                      <a:endParaRPr lang="de-DE" sz="3200" b="1" kern="1200" dirty="0">
                        <a:solidFill>
                          <a:srgbClr val="000000"/>
                        </a:solidFill>
                        <a:effectLst/>
                        <a:latin typeface="+mn-lt"/>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lvl="0" indent="0" algn="ctr" defTabSz="914400" rtl="0" eaLnBrk="1" fontAlgn="auto" latinLnBrk="0" hangingPunct="1">
                        <a:lnSpc>
                          <a:spcPct val="150000"/>
                        </a:lnSpc>
                        <a:spcBef>
                          <a:spcPts val="300"/>
                        </a:spcBef>
                        <a:spcAft>
                          <a:spcPts val="300"/>
                        </a:spcAft>
                        <a:buClrTx/>
                        <a:buSzTx/>
                        <a:buFontTx/>
                        <a:buNone/>
                        <a:tabLst/>
                        <a:defRPr/>
                      </a:pPr>
                      <a:endParaRPr lang="de-DE" sz="3200" b="1" kern="1200" dirty="0">
                        <a:solidFill>
                          <a:srgbClr val="000000"/>
                        </a:solidFill>
                        <a:effectLst/>
                        <a:latin typeface="+mn-lt"/>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lvl="0" indent="0" algn="ctr" defTabSz="914400" rtl="0" eaLnBrk="1" fontAlgn="auto" latinLnBrk="0" hangingPunct="1">
                        <a:lnSpc>
                          <a:spcPct val="150000"/>
                        </a:lnSpc>
                        <a:spcBef>
                          <a:spcPts val="300"/>
                        </a:spcBef>
                        <a:spcAft>
                          <a:spcPts val="300"/>
                        </a:spcAft>
                        <a:buClrTx/>
                        <a:buSzTx/>
                        <a:buFontTx/>
                        <a:buNone/>
                        <a:tabLst/>
                        <a:defRPr/>
                      </a:pPr>
                      <a:r>
                        <a:rPr lang="de-DE" sz="3200" b="1" dirty="0" err="1">
                          <a:solidFill>
                            <a:srgbClr val="000000"/>
                          </a:solidFill>
                          <a:effectLst/>
                          <a:latin typeface="+mn-lt"/>
                          <a:ea typeface="Calibri" panose="020F0502020204030204" pitchFamily="34" charset="0"/>
                          <a:cs typeface="Times New Roman" panose="02020603050405020304" pitchFamily="18" charset="0"/>
                        </a:rPr>
                        <a:t>Proactive</a:t>
                      </a:r>
                      <a:endParaRPr lang="de-DE" sz="3200" b="1" kern="1200" dirty="0">
                        <a:solidFill>
                          <a:srgbClr val="000000"/>
                        </a:solidFill>
                        <a:effectLst/>
                        <a:latin typeface="+mn-lt"/>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ctr">
                        <a:lnSpc>
                          <a:spcPct val="150000"/>
                        </a:lnSpc>
                        <a:spcBef>
                          <a:spcPts val="300"/>
                        </a:spcBef>
                        <a:spcAft>
                          <a:spcPts val="300"/>
                        </a:spcAft>
                      </a:pPr>
                      <a:r>
                        <a:rPr lang="de-DE" sz="3200" b="1" dirty="0">
                          <a:solidFill>
                            <a:srgbClr val="000000"/>
                          </a:solidFill>
                          <a:effectLst/>
                          <a:latin typeface="+mn-lt"/>
                          <a:ea typeface="Calibri" panose="020F0502020204030204" pitchFamily="34" charset="0"/>
                          <a:cs typeface="Times New Roman" panose="02020603050405020304" pitchFamily="18" charset="0"/>
                        </a:rPr>
                        <a:t>Overall </a:t>
                      </a:r>
                      <a:r>
                        <a:rPr lang="de-DE" sz="3200" b="1" dirty="0" err="1">
                          <a:solidFill>
                            <a:srgbClr val="000000"/>
                          </a:solidFill>
                          <a:effectLst/>
                          <a:latin typeface="+mn-lt"/>
                          <a:ea typeface="Calibri" panose="020F0502020204030204" pitchFamily="34" charset="0"/>
                          <a:cs typeface="Times New Roman" panose="02020603050405020304" pitchFamily="18" charset="0"/>
                        </a:rPr>
                        <a:t>rating</a:t>
                      </a:r>
                      <a:endParaRPr lang="de-DE" sz="3200" b="1" dirty="0">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33986915"/>
                  </a:ext>
                </a:extLst>
              </a:tr>
              <a:tr h="655785">
                <a:tc>
                  <a:txBody>
                    <a:bodyPr/>
                    <a:lstStyle/>
                    <a:p>
                      <a:pPr marL="0" algn="ctr" defTabSz="914400" rtl="0" eaLnBrk="1" latinLnBrk="0" hangingPunct="1">
                        <a:lnSpc>
                          <a:spcPct val="150000"/>
                        </a:lnSpc>
                        <a:spcBef>
                          <a:spcPts val="300"/>
                        </a:spcBef>
                        <a:spcAft>
                          <a:spcPts val="300"/>
                        </a:spcAft>
                      </a:pPr>
                      <a:endParaRPr lang="de-DE" sz="3200" b="1" kern="1200">
                        <a:solidFill>
                          <a:srgbClr val="000000"/>
                        </a:solidFill>
                        <a:effectLst/>
                        <a:latin typeface="+mn-lt"/>
                        <a:cs typeface="Times New Roman" panose="02020603050405020304" pitchFamily="18" charset="0"/>
                      </a:endParaRP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gridSpan="3">
                  <a:txBody>
                    <a:bodyPr/>
                    <a:lstStyle/>
                    <a:p>
                      <a:pPr marL="0" marR="0" lvl="0" indent="0" algn="ctr" defTabSz="1007120" rtl="0" eaLnBrk="1" fontAlgn="auto" latinLnBrk="0" hangingPunct="1">
                        <a:lnSpc>
                          <a:spcPct val="100000"/>
                        </a:lnSpc>
                        <a:spcBef>
                          <a:spcPts val="0"/>
                        </a:spcBef>
                        <a:spcAft>
                          <a:spcPts val="0"/>
                        </a:spcAft>
                        <a:buClrTx/>
                        <a:buSzTx/>
                        <a:buFontTx/>
                        <a:buNone/>
                        <a:tabLst/>
                        <a:defRPr/>
                      </a:pPr>
                      <a:r>
                        <a:rPr lang="en-US" sz="3200" b="1" kern="1200" dirty="0">
                          <a:solidFill>
                            <a:srgbClr val="000000"/>
                          </a:solidFill>
                          <a:effectLst/>
                          <a:latin typeface="+mn-lt"/>
                          <a:cs typeface="Times New Roman" panose="02020603050405020304" pitchFamily="18" charset="0"/>
                        </a:rPr>
                        <a:t>None of the following categories</a:t>
                      </a:r>
                      <a:endParaRPr lang="de-DE" sz="3200" b="1" kern="1200" dirty="0">
                        <a:solidFill>
                          <a:srgbClr val="000000"/>
                        </a:solidFill>
                        <a:effectLst/>
                        <a:latin typeface="+mn-lt"/>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endParaRPr lang="de-DE"/>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marL="0" marR="0" lvl="0" indent="0" algn="ctr" defTabSz="1007120" rtl="0" eaLnBrk="1" fontAlgn="auto" latinLnBrk="0" hangingPunct="1">
                        <a:lnSpc>
                          <a:spcPct val="100000"/>
                        </a:lnSpc>
                        <a:spcBef>
                          <a:spcPts val="0"/>
                        </a:spcBef>
                        <a:spcAft>
                          <a:spcPts val="0"/>
                        </a:spcAft>
                        <a:buClrTx/>
                        <a:buSzTx/>
                        <a:buFontTx/>
                        <a:buNone/>
                        <a:tabLst/>
                        <a:defRPr/>
                      </a:pPr>
                      <a:endParaRPr lang="de-DE" sz="1600" b="1" kern="1200">
                        <a:solidFill>
                          <a:srgbClr val="000000"/>
                        </a:solidFill>
                        <a:effectLst/>
                        <a:latin typeface="+mn-lt"/>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50000"/>
                        </a:lnSpc>
                        <a:spcBef>
                          <a:spcPts val="300"/>
                        </a:spcBef>
                        <a:spcAft>
                          <a:spcPts val="300"/>
                        </a:spcAft>
                      </a:pPr>
                      <a:r>
                        <a:rPr lang="de-DE" sz="3200" b="1" dirty="0" err="1">
                          <a:effectLst/>
                          <a:latin typeface="+mn-lt"/>
                          <a:ea typeface="Calibri" panose="020F0502020204030204" pitchFamily="34" charset="0"/>
                          <a:cs typeface="Times New Roman" panose="02020603050405020304" pitchFamily="18" charset="0"/>
                        </a:rPr>
                        <a:t>No</a:t>
                      </a:r>
                      <a:r>
                        <a:rPr lang="de-DE" sz="3200" b="1" dirty="0">
                          <a:effectLst/>
                          <a:latin typeface="+mn-lt"/>
                          <a:ea typeface="Calibri" panose="020F0502020204030204" pitchFamily="34" charset="0"/>
                          <a:cs typeface="Times New Roman" panose="02020603050405020304" pitchFamily="18" charset="0"/>
                        </a:rPr>
                        <a:t> </a:t>
                      </a:r>
                      <a:r>
                        <a:rPr lang="de-DE" sz="3200" b="1" dirty="0" err="1">
                          <a:effectLst/>
                          <a:latin typeface="+mn-lt"/>
                          <a:ea typeface="Calibri" panose="020F0502020204030204" pitchFamily="34" charset="0"/>
                          <a:cs typeface="Times New Roman" panose="02020603050405020304" pitchFamily="18" charset="0"/>
                        </a:rPr>
                        <a:t>priority</a:t>
                      </a:r>
                      <a:endParaRPr lang="de-DE" sz="3200" b="1" dirty="0">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6248100"/>
                  </a:ext>
                </a:extLst>
              </a:tr>
              <a:tr h="655785">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a.</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&lt;3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AND</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rgbClr val="FFFF00"/>
                    </a:solidFill>
                  </a:tcPr>
                </a:tc>
                <a:tc>
                  <a:txBody>
                    <a:bodyPr/>
                    <a:lstStyle/>
                    <a:p>
                      <a:pPr marL="0" algn="ctr" defTabSz="914400" rtl="0" eaLnBrk="1" latinLnBrk="0" hangingPunct="1">
                        <a:lnSpc>
                          <a:spcPct val="150000"/>
                        </a:lnSpc>
                        <a:spcBef>
                          <a:spcPts val="300"/>
                        </a:spcBef>
                        <a:spcAft>
                          <a:spcPts val="300"/>
                        </a:spcAft>
                      </a:pPr>
                      <a:r>
                        <a:rPr lang="de-DE" sz="3200" b="1" dirty="0"/>
                        <a:t>max. ≥ 4</a:t>
                      </a:r>
                      <a:endParaRPr lang="de-DE" sz="3200" b="1" kern="1200" dirty="0">
                        <a:solidFill>
                          <a:srgbClr val="000000"/>
                        </a:solidFill>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rowSpan="2">
                  <a:txBody>
                    <a:bodyPr/>
                    <a:lstStyle/>
                    <a:p>
                      <a:pPr algn="ctr">
                        <a:lnSpc>
                          <a:spcPct val="150000"/>
                        </a:lnSpc>
                        <a:spcBef>
                          <a:spcPts val="300"/>
                        </a:spcBef>
                        <a:spcAft>
                          <a:spcPts val="300"/>
                        </a:spcAft>
                      </a:pPr>
                      <a:r>
                        <a:rPr lang="de-DE" sz="3200" b="1" dirty="0" err="1">
                          <a:effectLst/>
                          <a:latin typeface="+mn-lt"/>
                          <a:ea typeface="Calibri" panose="020F0502020204030204" pitchFamily="34" charset="0"/>
                          <a:cs typeface="Times New Roman" panose="02020603050405020304" pitchFamily="18" charset="0"/>
                        </a:rPr>
                        <a:t>Priority</a:t>
                      </a:r>
                      <a:r>
                        <a:rPr lang="de-DE" sz="3200" b="1" dirty="0">
                          <a:effectLst/>
                          <a:latin typeface="+mn-lt"/>
                          <a:ea typeface="Calibri" panose="020F0502020204030204" pitchFamily="34" charset="0"/>
                          <a:cs typeface="Times New Roman" panose="02020603050405020304" pitchFamily="18" charset="0"/>
                        </a:rPr>
                        <a:t> 4</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417247945"/>
                  </a:ext>
                </a:extLst>
              </a:tr>
              <a:tr h="655785">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b.</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AND</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algn="ctr" defTabSz="914400" rtl="0" eaLnBrk="1" latinLnBrk="0" hangingPunct="1">
                        <a:lnSpc>
                          <a:spcPct val="150000"/>
                        </a:lnSpc>
                        <a:spcBef>
                          <a:spcPts val="300"/>
                        </a:spcBef>
                        <a:spcAft>
                          <a:spcPts val="300"/>
                        </a:spcAft>
                      </a:pPr>
                      <a:r>
                        <a:rPr lang="de-DE" sz="3200" b="1" dirty="0"/>
                        <a:t>max. &lt; 3</a:t>
                      </a:r>
                      <a:endParaRPr lang="de-DE" sz="3200" b="1" kern="1200" dirty="0">
                        <a:solidFill>
                          <a:srgbClr val="000000"/>
                        </a:solidFill>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vMerge="1">
                  <a:txBody>
                    <a:bodyPr/>
                    <a:lstStyle/>
                    <a:p>
                      <a:pPr algn="ctr">
                        <a:lnSpc>
                          <a:spcPct val="150000"/>
                        </a:lnSpc>
                        <a:spcBef>
                          <a:spcPts val="300"/>
                        </a:spcBef>
                        <a:spcAft>
                          <a:spcPts val="300"/>
                        </a:spcAft>
                      </a:pPr>
                      <a:endParaRPr lang="de-DE" sz="16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87334268"/>
                  </a:ext>
                </a:extLst>
              </a:tr>
              <a:tr h="655785">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a.</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&lt;3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AND</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min. 2x = 5 AND min. 1x </a:t>
                      </a:r>
                      <a:r>
                        <a:rPr lang="de-DE" sz="3200" b="1" dirty="0"/>
                        <a:t>≥</a:t>
                      </a:r>
                      <a:r>
                        <a:rPr lang="de-DE" sz="3200" b="1" kern="1200" dirty="0">
                          <a:solidFill>
                            <a:srgbClr val="000000"/>
                          </a:solidFill>
                          <a:effectLst/>
                          <a:latin typeface="+mn-lt"/>
                          <a:ea typeface="Calibri" panose="020F0502020204030204" pitchFamily="34" charset="0"/>
                          <a:cs typeface="Times New Roman" panose="02020603050405020304" pitchFamily="18" charset="0"/>
                        </a:rPr>
                        <a:t> 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rowSpan="3">
                  <a:txBody>
                    <a:bodyPr/>
                    <a:lstStyle/>
                    <a:p>
                      <a:pPr algn="ctr">
                        <a:lnSpc>
                          <a:spcPct val="150000"/>
                        </a:lnSpc>
                        <a:spcBef>
                          <a:spcPts val="300"/>
                        </a:spcBef>
                        <a:spcAft>
                          <a:spcPts val="300"/>
                        </a:spcAft>
                      </a:pPr>
                      <a:r>
                        <a:rPr lang="de-DE" sz="3200" b="1" dirty="0" err="1">
                          <a:effectLst/>
                          <a:latin typeface="+mn-lt"/>
                          <a:ea typeface="Calibri" panose="020F0502020204030204" pitchFamily="34" charset="0"/>
                          <a:cs typeface="Times New Roman" panose="02020603050405020304" pitchFamily="18" charset="0"/>
                        </a:rPr>
                        <a:t>Priority</a:t>
                      </a:r>
                      <a:r>
                        <a:rPr lang="de-DE" sz="3200" b="1" dirty="0">
                          <a:effectLst/>
                          <a:latin typeface="+mn-lt"/>
                          <a:cs typeface="Times New Roman" panose="02020603050405020304" pitchFamily="18" charset="0"/>
                        </a:rPr>
                        <a:t> 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41499271"/>
                  </a:ext>
                </a:extLst>
              </a:tr>
              <a:tr h="655785">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b.</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AND</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dirty="0"/>
                        <a:t>≤ </a:t>
                      </a:r>
                      <a:r>
                        <a:rPr lang="de-DE" sz="3200" b="1" kern="1200" dirty="0">
                          <a:solidFill>
                            <a:srgbClr val="000000"/>
                          </a:solidFill>
                          <a:effectLst/>
                          <a:latin typeface="+mn-lt"/>
                          <a:ea typeface="Calibri" panose="020F0502020204030204" pitchFamily="34" charset="0"/>
                          <a:cs typeface="Times New Roman" panose="02020603050405020304" pitchFamily="18" charset="0"/>
                        </a:rPr>
                        <a:t>3</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vMerge="1">
                  <a:txBody>
                    <a:bodyPr/>
                    <a:lstStyle/>
                    <a:p>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629950788"/>
                  </a:ext>
                </a:extLst>
              </a:tr>
              <a:tr h="655785">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c.</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=4</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AND</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max. &lt; 4</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vMerge="1">
                  <a:txBody>
                    <a:bodyPr/>
                    <a:lstStyle/>
                    <a:p>
                      <a:pPr algn="ctr">
                        <a:lnSpc>
                          <a:spcPct val="150000"/>
                        </a:lnSpc>
                        <a:spcBef>
                          <a:spcPts val="300"/>
                        </a:spcBef>
                        <a:spcAft>
                          <a:spcPts val="300"/>
                        </a:spcAft>
                      </a:pPr>
                      <a:endParaRPr lang="de-DE" sz="16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20665139"/>
                  </a:ext>
                </a:extLst>
              </a:tr>
              <a:tr h="655785">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a.</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=4</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AND</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algn="ctr" defTabSz="914400" rtl="0" eaLnBrk="1" latinLnBrk="0" hangingPunct="1">
                        <a:lnSpc>
                          <a:spcPct val="150000"/>
                        </a:lnSpc>
                        <a:spcBef>
                          <a:spcPts val="300"/>
                        </a:spcBef>
                        <a:spcAft>
                          <a:spcPts val="300"/>
                        </a:spcAft>
                      </a:pPr>
                      <a:r>
                        <a:rPr lang="en-US" sz="3200" b="1" kern="1200" dirty="0">
                          <a:solidFill>
                            <a:srgbClr val="000000"/>
                          </a:solidFill>
                          <a:effectLst/>
                          <a:latin typeface="+mn-lt"/>
                          <a:ea typeface="Calibri" panose="020F0502020204030204" pitchFamily="34" charset="0"/>
                          <a:cs typeface="Times New Roman" panose="02020603050405020304" pitchFamily="18" charset="0"/>
                        </a:rPr>
                        <a:t>Sum of the two highest proactive elements </a:t>
                      </a:r>
                      <a:r>
                        <a:rPr lang="de-DE" sz="3200" b="1" dirty="0"/>
                        <a:t>≥ </a:t>
                      </a:r>
                      <a:r>
                        <a:rPr lang="de-DE" sz="3200" b="1" kern="1200" dirty="0">
                          <a:solidFill>
                            <a:srgbClr val="000000"/>
                          </a:solidFill>
                          <a:effectLst/>
                          <a:latin typeface="+mn-lt"/>
                          <a:ea typeface="Calibri" panose="020F0502020204030204" pitchFamily="34" charset="0"/>
                          <a:cs typeface="Times New Roman" panose="02020603050405020304" pitchFamily="18" charset="0"/>
                        </a:rPr>
                        <a:t>8</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2">
                  <a:txBody>
                    <a:bodyPr/>
                    <a:lstStyle/>
                    <a:p>
                      <a:pPr algn="ctr">
                        <a:lnSpc>
                          <a:spcPct val="150000"/>
                        </a:lnSpc>
                        <a:spcBef>
                          <a:spcPts val="300"/>
                        </a:spcBef>
                        <a:spcAft>
                          <a:spcPts val="300"/>
                        </a:spcAft>
                      </a:pPr>
                      <a:r>
                        <a:rPr lang="de-DE" sz="3200" b="1" dirty="0" err="1">
                          <a:effectLst/>
                          <a:latin typeface="+mn-lt"/>
                          <a:ea typeface="Calibri" panose="020F0502020204030204" pitchFamily="34" charset="0"/>
                          <a:cs typeface="Times New Roman" panose="02020603050405020304" pitchFamily="18" charset="0"/>
                        </a:rPr>
                        <a:t>Priority</a:t>
                      </a:r>
                      <a:r>
                        <a:rPr lang="de-DE" sz="3200" b="1" dirty="0">
                          <a:effectLst/>
                          <a:latin typeface="+mn-lt"/>
                          <a:cs typeface="Times New Roman" panose="02020603050405020304" pitchFamily="18" charset="0"/>
                        </a:rPr>
                        <a:t> 2</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934190359"/>
                  </a:ext>
                </a:extLst>
              </a:tr>
              <a:tr h="975106">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b.</a:t>
                      </a: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=4</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0" algn="ctr" defTabSz="914400" rtl="0" eaLnBrk="1" latinLnBrk="0" hangingPunct="1">
                        <a:lnSpc>
                          <a:spcPct val="150000"/>
                        </a:lnSpc>
                        <a:spcBef>
                          <a:spcPts val="300"/>
                        </a:spcBef>
                        <a:spcAft>
                          <a:spcPts val="300"/>
                        </a:spcAft>
                      </a:pPr>
                      <a:r>
                        <a:rPr lang="de-DE" sz="3200" b="1" kern="1200" dirty="0">
                          <a:solidFill>
                            <a:srgbClr val="000000"/>
                          </a:solidFill>
                          <a:effectLst/>
                          <a:latin typeface="+mn-lt"/>
                          <a:ea typeface="Calibri" panose="020F0502020204030204" pitchFamily="34" charset="0"/>
                          <a:cs typeface="Times New Roman" panose="02020603050405020304" pitchFamily="18" charset="0"/>
                        </a:rPr>
                        <a:t>OR</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algn="ctr" defTabSz="914400" rtl="0" eaLnBrk="1" latinLnBrk="0" hangingPunct="1">
                        <a:lnSpc>
                          <a:spcPct val="100000"/>
                        </a:lnSpc>
                        <a:spcBef>
                          <a:spcPts val="0"/>
                        </a:spcBef>
                        <a:spcAft>
                          <a:spcPts val="0"/>
                        </a:spcAft>
                      </a:pPr>
                      <a:r>
                        <a:rPr lang="de-DE" sz="3200" b="1" kern="1200" dirty="0" err="1">
                          <a:solidFill>
                            <a:srgbClr val="000000"/>
                          </a:solidFill>
                          <a:effectLst/>
                          <a:latin typeface="+mn-lt"/>
                          <a:ea typeface="Calibri" panose="020F0502020204030204" pitchFamily="34" charset="0"/>
                          <a:cs typeface="Times New Roman" panose="02020603050405020304" pitchFamily="18" charset="0"/>
                        </a:rPr>
                        <a:t>Sum</a:t>
                      </a:r>
                      <a:r>
                        <a:rPr lang="de-DE" sz="3200" b="1" kern="1200" dirty="0">
                          <a:solidFill>
                            <a:srgbClr val="000000"/>
                          </a:solidFill>
                          <a:effectLst/>
                          <a:latin typeface="+mn-lt"/>
                          <a:ea typeface="Calibri" panose="020F0502020204030204" pitchFamily="34" charset="0"/>
                          <a:cs typeface="Times New Roman" panose="02020603050405020304" pitchFamily="18" charset="0"/>
                        </a:rPr>
                        <a:t>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of</a:t>
                      </a:r>
                      <a:r>
                        <a:rPr lang="de-DE" sz="3200" b="1" kern="1200" dirty="0">
                          <a:solidFill>
                            <a:srgbClr val="000000"/>
                          </a:solidFill>
                          <a:effectLst/>
                          <a:latin typeface="+mn-lt"/>
                          <a:ea typeface="Calibri" panose="020F0502020204030204" pitchFamily="34" charset="0"/>
                          <a:cs typeface="Times New Roman" panose="02020603050405020304" pitchFamily="18" charset="0"/>
                        </a:rPr>
                        <a:t> all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proactive</a:t>
                      </a:r>
                      <a:r>
                        <a:rPr lang="de-DE" sz="3200" b="1" kern="1200" dirty="0">
                          <a:solidFill>
                            <a:srgbClr val="000000"/>
                          </a:solidFill>
                          <a:effectLst/>
                          <a:latin typeface="+mn-lt"/>
                          <a:ea typeface="Calibri" panose="020F0502020204030204" pitchFamily="34" charset="0"/>
                          <a:cs typeface="Times New Roman" panose="02020603050405020304" pitchFamily="18" charset="0"/>
                        </a:rPr>
                        <a:t>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elements</a:t>
                      </a:r>
                      <a:r>
                        <a:rPr lang="de-DE" sz="3200" b="1" kern="1200" dirty="0">
                          <a:solidFill>
                            <a:srgbClr val="000000"/>
                          </a:solidFill>
                          <a:effectLst/>
                          <a:latin typeface="+mn-lt"/>
                          <a:ea typeface="Calibri" panose="020F0502020204030204" pitchFamily="34" charset="0"/>
                          <a:cs typeface="Times New Roman" panose="02020603050405020304" pitchFamily="18" charset="0"/>
                        </a:rPr>
                        <a:t> </a:t>
                      </a:r>
                      <a:r>
                        <a:rPr lang="de-DE" sz="3200" b="1" dirty="0"/>
                        <a:t>≥ </a:t>
                      </a:r>
                      <a:r>
                        <a:rPr lang="de-DE" sz="3200" b="1" kern="1200" dirty="0">
                          <a:solidFill>
                            <a:srgbClr val="000000"/>
                          </a:solidFill>
                          <a:effectLst/>
                          <a:latin typeface="+mn-lt"/>
                          <a:ea typeface="Calibri" panose="020F0502020204030204" pitchFamily="34" charset="0"/>
                          <a:cs typeface="Times New Roman" panose="02020603050405020304" pitchFamily="18" charset="0"/>
                        </a:rPr>
                        <a:t>12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for</a:t>
                      </a:r>
                      <a:r>
                        <a:rPr lang="de-DE" sz="3200" b="1" kern="1200" dirty="0">
                          <a:solidFill>
                            <a:srgbClr val="000000"/>
                          </a:solidFill>
                          <a:effectLst/>
                          <a:latin typeface="+mn-lt"/>
                          <a:ea typeface="Calibri" panose="020F0502020204030204" pitchFamily="34" charset="0"/>
                          <a:cs typeface="Times New Roman" panose="02020603050405020304" pitchFamily="18" charset="0"/>
                        </a:rPr>
                        <a:t>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Motorways</a:t>
                      </a:r>
                      <a:r>
                        <a:rPr lang="de-DE" sz="3200" b="1" kern="1200" dirty="0">
                          <a:solidFill>
                            <a:srgbClr val="000000"/>
                          </a:solidFill>
                          <a:effectLst/>
                          <a:latin typeface="+mn-lt"/>
                          <a:ea typeface="Calibri" panose="020F0502020204030204" pitchFamily="34" charset="0"/>
                          <a:cs typeface="Times New Roman" panose="02020603050405020304" pitchFamily="18" charset="0"/>
                        </a:rPr>
                        <a:t>                                    (</a:t>
                      </a:r>
                      <a:r>
                        <a:rPr lang="de-DE" sz="3200" b="1" dirty="0"/>
                        <a:t>≥ </a:t>
                      </a:r>
                      <a:r>
                        <a:rPr lang="de-DE" sz="3200" b="1" kern="1200" dirty="0">
                          <a:solidFill>
                            <a:srgbClr val="000000"/>
                          </a:solidFill>
                          <a:effectLst/>
                          <a:latin typeface="+mn-lt"/>
                          <a:ea typeface="Calibri" panose="020F0502020204030204" pitchFamily="34" charset="0"/>
                          <a:cs typeface="Times New Roman" panose="02020603050405020304" pitchFamily="18" charset="0"/>
                        </a:rPr>
                        <a:t>14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for</a:t>
                      </a:r>
                      <a:r>
                        <a:rPr lang="de-DE" sz="3200" b="1" kern="1200" dirty="0">
                          <a:solidFill>
                            <a:srgbClr val="000000"/>
                          </a:solidFill>
                          <a:effectLst/>
                          <a:latin typeface="+mn-lt"/>
                          <a:ea typeface="Calibri" panose="020F0502020204030204" pitchFamily="34" charset="0"/>
                          <a:cs typeface="Times New Roman" panose="02020603050405020304" pitchFamily="18" charset="0"/>
                        </a:rPr>
                        <a:t> Federal and State </a:t>
                      </a:r>
                      <a:r>
                        <a:rPr lang="de-DE" sz="3200" b="1" kern="1200" dirty="0" err="1">
                          <a:solidFill>
                            <a:srgbClr val="000000"/>
                          </a:solidFill>
                          <a:effectLst/>
                          <a:latin typeface="+mn-lt"/>
                          <a:ea typeface="Calibri" panose="020F0502020204030204" pitchFamily="34" charset="0"/>
                          <a:cs typeface="Times New Roman" panose="02020603050405020304" pitchFamily="18" charset="0"/>
                        </a:rPr>
                        <a:t>roads</a:t>
                      </a:r>
                      <a:r>
                        <a:rPr lang="de-DE" sz="3200" b="1" kern="1200" dirty="0">
                          <a:solidFill>
                            <a:srgbClr val="000000"/>
                          </a:solidFill>
                          <a:effectLst/>
                          <a:latin typeface="+mn-lt"/>
                          <a:ea typeface="Calibri" panose="020F0502020204030204" pitchFamily="34" charset="0"/>
                          <a:cs typeface="Times New Roman" panose="02020603050405020304" pitchFamily="18" charset="0"/>
                        </a:rPr>
                        <a:t>)</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vMerge="1">
                  <a:txBody>
                    <a:bodyPr/>
                    <a:lstStyle/>
                    <a:p>
                      <a:pPr algn="ctr">
                        <a:lnSpc>
                          <a:spcPct val="150000"/>
                        </a:lnSpc>
                        <a:spcBef>
                          <a:spcPts val="300"/>
                        </a:spcBef>
                        <a:spcAft>
                          <a:spcPts val="300"/>
                        </a:spcAft>
                      </a:pPr>
                      <a:endParaRPr lang="de-DE" sz="1600" b="1">
                        <a:effectLst/>
                        <a:latin typeface="+mn-lt"/>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414738283"/>
                  </a:ext>
                </a:extLst>
              </a:tr>
              <a:tr h="655785">
                <a:tc>
                  <a:txBody>
                    <a:bodyPr/>
                    <a:lstStyle/>
                    <a:p>
                      <a:pPr marL="0" algn="ctr" defTabSz="914400" rtl="0" eaLnBrk="1" latinLnBrk="0" hangingPunct="1">
                        <a:lnSpc>
                          <a:spcPct val="150000"/>
                        </a:lnSpc>
                        <a:spcBef>
                          <a:spcPts val="300"/>
                        </a:spcBef>
                        <a:spcAft>
                          <a:spcPts val="300"/>
                        </a:spcAft>
                      </a:pPr>
                      <a:endParaRPr lang="de-DE" sz="3200" b="1" kern="1200" dirty="0">
                        <a:solidFill>
                          <a:srgbClr val="000000"/>
                        </a:solidFill>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algn="ctr" defTabSz="914400" rtl="0" eaLnBrk="1" latinLnBrk="0" hangingPunct="1">
                        <a:lnSpc>
                          <a:spcPct val="150000"/>
                        </a:lnSpc>
                        <a:spcBef>
                          <a:spcPts val="300"/>
                        </a:spcBef>
                        <a:spcAft>
                          <a:spcPts val="300"/>
                        </a:spcAft>
                      </a:pPr>
                      <a:r>
                        <a:rPr lang="de-DE" sz="3200" b="1" kern="1200">
                          <a:solidFill>
                            <a:srgbClr val="000000"/>
                          </a:solidFill>
                          <a:effectLst/>
                          <a:latin typeface="+mn-lt"/>
                          <a:ea typeface="Calibri" panose="020F0502020204030204" pitchFamily="34" charset="0"/>
                          <a:cs typeface="Times New Roman" panose="02020603050405020304" pitchFamily="18" charset="0"/>
                        </a:rPr>
                        <a:t>=5</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marL="0" algn="ctr" defTabSz="914400" rtl="0" eaLnBrk="1" latinLnBrk="0" hangingPunct="1">
                        <a:lnSpc>
                          <a:spcPct val="150000"/>
                        </a:lnSpc>
                        <a:spcBef>
                          <a:spcPts val="300"/>
                        </a:spcBef>
                        <a:spcAft>
                          <a:spcPts val="300"/>
                        </a:spcAft>
                      </a:pPr>
                      <a:endParaRPr lang="de-DE" sz="3200" b="1" kern="1200">
                        <a:solidFill>
                          <a:srgbClr val="000000"/>
                        </a:solidFill>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algn="ctr" defTabSz="914400" rtl="0" eaLnBrk="1" latinLnBrk="0" hangingPunct="1">
                        <a:lnSpc>
                          <a:spcPct val="150000"/>
                        </a:lnSpc>
                        <a:spcBef>
                          <a:spcPts val="300"/>
                        </a:spcBef>
                        <a:spcAft>
                          <a:spcPts val="300"/>
                        </a:spcAft>
                      </a:pPr>
                      <a:endParaRPr lang="de-DE" sz="3200" b="1" kern="1200" dirty="0">
                        <a:solidFill>
                          <a:srgbClr val="000000"/>
                        </a:solidFill>
                        <a:effectLst/>
                        <a:latin typeface="+mn-lt"/>
                        <a:ea typeface="Calibri" panose="020F0502020204030204" pitchFamily="34" charset="0"/>
                        <a:cs typeface="Times New Roman" panose="02020603050405020304" pitchFamily="18" charset="0"/>
                      </a:endParaRPr>
                    </a:p>
                  </a:txBody>
                  <a:tcPr marL="137124" marR="13712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lnSpc>
                          <a:spcPct val="150000"/>
                        </a:lnSpc>
                        <a:spcBef>
                          <a:spcPts val="300"/>
                        </a:spcBef>
                        <a:spcAft>
                          <a:spcPts val="300"/>
                        </a:spcAft>
                      </a:pPr>
                      <a:r>
                        <a:rPr lang="de-DE" sz="3200" b="1" dirty="0" err="1">
                          <a:effectLst/>
                          <a:latin typeface="+mn-lt"/>
                          <a:ea typeface="Calibri" panose="020F0502020204030204" pitchFamily="34" charset="0"/>
                          <a:cs typeface="Times New Roman" panose="02020603050405020304" pitchFamily="18" charset="0"/>
                        </a:rPr>
                        <a:t>Priority</a:t>
                      </a:r>
                      <a:r>
                        <a:rPr lang="de-DE" sz="3200" b="1" dirty="0">
                          <a:effectLst/>
                          <a:latin typeface="+mn-lt"/>
                          <a:cs typeface="Times New Roman" panose="02020603050405020304" pitchFamily="18" charset="0"/>
                        </a:rPr>
                        <a:t> 1</a:t>
                      </a:r>
                    </a:p>
                  </a:txBody>
                  <a:tcPr marL="137124" marR="13712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398686660"/>
                  </a:ext>
                </a:extLst>
              </a:tr>
            </a:tbl>
          </a:graphicData>
        </a:graphic>
      </p:graphicFrame>
      <p:graphicFrame>
        <p:nvGraphicFramePr>
          <p:cNvPr id="6" name="Diagramm 5">
            <a:extLst>
              <a:ext uri="{FF2B5EF4-FFF2-40B4-BE49-F238E27FC236}">
                <a16:creationId xmlns:a16="http://schemas.microsoft.com/office/drawing/2014/main" id="{CFABF820-BBC5-FA49-B5F6-C7BFAB2F2445}"/>
              </a:ext>
            </a:extLst>
          </p:cNvPr>
          <p:cNvGraphicFramePr>
            <a:graphicFrameLocks/>
          </p:cNvGraphicFramePr>
          <p:nvPr>
            <p:extLst>
              <p:ext uri="{D42A27DB-BD31-4B8C-83A1-F6EECF244321}">
                <p14:modId xmlns:p14="http://schemas.microsoft.com/office/powerpoint/2010/main" val="2745910809"/>
              </p:ext>
            </p:extLst>
          </p:nvPr>
        </p:nvGraphicFramePr>
        <p:xfrm>
          <a:off x="15644309" y="3265522"/>
          <a:ext cx="10189094" cy="8367649"/>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feld 1">
            <a:extLst>
              <a:ext uri="{FF2B5EF4-FFF2-40B4-BE49-F238E27FC236}">
                <a16:creationId xmlns:a16="http://schemas.microsoft.com/office/drawing/2014/main" id="{15199855-A638-52AD-DF5D-E74CFA608C54}"/>
              </a:ext>
            </a:extLst>
          </p:cNvPr>
          <p:cNvSpPr txBox="1"/>
          <p:nvPr/>
        </p:nvSpPr>
        <p:spPr>
          <a:xfrm>
            <a:off x="17715304" y="12391297"/>
            <a:ext cx="6488000" cy="77152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1828343">
              <a:defRPr/>
            </a:pPr>
            <a:r>
              <a:rPr lang="en-US" sz="2399" b="1" dirty="0">
                <a:solidFill>
                  <a:prstClr val="black"/>
                </a:solidFill>
                <a:latin typeface="Calibri"/>
              </a:rPr>
              <a:t>Total number:       </a:t>
            </a:r>
            <a:r>
              <a:rPr lang="en-US" sz="1200" b="1" dirty="0">
                <a:solidFill>
                  <a:prstClr val="black"/>
                </a:solidFill>
                <a:latin typeface="Calibri"/>
              </a:rPr>
              <a:t> </a:t>
            </a:r>
            <a:r>
              <a:rPr lang="en-US" sz="2399" b="1" dirty="0">
                <a:solidFill>
                  <a:prstClr val="black"/>
                </a:solidFill>
                <a:latin typeface="Calibri"/>
              </a:rPr>
              <a:t> 6.138 motorway sections</a:t>
            </a:r>
          </a:p>
          <a:p>
            <a:pPr defTabSz="1828343">
              <a:defRPr/>
            </a:pPr>
            <a:r>
              <a:rPr lang="en-US" sz="2399" b="1" dirty="0">
                <a:solidFill>
                  <a:prstClr val="black"/>
                </a:solidFill>
                <a:latin typeface="Calibri"/>
              </a:rPr>
              <a:t>Priority 1 and 2:     138 motorway sections</a:t>
            </a:r>
            <a:endParaRPr lang="de-DE" sz="2399" b="1" dirty="0">
              <a:solidFill>
                <a:prstClr val="black"/>
              </a:solidFill>
              <a:latin typeface="Calibri"/>
            </a:endParaRPr>
          </a:p>
        </p:txBody>
      </p:sp>
      <p:sp>
        <p:nvSpPr>
          <p:cNvPr id="10" name="Pfeil: nach unten 9">
            <a:extLst>
              <a:ext uri="{FF2B5EF4-FFF2-40B4-BE49-F238E27FC236}">
                <a16:creationId xmlns:a16="http://schemas.microsoft.com/office/drawing/2014/main" id="{67DDCA74-408A-0C0D-52F8-7C612E3AFF2D}"/>
              </a:ext>
            </a:extLst>
          </p:cNvPr>
          <p:cNvSpPr/>
          <p:nvPr/>
        </p:nvSpPr>
        <p:spPr>
          <a:xfrm>
            <a:off x="20232487" y="10715350"/>
            <a:ext cx="1012738" cy="13258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828343">
              <a:defRPr/>
            </a:pPr>
            <a:endParaRPr lang="de-DE" sz="3599">
              <a:solidFill>
                <a:prstClr val="white"/>
              </a:solidFill>
              <a:latin typeface="Calibri"/>
            </a:endParaRPr>
          </a:p>
        </p:txBody>
      </p:sp>
      <p:sp>
        <p:nvSpPr>
          <p:cNvPr id="12" name="Textfeld 11">
            <a:extLst>
              <a:ext uri="{FF2B5EF4-FFF2-40B4-BE49-F238E27FC236}">
                <a16:creationId xmlns:a16="http://schemas.microsoft.com/office/drawing/2014/main" id="{72C72FC1-35AE-D066-3F19-B02E7FC950EC}"/>
              </a:ext>
            </a:extLst>
          </p:cNvPr>
          <p:cNvSpPr txBox="1"/>
          <p:nvPr/>
        </p:nvSpPr>
        <p:spPr>
          <a:xfrm>
            <a:off x="22416765" y="6488796"/>
            <a:ext cx="2879570" cy="369204"/>
          </a:xfrm>
          <a:prstGeom prst="rect">
            <a:avLst/>
          </a:prstGeom>
          <a:noFill/>
        </p:spPr>
        <p:txBody>
          <a:bodyPr wrap="square" lIns="0" tIns="0" rIns="0" bIns="0" rtlCol="0">
            <a:spAutoFit/>
          </a:bodyPr>
          <a:lstStyle/>
          <a:p>
            <a:pPr defTabSz="1828343">
              <a:defRPr/>
            </a:pPr>
            <a:r>
              <a:rPr lang="de-DE" sz="2399" dirty="0" err="1">
                <a:solidFill>
                  <a:prstClr val="black"/>
                </a:solidFill>
                <a:latin typeface="Calibri"/>
              </a:rPr>
              <a:t>No</a:t>
            </a:r>
            <a:r>
              <a:rPr lang="de-DE" sz="2399" dirty="0">
                <a:solidFill>
                  <a:prstClr val="black"/>
                </a:solidFill>
                <a:latin typeface="Calibri"/>
              </a:rPr>
              <a:t> </a:t>
            </a:r>
            <a:r>
              <a:rPr lang="de-DE" sz="2399" dirty="0" err="1">
                <a:solidFill>
                  <a:prstClr val="black"/>
                </a:solidFill>
                <a:latin typeface="Calibri"/>
              </a:rPr>
              <a:t>Priority</a:t>
            </a:r>
            <a:endParaRPr lang="de-DE" sz="2399" dirty="0">
              <a:solidFill>
                <a:prstClr val="black"/>
              </a:solidFill>
              <a:latin typeface="Calibri"/>
            </a:endParaRPr>
          </a:p>
        </p:txBody>
      </p:sp>
      <p:sp>
        <p:nvSpPr>
          <p:cNvPr id="13" name="Textfeld 12">
            <a:extLst>
              <a:ext uri="{FF2B5EF4-FFF2-40B4-BE49-F238E27FC236}">
                <a16:creationId xmlns:a16="http://schemas.microsoft.com/office/drawing/2014/main" id="{24B3B965-C8F5-3BC2-4D33-DFF77A5AA294}"/>
              </a:ext>
            </a:extLst>
          </p:cNvPr>
          <p:cNvSpPr txBox="1"/>
          <p:nvPr/>
        </p:nvSpPr>
        <p:spPr>
          <a:xfrm>
            <a:off x="23008345" y="9956053"/>
            <a:ext cx="1696410" cy="369204"/>
          </a:xfrm>
          <a:prstGeom prst="rect">
            <a:avLst/>
          </a:prstGeom>
          <a:noFill/>
        </p:spPr>
        <p:txBody>
          <a:bodyPr wrap="square" lIns="0" tIns="0" rIns="0" bIns="0" rtlCol="0">
            <a:spAutoFit/>
          </a:bodyPr>
          <a:lstStyle/>
          <a:p>
            <a:pPr defTabSz="1828343">
              <a:defRPr/>
            </a:pPr>
            <a:r>
              <a:rPr lang="de-DE" sz="2399" dirty="0" err="1">
                <a:solidFill>
                  <a:prstClr val="black"/>
                </a:solidFill>
                <a:latin typeface="Calibri"/>
              </a:rPr>
              <a:t>Priority</a:t>
            </a:r>
            <a:r>
              <a:rPr lang="de-DE" sz="2399" dirty="0">
                <a:solidFill>
                  <a:prstClr val="black"/>
                </a:solidFill>
                <a:latin typeface="Calibri"/>
              </a:rPr>
              <a:t> 1</a:t>
            </a:r>
          </a:p>
        </p:txBody>
      </p:sp>
      <p:sp>
        <p:nvSpPr>
          <p:cNvPr id="14" name="Textfeld 13">
            <a:extLst>
              <a:ext uri="{FF2B5EF4-FFF2-40B4-BE49-F238E27FC236}">
                <a16:creationId xmlns:a16="http://schemas.microsoft.com/office/drawing/2014/main" id="{835E8FA4-BF0B-39B7-8F0A-D5219F08BDB6}"/>
              </a:ext>
            </a:extLst>
          </p:cNvPr>
          <p:cNvSpPr txBox="1"/>
          <p:nvPr/>
        </p:nvSpPr>
        <p:spPr>
          <a:xfrm>
            <a:off x="22506894" y="10272860"/>
            <a:ext cx="1696410" cy="369204"/>
          </a:xfrm>
          <a:prstGeom prst="rect">
            <a:avLst/>
          </a:prstGeom>
          <a:noFill/>
        </p:spPr>
        <p:txBody>
          <a:bodyPr wrap="square" lIns="0" tIns="0" rIns="0" bIns="0" rtlCol="0">
            <a:spAutoFit/>
          </a:bodyPr>
          <a:lstStyle/>
          <a:p>
            <a:pPr defTabSz="1828343">
              <a:defRPr/>
            </a:pPr>
            <a:r>
              <a:rPr lang="de-DE" sz="2399" dirty="0" err="1">
                <a:solidFill>
                  <a:prstClr val="black"/>
                </a:solidFill>
                <a:latin typeface="Calibri"/>
              </a:rPr>
              <a:t>Priority</a:t>
            </a:r>
            <a:r>
              <a:rPr lang="de-DE" sz="2399" dirty="0">
                <a:solidFill>
                  <a:prstClr val="black"/>
                </a:solidFill>
                <a:latin typeface="Calibri"/>
              </a:rPr>
              <a:t> 2</a:t>
            </a:r>
          </a:p>
        </p:txBody>
      </p:sp>
      <p:sp>
        <p:nvSpPr>
          <p:cNvPr id="15" name="Textfeld 14">
            <a:extLst>
              <a:ext uri="{FF2B5EF4-FFF2-40B4-BE49-F238E27FC236}">
                <a16:creationId xmlns:a16="http://schemas.microsoft.com/office/drawing/2014/main" id="{28805C22-1E09-7497-D087-A1F5386378DF}"/>
              </a:ext>
            </a:extLst>
          </p:cNvPr>
          <p:cNvSpPr txBox="1"/>
          <p:nvPr/>
        </p:nvSpPr>
        <p:spPr>
          <a:xfrm>
            <a:off x="19890651" y="9722723"/>
            <a:ext cx="1696410" cy="369204"/>
          </a:xfrm>
          <a:prstGeom prst="rect">
            <a:avLst/>
          </a:prstGeom>
          <a:noFill/>
        </p:spPr>
        <p:txBody>
          <a:bodyPr wrap="square" lIns="0" tIns="0" rIns="0" bIns="0" rtlCol="0">
            <a:spAutoFit/>
          </a:bodyPr>
          <a:lstStyle/>
          <a:p>
            <a:pPr defTabSz="1828343">
              <a:defRPr/>
            </a:pPr>
            <a:r>
              <a:rPr lang="de-DE" sz="2399" dirty="0" err="1">
                <a:solidFill>
                  <a:prstClr val="black"/>
                </a:solidFill>
                <a:latin typeface="Calibri"/>
              </a:rPr>
              <a:t>Priority</a:t>
            </a:r>
            <a:r>
              <a:rPr lang="de-DE" sz="2399" dirty="0">
                <a:solidFill>
                  <a:prstClr val="black"/>
                </a:solidFill>
                <a:latin typeface="Calibri"/>
              </a:rPr>
              <a:t> 3</a:t>
            </a:r>
          </a:p>
        </p:txBody>
      </p:sp>
      <p:sp>
        <p:nvSpPr>
          <p:cNvPr id="16" name="Textfeld 15">
            <a:extLst>
              <a:ext uri="{FF2B5EF4-FFF2-40B4-BE49-F238E27FC236}">
                <a16:creationId xmlns:a16="http://schemas.microsoft.com/office/drawing/2014/main" id="{61BBB601-69F8-516E-9779-802E93F0BAD6}"/>
              </a:ext>
            </a:extLst>
          </p:cNvPr>
          <p:cNvSpPr txBox="1"/>
          <p:nvPr/>
        </p:nvSpPr>
        <p:spPr>
          <a:xfrm>
            <a:off x="18077959" y="3596236"/>
            <a:ext cx="3131534" cy="369204"/>
          </a:xfrm>
          <a:prstGeom prst="rect">
            <a:avLst/>
          </a:prstGeom>
          <a:noFill/>
        </p:spPr>
        <p:txBody>
          <a:bodyPr wrap="square" lIns="0" tIns="0" rIns="0" bIns="0" rtlCol="0">
            <a:spAutoFit/>
          </a:bodyPr>
          <a:lstStyle/>
          <a:p>
            <a:pPr defTabSz="1828343">
              <a:defRPr/>
            </a:pPr>
            <a:r>
              <a:rPr lang="de-DE" sz="2399" dirty="0">
                <a:solidFill>
                  <a:prstClr val="black"/>
                </a:solidFill>
                <a:latin typeface="Calibri"/>
              </a:rPr>
              <a:t>Empty – </a:t>
            </a:r>
            <a:r>
              <a:rPr lang="de-DE" sz="2399" dirty="0" err="1">
                <a:solidFill>
                  <a:prstClr val="black"/>
                </a:solidFill>
                <a:latin typeface="Calibri"/>
              </a:rPr>
              <a:t>No</a:t>
            </a:r>
            <a:r>
              <a:rPr lang="de-DE" sz="2399" dirty="0">
                <a:solidFill>
                  <a:prstClr val="black"/>
                </a:solidFill>
                <a:latin typeface="Calibri"/>
              </a:rPr>
              <a:t> Rating</a:t>
            </a:r>
          </a:p>
        </p:txBody>
      </p:sp>
      <p:sp>
        <p:nvSpPr>
          <p:cNvPr id="17" name="Textfeld 16">
            <a:extLst>
              <a:ext uri="{FF2B5EF4-FFF2-40B4-BE49-F238E27FC236}">
                <a16:creationId xmlns:a16="http://schemas.microsoft.com/office/drawing/2014/main" id="{1D8A2331-CEF7-8F20-C98D-B1F409527A2E}"/>
              </a:ext>
            </a:extLst>
          </p:cNvPr>
          <p:cNvSpPr txBox="1"/>
          <p:nvPr/>
        </p:nvSpPr>
        <p:spPr>
          <a:xfrm>
            <a:off x="17559863" y="6418280"/>
            <a:ext cx="1696410" cy="369204"/>
          </a:xfrm>
          <a:prstGeom prst="rect">
            <a:avLst/>
          </a:prstGeom>
          <a:noFill/>
        </p:spPr>
        <p:txBody>
          <a:bodyPr wrap="square" lIns="0" tIns="0" rIns="0" bIns="0" rtlCol="0">
            <a:spAutoFit/>
          </a:bodyPr>
          <a:lstStyle/>
          <a:p>
            <a:pPr defTabSz="1828343">
              <a:defRPr/>
            </a:pPr>
            <a:r>
              <a:rPr lang="de-DE" sz="2399" dirty="0" err="1">
                <a:solidFill>
                  <a:prstClr val="black"/>
                </a:solidFill>
                <a:latin typeface="Calibri"/>
              </a:rPr>
              <a:t>Priority</a:t>
            </a:r>
            <a:r>
              <a:rPr lang="de-DE" sz="2399" dirty="0">
                <a:solidFill>
                  <a:prstClr val="black"/>
                </a:solidFill>
                <a:latin typeface="Calibri"/>
              </a:rPr>
              <a:t> 4</a:t>
            </a:r>
          </a:p>
        </p:txBody>
      </p:sp>
      <p:sp>
        <p:nvSpPr>
          <p:cNvPr id="11" name="Textfeld 10">
            <a:extLst>
              <a:ext uri="{FF2B5EF4-FFF2-40B4-BE49-F238E27FC236}">
                <a16:creationId xmlns:a16="http://schemas.microsoft.com/office/drawing/2014/main" id="{81024896-758A-DE05-2072-F6FF2F85029F}"/>
              </a:ext>
            </a:extLst>
          </p:cNvPr>
          <p:cNvSpPr txBox="1"/>
          <p:nvPr/>
        </p:nvSpPr>
        <p:spPr>
          <a:xfrm>
            <a:off x="19256273" y="2521923"/>
            <a:ext cx="4818627" cy="646331"/>
          </a:xfrm>
          <a:prstGeom prst="rect">
            <a:avLst/>
          </a:prstGeom>
          <a:noFill/>
        </p:spPr>
        <p:txBody>
          <a:bodyPr wrap="none" rtlCol="0">
            <a:spAutoFit/>
          </a:bodyPr>
          <a:lstStyle/>
          <a:p>
            <a:r>
              <a:rPr lang="de-DE" dirty="0"/>
              <a:t>Source: Joshua Heinrichs</a:t>
            </a:r>
          </a:p>
        </p:txBody>
      </p:sp>
    </p:spTree>
    <p:extLst>
      <p:ext uri="{BB962C8B-B14F-4D97-AF65-F5344CB8AC3E}">
        <p14:creationId xmlns:p14="http://schemas.microsoft.com/office/powerpoint/2010/main" val="176405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9" grpId="0"/>
      <p:bldP spid="10" grpId="0" animBg="1"/>
      <p:bldP spid="12" grpId="0" animBg="1"/>
      <p:bldP spid="13" grpId="0" animBg="1"/>
      <p:bldP spid="14"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A4D2B-57A8-1668-5FC2-8B8881A2D924}"/>
            </a:ext>
          </a:extLst>
        </p:cNvPr>
        <p:cNvGrpSpPr/>
        <p:nvPr/>
      </p:nvGrpSpPr>
      <p:grpSpPr>
        <a:xfrm>
          <a:off x="0" y="0"/>
          <a:ext cx="0" cy="0"/>
          <a:chOff x="0" y="0"/>
          <a:chExt cx="0" cy="0"/>
        </a:xfrm>
      </p:grpSpPr>
      <p:sp>
        <p:nvSpPr>
          <p:cNvPr id="5" name="Textplatzhalter 24">
            <a:extLst>
              <a:ext uri="{FF2B5EF4-FFF2-40B4-BE49-F238E27FC236}">
                <a16:creationId xmlns:a16="http://schemas.microsoft.com/office/drawing/2014/main" id="{14D27FBC-F180-20E8-48D6-38D98A3A1691}"/>
              </a:ext>
            </a:extLst>
          </p:cNvPr>
          <p:cNvSpPr txBox="1">
            <a:spLocks/>
          </p:cNvSpPr>
          <p:nvPr/>
        </p:nvSpPr>
        <p:spPr>
          <a:xfrm>
            <a:off x="450128" y="1075350"/>
            <a:ext cx="19940584" cy="111966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i="0" kern="1200">
                <a:solidFill>
                  <a:schemeClr val="tx1"/>
                </a:solidFill>
                <a:latin typeface="Calibri" panose="020F0502020204030204" pitchFamily="34" charset="0"/>
                <a:ea typeface="+mn-ea"/>
                <a:cs typeface="Calibri" panose="020F0502020204030204" pitchFamily="34" charset="0"/>
              </a:defRPr>
            </a:lvl1pPr>
            <a:lvl2pPr marL="1025817" indent="0" algn="l" defTabSz="914400" rtl="0" eaLnBrk="1" latinLnBrk="0" hangingPunct="1">
              <a:lnSpc>
                <a:spcPct val="90000"/>
              </a:lnSpc>
              <a:spcBef>
                <a:spcPts val="500"/>
              </a:spcBef>
              <a:buFontTx/>
              <a:buNone/>
              <a:defRPr sz="2400" b="0" i="0" kern="1200">
                <a:solidFill>
                  <a:schemeClr val="bg1"/>
                </a:solidFill>
                <a:latin typeface="Source Sans Pro" panose="020B0503030403020204" pitchFamily="34" charset="0"/>
                <a:ea typeface="+mn-ea"/>
                <a:cs typeface="+mn-cs"/>
              </a:defRPr>
            </a:lvl2pPr>
            <a:lvl3pPr marL="419652" indent="-419652"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Source Sans Pro" panose="020B0503030403020204" pitchFamily="34" charset="0"/>
                <a:ea typeface="+mn-ea"/>
                <a:cs typeface="+mn-cs"/>
              </a:defRPr>
            </a:lvl3pPr>
            <a:lvl4pPr marL="1939727" indent="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urce Sans Pro" panose="020B0503030403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469" b="0" i="0" kern="1200">
                <a:solidFill>
                  <a:schemeClr val="bg1"/>
                </a:solidFill>
                <a:latin typeface="Source Sans Pro" panose="020B0503030403020204" pitchFamily="34" charset="0"/>
                <a:ea typeface="+mn-ea"/>
                <a:cs typeface="+mn-cs"/>
              </a:defRPr>
            </a:lvl5pPr>
            <a:lvl6pPr marL="0" indent="0" algn="l" defTabSz="914400" rtl="0" eaLnBrk="1" latinLnBrk="0" hangingPunct="1">
              <a:lnSpc>
                <a:spcPct val="90000"/>
              </a:lnSpc>
              <a:spcBef>
                <a:spcPts val="500"/>
              </a:spcBef>
              <a:buFont typeface="+mj-lt"/>
              <a:buAutoNum type="arabicPeriod"/>
              <a:defRPr sz="2056"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828343">
              <a:spcBef>
                <a:spcPts val="2000"/>
              </a:spcBef>
              <a:defRPr/>
            </a:pPr>
            <a:r>
              <a:rPr lang="de-DE" sz="6398" dirty="0">
                <a:solidFill>
                  <a:srgbClr val="0A325F"/>
                </a:solidFill>
              </a:rPr>
              <a:t>Evaluation </a:t>
            </a:r>
            <a:r>
              <a:rPr lang="de-DE" sz="6398" dirty="0" err="1">
                <a:solidFill>
                  <a:srgbClr val="0A325F"/>
                </a:solidFill>
              </a:rPr>
              <a:t>Process</a:t>
            </a:r>
            <a:r>
              <a:rPr lang="de-DE" sz="6398" dirty="0">
                <a:solidFill>
                  <a:srgbClr val="0A325F"/>
                </a:solidFill>
              </a:rPr>
              <a:t> and </a:t>
            </a:r>
            <a:r>
              <a:rPr lang="de-DE" sz="6398" dirty="0" err="1">
                <a:solidFill>
                  <a:srgbClr val="0A325F"/>
                </a:solidFill>
              </a:rPr>
              <a:t>Result</a:t>
            </a:r>
            <a:endParaRPr lang="de-DE" sz="6398" dirty="0">
              <a:solidFill>
                <a:srgbClr val="0A325F"/>
              </a:solidFill>
              <a:highlight>
                <a:srgbClr val="FFFF00"/>
              </a:highlight>
            </a:endParaRPr>
          </a:p>
        </p:txBody>
      </p:sp>
      <p:pic>
        <p:nvPicPr>
          <p:cNvPr id="7" name="Grafik 6">
            <a:extLst>
              <a:ext uri="{FF2B5EF4-FFF2-40B4-BE49-F238E27FC236}">
                <a16:creationId xmlns:a16="http://schemas.microsoft.com/office/drawing/2014/main" id="{01203C42-009A-AF96-18CA-317D3BFB7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48018" y="1324702"/>
            <a:ext cx="3808532" cy="1085431"/>
          </a:xfrm>
          <a:prstGeom prst="rect">
            <a:avLst/>
          </a:prstGeom>
        </p:spPr>
      </p:pic>
      <p:sp>
        <p:nvSpPr>
          <p:cNvPr id="8" name="Textfeld 7">
            <a:extLst>
              <a:ext uri="{FF2B5EF4-FFF2-40B4-BE49-F238E27FC236}">
                <a16:creationId xmlns:a16="http://schemas.microsoft.com/office/drawing/2014/main" id="{9012DAE4-CD82-BAF2-CE39-A41E32688A7E}"/>
              </a:ext>
            </a:extLst>
          </p:cNvPr>
          <p:cNvSpPr txBox="1"/>
          <p:nvPr/>
        </p:nvSpPr>
        <p:spPr>
          <a:xfrm>
            <a:off x="512471" y="2082823"/>
            <a:ext cx="24634419" cy="953979"/>
          </a:xfrm>
          <a:prstGeom prst="rect">
            <a:avLst/>
          </a:prstGeom>
          <a:noFill/>
        </p:spPr>
        <p:txBody>
          <a:bodyPr wrap="square">
            <a:spAutoFit/>
          </a:bodyPr>
          <a:lstStyle/>
          <a:p>
            <a:pPr defTabSz="1828343">
              <a:defRPr/>
            </a:pPr>
            <a:r>
              <a:rPr lang="en-US" sz="5599" kern="0" dirty="0">
                <a:solidFill>
                  <a:srgbClr val="000000"/>
                </a:solidFill>
                <a:latin typeface="Calibri" panose="020F0502020204030204" pitchFamily="34" charset="0"/>
                <a:cs typeface="Calibri" panose="020F0502020204030204" pitchFamily="34" charset="0"/>
                <a:sym typeface="Arial"/>
              </a:rPr>
              <a:t>Results - Maps</a:t>
            </a:r>
            <a:endParaRPr lang="de-DE" sz="5599" kern="0" dirty="0">
              <a:solidFill>
                <a:srgbClr val="000000"/>
              </a:solidFill>
              <a:latin typeface="Calibri" panose="020F0502020204030204" pitchFamily="34" charset="0"/>
              <a:cs typeface="Calibri" panose="020F0502020204030204" pitchFamily="34" charset="0"/>
              <a:sym typeface="Arial"/>
            </a:endParaRPr>
          </a:p>
        </p:txBody>
      </p:sp>
      <p:pic>
        <p:nvPicPr>
          <p:cNvPr id="6" name="Grafik 5">
            <a:extLst>
              <a:ext uri="{FF2B5EF4-FFF2-40B4-BE49-F238E27FC236}">
                <a16:creationId xmlns:a16="http://schemas.microsoft.com/office/drawing/2014/main" id="{D4A53921-9478-938C-E282-D809C4E55AA1}"/>
              </a:ext>
            </a:extLst>
          </p:cNvPr>
          <p:cNvPicPr>
            <a:picLocks noChangeAspect="1"/>
          </p:cNvPicPr>
          <p:nvPr/>
        </p:nvPicPr>
        <p:blipFill>
          <a:blip r:embed="rId3"/>
          <a:stretch>
            <a:fillRect/>
          </a:stretch>
        </p:blipFill>
        <p:spPr>
          <a:xfrm>
            <a:off x="485262" y="4124250"/>
            <a:ext cx="6002452" cy="8880823"/>
          </a:xfrm>
          <a:prstGeom prst="rect">
            <a:avLst/>
          </a:prstGeom>
        </p:spPr>
      </p:pic>
      <p:sp>
        <p:nvSpPr>
          <p:cNvPr id="11" name="Textplatzhalter 4">
            <a:extLst>
              <a:ext uri="{FF2B5EF4-FFF2-40B4-BE49-F238E27FC236}">
                <a16:creationId xmlns:a16="http://schemas.microsoft.com/office/drawing/2014/main" id="{5FF6B675-337D-FDAA-C5CB-A251F94B39A8}"/>
              </a:ext>
            </a:extLst>
          </p:cNvPr>
          <p:cNvSpPr txBox="1">
            <a:spLocks/>
          </p:cNvSpPr>
          <p:nvPr/>
        </p:nvSpPr>
        <p:spPr>
          <a:xfrm>
            <a:off x="3300514" y="3245842"/>
            <a:ext cx="7654678" cy="1046169"/>
          </a:xfrm>
          <a:prstGeom prst="rect">
            <a:avLst/>
          </a:prstGeom>
        </p:spPr>
        <p:txBody>
          <a:bodyPr lIns="0" tIns="215944" rIns="0">
            <a:noAutofit/>
          </a:bodyPr>
          <a:lstStyle>
            <a:lvl1pPr marL="0" indent="0" algn="l" defTabSz="1007120" rtl="0" eaLnBrk="1" latinLnBrk="0" hangingPunct="1">
              <a:lnSpc>
                <a:spcPct val="100000"/>
              </a:lnSpc>
              <a:spcBef>
                <a:spcPts val="0"/>
              </a:spcBef>
              <a:spcAft>
                <a:spcPts val="1800"/>
              </a:spcAft>
              <a:buFont typeface="+mj-lt"/>
              <a:buNone/>
              <a:defRPr sz="1800" b="1" kern="1200">
                <a:solidFill>
                  <a:schemeClr val="tx1"/>
                </a:solidFill>
                <a:latin typeface="+mn-lt"/>
                <a:ea typeface="+mn-ea"/>
                <a:cs typeface="+mn-cs"/>
              </a:defRPr>
            </a:lvl1pPr>
            <a:lvl2pPr marL="0" indent="0" algn="l" defTabSz="1007120" rtl="0" eaLnBrk="1" latinLnBrk="0" hangingPunct="1">
              <a:lnSpc>
                <a:spcPct val="100000"/>
              </a:lnSpc>
              <a:spcBef>
                <a:spcPts val="0"/>
              </a:spcBef>
              <a:spcAft>
                <a:spcPts val="1800"/>
              </a:spcAft>
              <a:buFont typeface="+mj-lt"/>
              <a:buNone/>
              <a:defRPr sz="3000" b="1" kern="1200">
                <a:solidFill>
                  <a:schemeClr val="tx2"/>
                </a:solidFill>
                <a:latin typeface="+mn-lt"/>
                <a:ea typeface="+mn-ea"/>
                <a:cs typeface="+mn-cs"/>
              </a:defRPr>
            </a:lvl2pPr>
            <a:lvl3pPr marL="0" indent="0" algn="l" defTabSz="1007120" rtl="0" eaLnBrk="1" latinLnBrk="0" hangingPunct="1">
              <a:lnSpc>
                <a:spcPct val="100000"/>
              </a:lnSpc>
              <a:spcBef>
                <a:spcPts val="0"/>
              </a:spcBef>
              <a:spcAft>
                <a:spcPts val="1800"/>
              </a:spcAft>
              <a:buFont typeface="Arial" panose="020B0604020202020204" pitchFamily="34" charset="0"/>
              <a:buNone/>
              <a:defRPr sz="1800" b="0" kern="1200">
                <a:solidFill>
                  <a:schemeClr val="tx1"/>
                </a:solidFill>
                <a:latin typeface="+mn-lt"/>
                <a:ea typeface="+mn-ea"/>
                <a:cs typeface="+mn-cs"/>
              </a:defRPr>
            </a:lvl3pPr>
            <a:lvl4pPr marL="36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4pPr>
            <a:lvl5pPr marL="72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5pPr>
            <a:lvl6pPr marL="108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6pPr>
            <a:lvl7pPr marL="360000" indent="-360000" algn="l" defTabSz="1007120" rtl="0" eaLnBrk="1" latinLnBrk="0" hangingPunct="1">
              <a:lnSpc>
                <a:spcPct val="100000"/>
              </a:lnSpc>
              <a:spcBef>
                <a:spcPts val="0"/>
              </a:spcBef>
              <a:spcAft>
                <a:spcPts val="1200"/>
              </a:spcAft>
              <a:buClr>
                <a:srgbClr val="0055B8"/>
              </a:buClr>
              <a:buFont typeface="+mj-lt"/>
              <a:buAutoNum type="arabicPeriod"/>
              <a:defRPr sz="1800" b="0" kern="1200">
                <a:solidFill>
                  <a:schemeClr val="tx1"/>
                </a:solidFill>
                <a:latin typeface="+mn-lt"/>
                <a:ea typeface="+mn-ea"/>
                <a:cs typeface="+mn-cs"/>
              </a:defRPr>
            </a:lvl7pPr>
            <a:lvl8pPr marL="0" indent="-720000" algn="l" defTabSz="1007120" rtl="0" eaLnBrk="1" latinLnBrk="0" hangingPunct="1">
              <a:lnSpc>
                <a:spcPct val="100000"/>
              </a:lnSpc>
              <a:spcBef>
                <a:spcPts val="0"/>
              </a:spcBef>
              <a:spcAft>
                <a:spcPts val="1200"/>
              </a:spcAft>
              <a:buClr>
                <a:srgbClr val="0055B8"/>
              </a:buClr>
              <a:buFontTx/>
              <a:buBlip>
                <a:blip r:embed="rId4">
                  <a:extLst>
                    <a:ext uri="{96DAC541-7B7A-43D3-8B79-37D633B846F1}">
                      <asvg:svgBlip xmlns:asvg="http://schemas.microsoft.com/office/drawing/2016/SVG/main" r:embed="rId5"/>
                    </a:ext>
                  </a:extLst>
                </a:blip>
              </a:buBlip>
              <a:defRPr sz="1600" b="0" kern="1200">
                <a:solidFill>
                  <a:schemeClr val="tx1"/>
                </a:solidFill>
                <a:latin typeface="+mn-lt"/>
                <a:ea typeface="+mn-ea"/>
                <a:cs typeface="+mn-cs"/>
              </a:defRPr>
            </a:lvl8pPr>
            <a:lvl9pPr marL="0" indent="0" algn="l" defTabSz="1007120" rtl="0" eaLnBrk="1" latinLnBrk="0" hangingPunct="1">
              <a:lnSpc>
                <a:spcPct val="100000"/>
              </a:lnSpc>
              <a:spcBef>
                <a:spcPts val="0"/>
              </a:spcBef>
              <a:spcAft>
                <a:spcPts val="1200"/>
              </a:spcAft>
              <a:buClr>
                <a:srgbClr val="0055B8"/>
              </a:buClr>
              <a:buFontTx/>
              <a:buNone/>
              <a:defRPr sz="2000" b="1" kern="1200">
                <a:solidFill>
                  <a:schemeClr val="accent3"/>
                </a:solidFill>
                <a:latin typeface="+mn-lt"/>
                <a:ea typeface="+mn-ea"/>
                <a:cs typeface="+mn-cs"/>
              </a:defRPr>
            </a:lvl9pPr>
          </a:lstStyle>
          <a:p>
            <a:pPr lvl="2" defTabSz="2013736">
              <a:spcAft>
                <a:spcPts val="3599"/>
              </a:spcAft>
              <a:defRPr/>
            </a:pPr>
            <a:r>
              <a:rPr lang="en-US" sz="3599" b="1" dirty="0">
                <a:solidFill>
                  <a:srgbClr val="000000"/>
                </a:solidFill>
                <a:latin typeface="Calibri"/>
              </a:rPr>
              <a:t>Overall Results for Motorways</a:t>
            </a:r>
            <a:endParaRPr lang="de-DE" sz="3199" dirty="0">
              <a:solidFill>
                <a:srgbClr val="000000"/>
              </a:solidFill>
              <a:latin typeface="Calibri"/>
            </a:endParaRPr>
          </a:p>
        </p:txBody>
      </p:sp>
      <p:sp>
        <p:nvSpPr>
          <p:cNvPr id="12" name="Textplatzhalter 4">
            <a:extLst>
              <a:ext uri="{FF2B5EF4-FFF2-40B4-BE49-F238E27FC236}">
                <a16:creationId xmlns:a16="http://schemas.microsoft.com/office/drawing/2014/main" id="{283B6AD7-F5C6-481A-EA88-0B1275486080}"/>
              </a:ext>
            </a:extLst>
          </p:cNvPr>
          <p:cNvSpPr txBox="1">
            <a:spLocks/>
          </p:cNvSpPr>
          <p:nvPr/>
        </p:nvSpPr>
        <p:spPr>
          <a:xfrm>
            <a:off x="14551942" y="3245841"/>
            <a:ext cx="8140663" cy="884042"/>
          </a:xfrm>
          <a:prstGeom prst="rect">
            <a:avLst/>
          </a:prstGeom>
        </p:spPr>
        <p:txBody>
          <a:bodyPr lIns="0" tIns="215944" rIns="0">
            <a:noAutofit/>
          </a:bodyPr>
          <a:lstStyle>
            <a:lvl1pPr marL="0" indent="0" algn="l" defTabSz="1007120" rtl="0" eaLnBrk="1" latinLnBrk="0" hangingPunct="1">
              <a:lnSpc>
                <a:spcPct val="100000"/>
              </a:lnSpc>
              <a:spcBef>
                <a:spcPts val="0"/>
              </a:spcBef>
              <a:spcAft>
                <a:spcPts val="1800"/>
              </a:spcAft>
              <a:buFont typeface="+mj-lt"/>
              <a:buNone/>
              <a:defRPr sz="1800" b="1" kern="1200">
                <a:solidFill>
                  <a:schemeClr val="tx1"/>
                </a:solidFill>
                <a:latin typeface="+mn-lt"/>
                <a:ea typeface="+mn-ea"/>
                <a:cs typeface="+mn-cs"/>
              </a:defRPr>
            </a:lvl1pPr>
            <a:lvl2pPr marL="0" indent="0" algn="l" defTabSz="1007120" rtl="0" eaLnBrk="1" latinLnBrk="0" hangingPunct="1">
              <a:lnSpc>
                <a:spcPct val="100000"/>
              </a:lnSpc>
              <a:spcBef>
                <a:spcPts val="0"/>
              </a:spcBef>
              <a:spcAft>
                <a:spcPts val="1800"/>
              </a:spcAft>
              <a:buFont typeface="+mj-lt"/>
              <a:buNone/>
              <a:defRPr sz="3000" b="1" kern="1200">
                <a:solidFill>
                  <a:schemeClr val="tx2"/>
                </a:solidFill>
                <a:latin typeface="+mn-lt"/>
                <a:ea typeface="+mn-ea"/>
                <a:cs typeface="+mn-cs"/>
              </a:defRPr>
            </a:lvl2pPr>
            <a:lvl3pPr marL="0" indent="0" algn="l" defTabSz="1007120" rtl="0" eaLnBrk="1" latinLnBrk="0" hangingPunct="1">
              <a:lnSpc>
                <a:spcPct val="100000"/>
              </a:lnSpc>
              <a:spcBef>
                <a:spcPts val="0"/>
              </a:spcBef>
              <a:spcAft>
                <a:spcPts val="1800"/>
              </a:spcAft>
              <a:buFont typeface="Arial" panose="020B0604020202020204" pitchFamily="34" charset="0"/>
              <a:buNone/>
              <a:defRPr sz="1800" b="0" kern="1200">
                <a:solidFill>
                  <a:schemeClr val="tx1"/>
                </a:solidFill>
                <a:latin typeface="+mn-lt"/>
                <a:ea typeface="+mn-ea"/>
                <a:cs typeface="+mn-cs"/>
              </a:defRPr>
            </a:lvl3pPr>
            <a:lvl4pPr marL="36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4pPr>
            <a:lvl5pPr marL="72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5pPr>
            <a:lvl6pPr marL="1080000" indent="-360000" algn="l" defTabSz="1007120" rtl="0" eaLnBrk="1" latinLnBrk="0" hangingPunct="1">
              <a:lnSpc>
                <a:spcPct val="100000"/>
              </a:lnSpc>
              <a:spcBef>
                <a:spcPts val="0"/>
              </a:spcBef>
              <a:spcAft>
                <a:spcPts val="1200"/>
              </a:spcAft>
              <a:buClr>
                <a:srgbClr val="0055B8"/>
              </a:buClr>
              <a:buFont typeface="Wingdings" panose="05000000000000000000" pitchFamily="2" charset="2"/>
              <a:buChar char="§"/>
              <a:defRPr sz="1800" b="0" kern="1200">
                <a:solidFill>
                  <a:schemeClr val="tx1"/>
                </a:solidFill>
                <a:latin typeface="+mn-lt"/>
                <a:ea typeface="+mn-ea"/>
                <a:cs typeface="+mn-cs"/>
              </a:defRPr>
            </a:lvl6pPr>
            <a:lvl7pPr marL="360000" indent="-360000" algn="l" defTabSz="1007120" rtl="0" eaLnBrk="1" latinLnBrk="0" hangingPunct="1">
              <a:lnSpc>
                <a:spcPct val="100000"/>
              </a:lnSpc>
              <a:spcBef>
                <a:spcPts val="0"/>
              </a:spcBef>
              <a:spcAft>
                <a:spcPts val="1200"/>
              </a:spcAft>
              <a:buClr>
                <a:srgbClr val="0055B8"/>
              </a:buClr>
              <a:buFont typeface="+mj-lt"/>
              <a:buAutoNum type="arabicPeriod"/>
              <a:defRPr sz="1800" b="0" kern="1200">
                <a:solidFill>
                  <a:schemeClr val="tx1"/>
                </a:solidFill>
                <a:latin typeface="+mn-lt"/>
                <a:ea typeface="+mn-ea"/>
                <a:cs typeface="+mn-cs"/>
              </a:defRPr>
            </a:lvl7pPr>
            <a:lvl8pPr marL="0" indent="-720000" algn="l" defTabSz="1007120" rtl="0" eaLnBrk="1" latinLnBrk="0" hangingPunct="1">
              <a:lnSpc>
                <a:spcPct val="100000"/>
              </a:lnSpc>
              <a:spcBef>
                <a:spcPts val="0"/>
              </a:spcBef>
              <a:spcAft>
                <a:spcPts val="1200"/>
              </a:spcAft>
              <a:buClr>
                <a:srgbClr val="0055B8"/>
              </a:buClr>
              <a:buFontTx/>
              <a:buBlip>
                <a:blip r:embed="rId4">
                  <a:extLst>
                    <a:ext uri="{96DAC541-7B7A-43D3-8B79-37D633B846F1}">
                      <asvg:svgBlip xmlns:asvg="http://schemas.microsoft.com/office/drawing/2016/SVG/main" r:embed="rId5"/>
                    </a:ext>
                  </a:extLst>
                </a:blip>
              </a:buBlip>
              <a:defRPr sz="1600" b="0" kern="1200">
                <a:solidFill>
                  <a:schemeClr val="tx1"/>
                </a:solidFill>
                <a:latin typeface="+mn-lt"/>
                <a:ea typeface="+mn-ea"/>
                <a:cs typeface="+mn-cs"/>
              </a:defRPr>
            </a:lvl8pPr>
            <a:lvl9pPr marL="0" indent="0" algn="l" defTabSz="1007120" rtl="0" eaLnBrk="1" latinLnBrk="0" hangingPunct="1">
              <a:lnSpc>
                <a:spcPct val="100000"/>
              </a:lnSpc>
              <a:spcBef>
                <a:spcPts val="0"/>
              </a:spcBef>
              <a:spcAft>
                <a:spcPts val="1200"/>
              </a:spcAft>
              <a:buClr>
                <a:srgbClr val="0055B8"/>
              </a:buClr>
              <a:buFontTx/>
              <a:buNone/>
              <a:defRPr sz="2000" b="1" kern="1200">
                <a:solidFill>
                  <a:schemeClr val="accent3"/>
                </a:solidFill>
                <a:latin typeface="+mn-lt"/>
                <a:ea typeface="+mn-ea"/>
                <a:cs typeface="+mn-cs"/>
              </a:defRPr>
            </a:lvl9pPr>
          </a:lstStyle>
          <a:p>
            <a:pPr lvl="2" defTabSz="2013736">
              <a:spcAft>
                <a:spcPts val="3599"/>
              </a:spcAft>
              <a:defRPr/>
            </a:pPr>
            <a:r>
              <a:rPr lang="en-US" sz="3599" b="1" dirty="0">
                <a:solidFill>
                  <a:srgbClr val="000000"/>
                </a:solidFill>
                <a:latin typeface="Calibri"/>
              </a:rPr>
              <a:t>Overall Results for Federal and State Roads</a:t>
            </a:r>
            <a:endParaRPr lang="de-DE" sz="3199" dirty="0">
              <a:solidFill>
                <a:srgbClr val="000000"/>
              </a:solidFill>
              <a:latin typeface="Calibri"/>
            </a:endParaRPr>
          </a:p>
        </p:txBody>
      </p:sp>
      <p:pic>
        <p:nvPicPr>
          <p:cNvPr id="16" name="Grafik 15">
            <a:extLst>
              <a:ext uri="{FF2B5EF4-FFF2-40B4-BE49-F238E27FC236}">
                <a16:creationId xmlns:a16="http://schemas.microsoft.com/office/drawing/2014/main" id="{179CB623-6579-E8B2-FE20-1D8353FA0EEB}"/>
              </a:ext>
            </a:extLst>
          </p:cNvPr>
          <p:cNvPicPr>
            <a:picLocks noChangeAspect="1"/>
          </p:cNvPicPr>
          <p:nvPr/>
        </p:nvPicPr>
        <p:blipFill>
          <a:blip r:embed="rId6"/>
          <a:stretch>
            <a:fillRect/>
          </a:stretch>
        </p:blipFill>
        <p:spPr>
          <a:xfrm>
            <a:off x="12559685" y="4142580"/>
            <a:ext cx="6020518" cy="8924103"/>
          </a:xfrm>
          <a:prstGeom prst="rect">
            <a:avLst/>
          </a:prstGeom>
        </p:spPr>
      </p:pic>
      <p:pic>
        <p:nvPicPr>
          <p:cNvPr id="23" name="Grafik 22">
            <a:extLst>
              <a:ext uri="{FF2B5EF4-FFF2-40B4-BE49-F238E27FC236}">
                <a16:creationId xmlns:a16="http://schemas.microsoft.com/office/drawing/2014/main" id="{F862F130-8B52-4EFD-33A5-75AF79FF4495}"/>
              </a:ext>
            </a:extLst>
          </p:cNvPr>
          <p:cNvPicPr>
            <a:picLocks noChangeAspect="1"/>
          </p:cNvPicPr>
          <p:nvPr/>
        </p:nvPicPr>
        <p:blipFill>
          <a:blip r:embed="rId7"/>
          <a:stretch>
            <a:fillRect/>
          </a:stretch>
        </p:blipFill>
        <p:spPr>
          <a:xfrm>
            <a:off x="6555229" y="4197183"/>
            <a:ext cx="5612404" cy="8779157"/>
          </a:xfrm>
          <a:prstGeom prst="rect">
            <a:avLst/>
          </a:prstGeom>
          <a:ln>
            <a:solidFill>
              <a:srgbClr val="969696"/>
            </a:solidFill>
          </a:ln>
        </p:spPr>
      </p:pic>
      <p:cxnSp>
        <p:nvCxnSpPr>
          <p:cNvPr id="26" name="Gerader Verbinder 25">
            <a:extLst>
              <a:ext uri="{FF2B5EF4-FFF2-40B4-BE49-F238E27FC236}">
                <a16:creationId xmlns:a16="http://schemas.microsoft.com/office/drawing/2014/main" id="{59BDCBCA-AC66-BDF6-3989-9CDEFB8E66A9}"/>
              </a:ext>
            </a:extLst>
          </p:cNvPr>
          <p:cNvCxnSpPr>
            <a:cxnSpLocks/>
          </p:cNvCxnSpPr>
          <p:nvPr/>
        </p:nvCxnSpPr>
        <p:spPr>
          <a:xfrm>
            <a:off x="0" y="3258538"/>
            <a:ext cx="24377650" cy="0"/>
          </a:xfrm>
          <a:prstGeom prst="line">
            <a:avLst/>
          </a:prstGeom>
          <a:noFill/>
          <a:ln w="57150" cap="flat" cmpd="sng" algn="ctr">
            <a:solidFill>
              <a:srgbClr val="FC995D"/>
            </a:solidFill>
            <a:prstDash val="solid"/>
            <a:miter lim="800000"/>
          </a:ln>
          <a:effectLst/>
        </p:spPr>
      </p:cxnSp>
      <p:cxnSp>
        <p:nvCxnSpPr>
          <p:cNvPr id="27" name="Gerader Verbinder 26">
            <a:extLst>
              <a:ext uri="{FF2B5EF4-FFF2-40B4-BE49-F238E27FC236}">
                <a16:creationId xmlns:a16="http://schemas.microsoft.com/office/drawing/2014/main" id="{38440D95-260E-7FA7-A0DE-7984677AF4B0}"/>
              </a:ext>
            </a:extLst>
          </p:cNvPr>
          <p:cNvCxnSpPr>
            <a:cxnSpLocks/>
          </p:cNvCxnSpPr>
          <p:nvPr/>
        </p:nvCxnSpPr>
        <p:spPr>
          <a:xfrm flipH="1" flipV="1">
            <a:off x="12379275" y="3341016"/>
            <a:ext cx="17012" cy="10020058"/>
          </a:xfrm>
          <a:prstGeom prst="line">
            <a:avLst/>
          </a:prstGeom>
          <a:ln w="2857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pic>
        <p:nvPicPr>
          <p:cNvPr id="33" name="Grafik 32">
            <a:extLst>
              <a:ext uri="{FF2B5EF4-FFF2-40B4-BE49-F238E27FC236}">
                <a16:creationId xmlns:a16="http://schemas.microsoft.com/office/drawing/2014/main" id="{6702809E-CC06-92B5-23E7-24EB1BB3B1F3}"/>
              </a:ext>
            </a:extLst>
          </p:cNvPr>
          <p:cNvPicPr>
            <a:picLocks noChangeAspect="1"/>
          </p:cNvPicPr>
          <p:nvPr/>
        </p:nvPicPr>
        <p:blipFill>
          <a:blip r:embed="rId8"/>
          <a:srcRect l="1405" r="1232"/>
          <a:stretch/>
        </p:blipFill>
        <p:spPr>
          <a:xfrm>
            <a:off x="18626048" y="4194552"/>
            <a:ext cx="5526904" cy="8831679"/>
          </a:xfrm>
          <a:prstGeom prst="rect">
            <a:avLst/>
          </a:prstGeom>
          <a:ln>
            <a:solidFill>
              <a:srgbClr val="969696"/>
            </a:solidFill>
          </a:ln>
        </p:spPr>
      </p:pic>
      <p:sp>
        <p:nvSpPr>
          <p:cNvPr id="2" name="Inhaltsplatzhalter 2">
            <a:extLst>
              <a:ext uri="{FF2B5EF4-FFF2-40B4-BE49-F238E27FC236}">
                <a16:creationId xmlns:a16="http://schemas.microsoft.com/office/drawing/2014/main" id="{A3D876C4-F761-F93C-8180-0D33CB3B2143}"/>
              </a:ext>
            </a:extLst>
          </p:cNvPr>
          <p:cNvSpPr txBox="1">
            <a:spLocks/>
          </p:cNvSpPr>
          <p:nvPr/>
        </p:nvSpPr>
        <p:spPr>
          <a:xfrm>
            <a:off x="0" y="16625584"/>
            <a:ext cx="22650900" cy="9512618"/>
          </a:xfrm>
          <a:prstGeom prst="rect">
            <a:avLst/>
          </a:prstGeom>
        </p:spPr>
        <p:txBody>
          <a:bodyPr vert="horz" lIns="182832" tIns="91416" rIns="182832" bIns="91416" rtlCol="0">
            <a:normAutofit/>
          </a:bodyPr>
          <a:lstStyle>
            <a:lvl1pPr marL="228600" indent="-228600" algn="l" defTabSz="914400" rtl="0" eaLnBrk="1" latinLnBrk="0" hangingPunct="1">
              <a:lnSpc>
                <a:spcPct val="90000"/>
              </a:lnSpc>
              <a:spcBef>
                <a:spcPts val="10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1pPr>
            <a:lvl2pPr marL="6858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2pPr>
            <a:lvl3pPr marL="11430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3pPr>
            <a:lvl4pPr marL="16002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4pPr>
            <a:lvl5pPr marL="20574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799" b="1" dirty="0">
                <a:solidFill>
                  <a:srgbClr val="00B050"/>
                </a:solidFill>
              </a:rPr>
              <a:t>Fulfill EU-directive </a:t>
            </a:r>
            <a:r>
              <a:rPr lang="en-US" sz="4799" dirty="0">
                <a:solidFill>
                  <a:srgbClr val="00B050"/>
                </a:solidFill>
              </a:rPr>
              <a:t>2019/1936 </a:t>
            </a:r>
            <a:r>
              <a:rPr lang="en-US" sz="4799" b="1" dirty="0">
                <a:solidFill>
                  <a:srgbClr val="00B050"/>
                </a:solidFill>
              </a:rPr>
              <a:t>requirements</a:t>
            </a:r>
          </a:p>
          <a:p>
            <a:r>
              <a:rPr lang="en-US" sz="4799" dirty="0">
                <a:solidFill>
                  <a:srgbClr val="00B050"/>
                </a:solidFill>
              </a:rPr>
              <a:t>Is</a:t>
            </a:r>
            <a:r>
              <a:rPr lang="en-US" sz="4799" b="1" dirty="0">
                <a:solidFill>
                  <a:srgbClr val="00B050"/>
                </a:solidFill>
              </a:rPr>
              <a:t> efficient</a:t>
            </a:r>
            <a:r>
              <a:rPr lang="en-US" sz="4799" dirty="0">
                <a:solidFill>
                  <a:srgbClr val="00B050"/>
                </a:solidFill>
              </a:rPr>
              <a:t> through use of </a:t>
            </a:r>
            <a:r>
              <a:rPr lang="en-US" sz="4799" b="1" dirty="0">
                <a:solidFill>
                  <a:srgbClr val="00B050"/>
                </a:solidFill>
              </a:rPr>
              <a:t>existing data bases</a:t>
            </a:r>
          </a:p>
          <a:p>
            <a:r>
              <a:rPr lang="en-US" sz="4799" dirty="0">
                <a:solidFill>
                  <a:srgbClr val="00B050"/>
                </a:solidFill>
              </a:rPr>
              <a:t>Is </a:t>
            </a:r>
            <a:r>
              <a:rPr lang="en-US" sz="4799" b="1" dirty="0">
                <a:solidFill>
                  <a:srgbClr val="00B050"/>
                </a:solidFill>
              </a:rPr>
              <a:t>simple</a:t>
            </a:r>
            <a:r>
              <a:rPr lang="en-US" sz="4799" dirty="0">
                <a:solidFill>
                  <a:srgbClr val="00B050"/>
                </a:solidFill>
              </a:rPr>
              <a:t> in the </a:t>
            </a:r>
            <a:r>
              <a:rPr lang="en-US" sz="4799" b="1" dirty="0">
                <a:solidFill>
                  <a:srgbClr val="00B050"/>
                </a:solidFill>
              </a:rPr>
              <a:t>grading system</a:t>
            </a:r>
          </a:p>
          <a:p>
            <a:r>
              <a:rPr lang="en-US" sz="4799" dirty="0">
                <a:solidFill>
                  <a:srgbClr val="00B050"/>
                </a:solidFill>
              </a:rPr>
              <a:t>Is </a:t>
            </a:r>
            <a:r>
              <a:rPr lang="en-US" sz="4799" b="1" dirty="0">
                <a:solidFill>
                  <a:srgbClr val="00B050"/>
                </a:solidFill>
              </a:rPr>
              <a:t>flexible </a:t>
            </a:r>
            <a:r>
              <a:rPr lang="en-US" sz="4799" dirty="0">
                <a:solidFill>
                  <a:srgbClr val="00B050"/>
                </a:solidFill>
              </a:rPr>
              <a:t>according to </a:t>
            </a:r>
            <a:r>
              <a:rPr lang="en-US" sz="4799" b="1" dirty="0">
                <a:solidFill>
                  <a:srgbClr val="00B050"/>
                </a:solidFill>
              </a:rPr>
              <a:t>data availabilities</a:t>
            </a:r>
          </a:p>
          <a:p>
            <a:pPr marL="0" indent="0">
              <a:buNone/>
            </a:pPr>
            <a:endParaRPr lang="en-US" sz="4799" i="1" dirty="0">
              <a:solidFill>
                <a:srgbClr val="003366"/>
              </a:solidFill>
              <a:ea typeface="+mj-ea"/>
            </a:endParaRPr>
          </a:p>
          <a:p>
            <a:pPr marL="0" indent="0">
              <a:buNone/>
            </a:pPr>
            <a:r>
              <a:rPr lang="en-US" sz="4799" i="1" dirty="0">
                <a:solidFill>
                  <a:srgbClr val="003366"/>
                </a:solidFill>
                <a:ea typeface="+mj-ea"/>
              </a:rPr>
              <a:t>but …</a:t>
            </a:r>
          </a:p>
          <a:p>
            <a:r>
              <a:rPr lang="de-DE" sz="4799" b="1" dirty="0">
                <a:solidFill>
                  <a:srgbClr val="C00000"/>
                </a:solidFill>
              </a:rPr>
              <a:t>The </a:t>
            </a:r>
            <a:r>
              <a:rPr lang="de-DE" sz="4799" b="1" dirty="0" err="1">
                <a:solidFill>
                  <a:srgbClr val="C00000"/>
                </a:solidFill>
              </a:rPr>
              <a:t>number</a:t>
            </a:r>
            <a:r>
              <a:rPr lang="de-DE" sz="4799" b="1" dirty="0">
                <a:solidFill>
                  <a:srgbClr val="C00000"/>
                </a:solidFill>
              </a:rPr>
              <a:t> </a:t>
            </a:r>
            <a:r>
              <a:rPr lang="de-DE" sz="4799" b="1" dirty="0" err="1">
                <a:solidFill>
                  <a:srgbClr val="C00000"/>
                </a:solidFill>
              </a:rPr>
              <a:t>of</a:t>
            </a:r>
            <a:r>
              <a:rPr lang="de-DE" sz="4799" b="1" dirty="0">
                <a:solidFill>
                  <a:srgbClr val="C00000"/>
                </a:solidFill>
              </a:rPr>
              <a:t> </a:t>
            </a:r>
            <a:r>
              <a:rPr lang="de-DE" sz="4799" b="1" dirty="0" err="1">
                <a:solidFill>
                  <a:srgbClr val="C00000"/>
                </a:solidFill>
              </a:rPr>
              <a:t>indicators</a:t>
            </a:r>
            <a:r>
              <a:rPr lang="de-DE" sz="4799" b="1" dirty="0">
                <a:solidFill>
                  <a:srgbClr val="C00000"/>
                </a:solidFill>
              </a:rPr>
              <a:t> </a:t>
            </a:r>
            <a:r>
              <a:rPr lang="de-DE" sz="4799" dirty="0" err="1">
                <a:solidFill>
                  <a:srgbClr val="C00000"/>
                </a:solidFill>
              </a:rPr>
              <a:t>should</a:t>
            </a:r>
            <a:r>
              <a:rPr lang="de-DE" sz="4799" dirty="0">
                <a:solidFill>
                  <a:srgbClr val="C00000"/>
                </a:solidFill>
              </a:rPr>
              <a:t> </a:t>
            </a:r>
            <a:r>
              <a:rPr lang="de-DE" sz="4799" dirty="0" err="1">
                <a:solidFill>
                  <a:srgbClr val="C00000"/>
                </a:solidFill>
              </a:rPr>
              <a:t>be</a:t>
            </a:r>
            <a:r>
              <a:rPr lang="de-DE" sz="4799" dirty="0">
                <a:solidFill>
                  <a:srgbClr val="C00000"/>
                </a:solidFill>
              </a:rPr>
              <a:t> </a:t>
            </a:r>
            <a:r>
              <a:rPr lang="de-DE" sz="4799" dirty="0" err="1">
                <a:solidFill>
                  <a:srgbClr val="C00000"/>
                </a:solidFill>
              </a:rPr>
              <a:t>expanded</a:t>
            </a:r>
            <a:r>
              <a:rPr lang="de-DE" sz="4799" dirty="0">
                <a:solidFill>
                  <a:srgbClr val="C00000"/>
                </a:solidFill>
              </a:rPr>
              <a:t> </a:t>
            </a:r>
            <a:r>
              <a:rPr lang="en-US" sz="4799" dirty="0">
                <a:solidFill>
                  <a:srgbClr val="C00000"/>
                </a:solidFill>
              </a:rPr>
              <a:t>by important risk factors </a:t>
            </a:r>
            <a:br>
              <a:rPr lang="en-US" sz="4799" dirty="0">
                <a:solidFill>
                  <a:srgbClr val="C00000"/>
                </a:solidFill>
              </a:rPr>
            </a:br>
            <a:r>
              <a:rPr lang="en-US" sz="4799" dirty="0">
                <a:solidFill>
                  <a:srgbClr val="C00000"/>
                </a:solidFill>
              </a:rPr>
              <a:t>(such as </a:t>
            </a:r>
            <a:r>
              <a:rPr lang="en-US" sz="4799" b="1" dirty="0">
                <a:solidFill>
                  <a:srgbClr val="C00000"/>
                </a:solidFill>
              </a:rPr>
              <a:t>visibility and speed)</a:t>
            </a:r>
            <a:endParaRPr lang="de-DE" sz="4799" b="1" dirty="0">
              <a:solidFill>
                <a:srgbClr val="C00000"/>
              </a:solidFill>
            </a:endParaRPr>
          </a:p>
          <a:p>
            <a:r>
              <a:rPr lang="en-US" sz="4799" b="1" dirty="0">
                <a:solidFill>
                  <a:srgbClr val="C00000"/>
                </a:solidFill>
              </a:rPr>
              <a:t>The grading system </a:t>
            </a:r>
            <a:r>
              <a:rPr lang="en-US" sz="4799" dirty="0">
                <a:solidFill>
                  <a:srgbClr val="C00000"/>
                </a:solidFill>
              </a:rPr>
              <a:t>should be evaluated and adapted if necessary </a:t>
            </a:r>
            <a:br>
              <a:rPr lang="en-US" sz="4799" dirty="0">
                <a:solidFill>
                  <a:srgbClr val="C00000"/>
                </a:solidFill>
              </a:rPr>
            </a:br>
            <a:r>
              <a:rPr lang="en-US" sz="4799" dirty="0">
                <a:solidFill>
                  <a:srgbClr val="C00000"/>
                </a:solidFill>
              </a:rPr>
              <a:t>(</a:t>
            </a:r>
            <a:r>
              <a:rPr lang="de-DE" sz="4799" dirty="0" err="1">
                <a:solidFill>
                  <a:srgbClr val="C00000"/>
                </a:solidFill>
              </a:rPr>
              <a:t>proactive</a:t>
            </a:r>
            <a:r>
              <a:rPr lang="de-DE" sz="4799" dirty="0">
                <a:solidFill>
                  <a:srgbClr val="C00000"/>
                </a:solidFill>
              </a:rPr>
              <a:t> </a:t>
            </a:r>
            <a:r>
              <a:rPr lang="de-DE" sz="4799" b="1" dirty="0" err="1">
                <a:solidFill>
                  <a:srgbClr val="C00000"/>
                </a:solidFill>
              </a:rPr>
              <a:t>impact</a:t>
            </a:r>
            <a:r>
              <a:rPr lang="de-DE" sz="4799" b="1" dirty="0">
                <a:solidFill>
                  <a:srgbClr val="C00000"/>
                </a:solidFill>
              </a:rPr>
              <a:t> </a:t>
            </a:r>
            <a:r>
              <a:rPr lang="de-DE" sz="4799" b="1" dirty="0" err="1">
                <a:solidFill>
                  <a:srgbClr val="C00000"/>
                </a:solidFill>
              </a:rPr>
              <a:t>is</a:t>
            </a:r>
            <a:r>
              <a:rPr lang="de-DE" sz="4799" b="1" dirty="0">
                <a:solidFill>
                  <a:srgbClr val="C00000"/>
                </a:solidFill>
              </a:rPr>
              <a:t> </a:t>
            </a:r>
            <a:r>
              <a:rPr lang="de-DE" sz="4799" b="1" dirty="0" err="1">
                <a:solidFill>
                  <a:srgbClr val="C00000"/>
                </a:solidFill>
              </a:rPr>
              <a:t>low</a:t>
            </a:r>
            <a:r>
              <a:rPr lang="de-DE" sz="4799" b="1" dirty="0">
                <a:solidFill>
                  <a:srgbClr val="C00000"/>
                </a:solidFill>
              </a:rPr>
              <a:t>)</a:t>
            </a:r>
          </a:p>
          <a:p>
            <a:r>
              <a:rPr lang="en-US" sz="4799" b="1" dirty="0">
                <a:solidFill>
                  <a:srgbClr val="C00000"/>
                </a:solidFill>
              </a:rPr>
              <a:t>Other segmentation methods </a:t>
            </a:r>
            <a:r>
              <a:rPr lang="de-DE" sz="4799" dirty="0" err="1">
                <a:solidFill>
                  <a:srgbClr val="C00000"/>
                </a:solidFill>
              </a:rPr>
              <a:t>enable</a:t>
            </a:r>
            <a:r>
              <a:rPr lang="de-DE" sz="4799" dirty="0">
                <a:solidFill>
                  <a:srgbClr val="C00000"/>
                </a:solidFill>
              </a:rPr>
              <a:t> </a:t>
            </a:r>
            <a:r>
              <a:rPr lang="de-DE" sz="4799" b="1" dirty="0" err="1">
                <a:solidFill>
                  <a:srgbClr val="C00000"/>
                </a:solidFill>
              </a:rPr>
              <a:t>more</a:t>
            </a:r>
            <a:r>
              <a:rPr lang="de-DE" sz="4799" b="1" dirty="0">
                <a:solidFill>
                  <a:srgbClr val="C00000"/>
                </a:solidFill>
              </a:rPr>
              <a:t> </a:t>
            </a:r>
            <a:r>
              <a:rPr lang="de-DE" sz="4799" b="1" dirty="0" err="1">
                <a:solidFill>
                  <a:srgbClr val="C00000"/>
                </a:solidFill>
              </a:rPr>
              <a:t>precise</a:t>
            </a:r>
            <a:r>
              <a:rPr lang="de-DE" sz="4799" b="1" dirty="0">
                <a:solidFill>
                  <a:srgbClr val="C00000"/>
                </a:solidFill>
              </a:rPr>
              <a:t> </a:t>
            </a:r>
            <a:r>
              <a:rPr lang="de-DE" sz="4799" dirty="0" err="1">
                <a:solidFill>
                  <a:srgbClr val="C00000"/>
                </a:solidFill>
              </a:rPr>
              <a:t>identification</a:t>
            </a:r>
            <a:r>
              <a:rPr lang="de-DE" sz="4799" dirty="0">
                <a:solidFill>
                  <a:srgbClr val="C00000"/>
                </a:solidFill>
              </a:rPr>
              <a:t> </a:t>
            </a:r>
            <a:r>
              <a:rPr lang="de-DE" sz="4799" dirty="0" err="1">
                <a:solidFill>
                  <a:srgbClr val="C00000"/>
                </a:solidFill>
              </a:rPr>
              <a:t>of</a:t>
            </a:r>
            <a:r>
              <a:rPr lang="de-DE" sz="4799" dirty="0">
                <a:solidFill>
                  <a:srgbClr val="C00000"/>
                </a:solidFill>
              </a:rPr>
              <a:t> </a:t>
            </a:r>
            <a:r>
              <a:rPr lang="de-DE" sz="4799" dirty="0" err="1">
                <a:solidFill>
                  <a:srgbClr val="C00000"/>
                </a:solidFill>
              </a:rPr>
              <a:t>safety</a:t>
            </a:r>
            <a:r>
              <a:rPr lang="de-DE" sz="4799" dirty="0">
                <a:solidFill>
                  <a:srgbClr val="C00000"/>
                </a:solidFill>
              </a:rPr>
              <a:t> potential</a:t>
            </a:r>
          </a:p>
          <a:p>
            <a:endParaRPr lang="de-DE" sz="4799" dirty="0"/>
          </a:p>
        </p:txBody>
      </p:sp>
    </p:spTree>
    <p:extLst>
      <p:ext uri="{BB962C8B-B14F-4D97-AF65-F5344CB8AC3E}">
        <p14:creationId xmlns:p14="http://schemas.microsoft.com/office/powerpoint/2010/main" val="24627092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5FCEE1-6CE5-4DAD-B420-880F5A3D44E5}"/>
              </a:ext>
            </a:extLst>
          </p:cNvPr>
          <p:cNvSpPr>
            <a:spLocks noGrp="1"/>
          </p:cNvSpPr>
          <p:nvPr>
            <p:ph type="title"/>
          </p:nvPr>
        </p:nvSpPr>
        <p:spPr/>
        <p:txBody>
          <a:bodyPr>
            <a:normAutofit/>
          </a:bodyPr>
          <a:lstStyle/>
          <a:p>
            <a:r>
              <a:rPr lang="de-DE" dirty="0" err="1">
                <a:solidFill>
                  <a:srgbClr val="F39000"/>
                </a:solidFill>
              </a:rPr>
              <a:t>Conclusion</a:t>
            </a:r>
            <a:r>
              <a:rPr lang="de-DE" dirty="0">
                <a:solidFill>
                  <a:srgbClr val="F39000"/>
                </a:solidFill>
              </a:rPr>
              <a:t> </a:t>
            </a:r>
            <a:r>
              <a:rPr lang="de-DE" dirty="0" err="1">
                <a:solidFill>
                  <a:srgbClr val="F39000"/>
                </a:solidFill>
              </a:rPr>
              <a:t>of</a:t>
            </a:r>
            <a:r>
              <a:rPr lang="de-DE" dirty="0">
                <a:solidFill>
                  <a:srgbClr val="F39000"/>
                </a:solidFill>
              </a:rPr>
              <a:t> </a:t>
            </a:r>
            <a:r>
              <a:rPr lang="de-DE" dirty="0" err="1">
                <a:solidFill>
                  <a:srgbClr val="F39000"/>
                </a:solidFill>
              </a:rPr>
              <a:t>the</a:t>
            </a:r>
            <a:r>
              <a:rPr lang="de-DE" dirty="0">
                <a:solidFill>
                  <a:srgbClr val="F39000"/>
                </a:solidFill>
              </a:rPr>
              <a:t> </a:t>
            </a:r>
            <a:r>
              <a:rPr lang="de-DE" dirty="0" err="1">
                <a:solidFill>
                  <a:srgbClr val="F39000"/>
                </a:solidFill>
              </a:rPr>
              <a:t>new</a:t>
            </a:r>
            <a:r>
              <a:rPr lang="de-DE" dirty="0">
                <a:solidFill>
                  <a:srgbClr val="F39000"/>
                </a:solidFill>
              </a:rPr>
              <a:t> ESN</a:t>
            </a:r>
            <a:br>
              <a:rPr lang="de-DE" dirty="0">
                <a:solidFill>
                  <a:srgbClr val="F39000"/>
                </a:solidFill>
              </a:rPr>
            </a:br>
            <a:r>
              <a:rPr lang="en-US" sz="4799" i="1" dirty="0">
                <a:solidFill>
                  <a:srgbClr val="003366"/>
                </a:solidFill>
              </a:rPr>
              <a:t>The facelift of the established ESN method …</a:t>
            </a:r>
            <a:endParaRPr lang="de-DE" sz="5399" i="1" dirty="0">
              <a:solidFill>
                <a:srgbClr val="003366"/>
              </a:solidFill>
            </a:endParaRPr>
          </a:p>
        </p:txBody>
      </p:sp>
      <p:sp>
        <p:nvSpPr>
          <p:cNvPr id="3" name="Inhaltsplatzhalter 2">
            <a:extLst>
              <a:ext uri="{FF2B5EF4-FFF2-40B4-BE49-F238E27FC236}">
                <a16:creationId xmlns:a16="http://schemas.microsoft.com/office/drawing/2014/main" id="{175E6E12-A7BA-4061-9808-F4231AFF0762}"/>
              </a:ext>
            </a:extLst>
          </p:cNvPr>
          <p:cNvSpPr>
            <a:spLocks noGrp="1"/>
          </p:cNvSpPr>
          <p:nvPr>
            <p:ph sz="half" idx="1"/>
          </p:nvPr>
        </p:nvSpPr>
        <p:spPr>
          <a:xfrm>
            <a:off x="837982" y="3112669"/>
            <a:ext cx="22650900" cy="4137116"/>
          </a:xfrm>
        </p:spPr>
        <p:txBody>
          <a:bodyPr>
            <a:normAutofit/>
          </a:bodyPr>
          <a:lstStyle/>
          <a:p>
            <a:r>
              <a:rPr lang="en-US" b="1" dirty="0">
                <a:solidFill>
                  <a:srgbClr val="00B050"/>
                </a:solidFill>
              </a:rPr>
              <a:t>Fulfill EU-directive </a:t>
            </a:r>
            <a:r>
              <a:rPr lang="en-US" dirty="0">
                <a:solidFill>
                  <a:srgbClr val="00B050"/>
                </a:solidFill>
              </a:rPr>
              <a:t>2019/1936 </a:t>
            </a:r>
            <a:r>
              <a:rPr lang="en-US" b="1" dirty="0">
                <a:solidFill>
                  <a:srgbClr val="00B050"/>
                </a:solidFill>
              </a:rPr>
              <a:t>requirements</a:t>
            </a:r>
          </a:p>
          <a:p>
            <a:r>
              <a:rPr lang="en-US" dirty="0">
                <a:solidFill>
                  <a:srgbClr val="00B050"/>
                </a:solidFill>
              </a:rPr>
              <a:t>Is</a:t>
            </a:r>
            <a:r>
              <a:rPr lang="en-US" b="1" dirty="0">
                <a:solidFill>
                  <a:srgbClr val="00B050"/>
                </a:solidFill>
              </a:rPr>
              <a:t> efficient</a:t>
            </a:r>
            <a:r>
              <a:rPr lang="en-US" dirty="0">
                <a:solidFill>
                  <a:srgbClr val="00B050"/>
                </a:solidFill>
              </a:rPr>
              <a:t> through use of </a:t>
            </a:r>
            <a:r>
              <a:rPr lang="en-US" b="1" dirty="0">
                <a:solidFill>
                  <a:srgbClr val="00B050"/>
                </a:solidFill>
              </a:rPr>
              <a:t>existing data bases</a:t>
            </a:r>
          </a:p>
          <a:p>
            <a:r>
              <a:rPr lang="en-US" dirty="0">
                <a:solidFill>
                  <a:srgbClr val="00B050"/>
                </a:solidFill>
              </a:rPr>
              <a:t>Is </a:t>
            </a:r>
            <a:r>
              <a:rPr lang="en-US" b="1" dirty="0">
                <a:solidFill>
                  <a:srgbClr val="00B050"/>
                </a:solidFill>
              </a:rPr>
              <a:t>simple</a:t>
            </a:r>
            <a:r>
              <a:rPr lang="en-US" dirty="0">
                <a:solidFill>
                  <a:srgbClr val="00B050"/>
                </a:solidFill>
              </a:rPr>
              <a:t> in the </a:t>
            </a:r>
            <a:r>
              <a:rPr lang="en-US" b="1" dirty="0">
                <a:solidFill>
                  <a:srgbClr val="00B050"/>
                </a:solidFill>
              </a:rPr>
              <a:t>grading system</a:t>
            </a:r>
          </a:p>
          <a:p>
            <a:r>
              <a:rPr lang="en-US" dirty="0">
                <a:solidFill>
                  <a:srgbClr val="00B050"/>
                </a:solidFill>
              </a:rPr>
              <a:t>Is </a:t>
            </a:r>
            <a:r>
              <a:rPr lang="en-US" b="1" dirty="0">
                <a:solidFill>
                  <a:srgbClr val="00B050"/>
                </a:solidFill>
              </a:rPr>
              <a:t>flexible </a:t>
            </a:r>
            <a:r>
              <a:rPr lang="en-US" dirty="0">
                <a:solidFill>
                  <a:srgbClr val="00B050"/>
                </a:solidFill>
              </a:rPr>
              <a:t>according to </a:t>
            </a:r>
            <a:r>
              <a:rPr lang="en-US" b="1" dirty="0">
                <a:solidFill>
                  <a:srgbClr val="00B050"/>
                </a:solidFill>
              </a:rPr>
              <a:t>data availabilities</a:t>
            </a:r>
          </a:p>
        </p:txBody>
      </p:sp>
      <p:sp>
        <p:nvSpPr>
          <p:cNvPr id="5" name="Inhaltsplatzhalter 2">
            <a:extLst>
              <a:ext uri="{FF2B5EF4-FFF2-40B4-BE49-F238E27FC236}">
                <a16:creationId xmlns:a16="http://schemas.microsoft.com/office/drawing/2014/main" id="{5BCA0466-AFF5-449E-BD02-0C73FA669C4A}"/>
              </a:ext>
            </a:extLst>
          </p:cNvPr>
          <p:cNvSpPr txBox="1">
            <a:spLocks/>
          </p:cNvSpPr>
          <p:nvPr/>
        </p:nvSpPr>
        <p:spPr>
          <a:xfrm>
            <a:off x="837982" y="7249785"/>
            <a:ext cx="22650900" cy="5078791"/>
          </a:xfrm>
          <a:prstGeom prst="rect">
            <a:avLst/>
          </a:prstGeom>
        </p:spPr>
        <p:txBody>
          <a:bodyPr vert="horz" lIns="182832" tIns="91416" rIns="182832" bIns="91416" rtlCol="0">
            <a:normAutofit/>
          </a:bodyPr>
          <a:lstStyle>
            <a:lvl1pPr marL="228600" indent="-228600" algn="l" defTabSz="914400" rtl="0" eaLnBrk="1" latinLnBrk="0" hangingPunct="1">
              <a:lnSpc>
                <a:spcPct val="90000"/>
              </a:lnSpc>
              <a:spcBef>
                <a:spcPts val="10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1pPr>
            <a:lvl2pPr marL="6858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2pPr>
            <a:lvl3pPr marL="11430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3pPr>
            <a:lvl4pPr marL="16002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4pPr>
            <a:lvl5pPr marL="2057400" indent="-228600" algn="l" defTabSz="914400" rtl="0" eaLnBrk="1" latinLnBrk="0" hangingPunct="1">
              <a:lnSpc>
                <a:spcPct val="90000"/>
              </a:lnSpc>
              <a:spcBef>
                <a:spcPts val="500"/>
              </a:spcBef>
              <a:buClr>
                <a:srgbClr val="5271FF"/>
              </a:buClr>
              <a:buFont typeface="Arial" panose="020B0604020202020204" pitchFamily="34" charset="0"/>
              <a:buChar char="•"/>
              <a:defRPr sz="2400" kern="1200">
                <a:solidFill>
                  <a:schemeClr val="tx1"/>
                </a:solidFill>
                <a:latin typeface="Poppins" panose="00000500000000000000" pitchFamily="2" charset="-18"/>
                <a:ea typeface="+mn-ea"/>
                <a:cs typeface="Poppins" panose="00000500000000000000"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799" i="1" dirty="0">
                <a:solidFill>
                  <a:srgbClr val="003366"/>
                </a:solidFill>
                <a:ea typeface="+mj-ea"/>
              </a:rPr>
              <a:t>but …</a:t>
            </a:r>
          </a:p>
          <a:p>
            <a:r>
              <a:rPr lang="de-DE" sz="4799" b="1" dirty="0">
                <a:solidFill>
                  <a:srgbClr val="C00000"/>
                </a:solidFill>
              </a:rPr>
              <a:t>The </a:t>
            </a:r>
            <a:r>
              <a:rPr lang="de-DE" sz="4799" b="1" dirty="0" err="1">
                <a:solidFill>
                  <a:srgbClr val="C00000"/>
                </a:solidFill>
              </a:rPr>
              <a:t>number</a:t>
            </a:r>
            <a:r>
              <a:rPr lang="de-DE" sz="4799" b="1" dirty="0">
                <a:solidFill>
                  <a:srgbClr val="C00000"/>
                </a:solidFill>
              </a:rPr>
              <a:t> </a:t>
            </a:r>
            <a:r>
              <a:rPr lang="de-DE" sz="4799" b="1" dirty="0" err="1">
                <a:solidFill>
                  <a:srgbClr val="C00000"/>
                </a:solidFill>
              </a:rPr>
              <a:t>of</a:t>
            </a:r>
            <a:r>
              <a:rPr lang="de-DE" sz="4799" b="1" dirty="0">
                <a:solidFill>
                  <a:srgbClr val="C00000"/>
                </a:solidFill>
              </a:rPr>
              <a:t> </a:t>
            </a:r>
            <a:r>
              <a:rPr lang="de-DE" sz="4799" b="1" dirty="0" err="1">
                <a:solidFill>
                  <a:srgbClr val="C00000"/>
                </a:solidFill>
              </a:rPr>
              <a:t>indicators</a:t>
            </a:r>
            <a:r>
              <a:rPr lang="de-DE" sz="4799" b="1" dirty="0">
                <a:solidFill>
                  <a:srgbClr val="C00000"/>
                </a:solidFill>
              </a:rPr>
              <a:t> </a:t>
            </a:r>
            <a:r>
              <a:rPr lang="de-DE" sz="4799" dirty="0" err="1">
                <a:solidFill>
                  <a:srgbClr val="C00000"/>
                </a:solidFill>
              </a:rPr>
              <a:t>should</a:t>
            </a:r>
            <a:r>
              <a:rPr lang="de-DE" sz="4799" dirty="0">
                <a:solidFill>
                  <a:srgbClr val="C00000"/>
                </a:solidFill>
              </a:rPr>
              <a:t> </a:t>
            </a:r>
            <a:r>
              <a:rPr lang="de-DE" sz="4799" dirty="0" err="1">
                <a:solidFill>
                  <a:srgbClr val="C00000"/>
                </a:solidFill>
              </a:rPr>
              <a:t>be</a:t>
            </a:r>
            <a:r>
              <a:rPr lang="de-DE" sz="4799" dirty="0">
                <a:solidFill>
                  <a:srgbClr val="C00000"/>
                </a:solidFill>
              </a:rPr>
              <a:t> </a:t>
            </a:r>
            <a:r>
              <a:rPr lang="de-DE" sz="4799" dirty="0" err="1">
                <a:solidFill>
                  <a:srgbClr val="C00000"/>
                </a:solidFill>
              </a:rPr>
              <a:t>expanded</a:t>
            </a:r>
            <a:r>
              <a:rPr lang="de-DE" sz="4799" dirty="0">
                <a:solidFill>
                  <a:srgbClr val="C00000"/>
                </a:solidFill>
              </a:rPr>
              <a:t> </a:t>
            </a:r>
            <a:r>
              <a:rPr lang="en-US" sz="4799" dirty="0">
                <a:solidFill>
                  <a:srgbClr val="C00000"/>
                </a:solidFill>
              </a:rPr>
              <a:t>by important risk factors </a:t>
            </a:r>
            <a:br>
              <a:rPr lang="en-US" sz="4799" dirty="0">
                <a:solidFill>
                  <a:srgbClr val="C00000"/>
                </a:solidFill>
              </a:rPr>
            </a:br>
            <a:r>
              <a:rPr lang="en-US" sz="4799" dirty="0">
                <a:solidFill>
                  <a:srgbClr val="C00000"/>
                </a:solidFill>
              </a:rPr>
              <a:t>(such as </a:t>
            </a:r>
            <a:r>
              <a:rPr lang="en-US" sz="4799" b="1" dirty="0">
                <a:solidFill>
                  <a:srgbClr val="C00000"/>
                </a:solidFill>
              </a:rPr>
              <a:t>visibility and speed)</a:t>
            </a:r>
            <a:endParaRPr lang="de-DE" sz="4799" b="1" dirty="0">
              <a:solidFill>
                <a:srgbClr val="C00000"/>
              </a:solidFill>
            </a:endParaRPr>
          </a:p>
          <a:p>
            <a:r>
              <a:rPr lang="en-US" sz="4799" b="1" dirty="0">
                <a:solidFill>
                  <a:srgbClr val="C00000"/>
                </a:solidFill>
              </a:rPr>
              <a:t>The grading system </a:t>
            </a:r>
            <a:r>
              <a:rPr lang="en-US" sz="4799" dirty="0">
                <a:solidFill>
                  <a:srgbClr val="C00000"/>
                </a:solidFill>
              </a:rPr>
              <a:t>should be evaluated and adapted if necessary </a:t>
            </a:r>
            <a:br>
              <a:rPr lang="en-US" sz="4799" dirty="0">
                <a:solidFill>
                  <a:srgbClr val="C00000"/>
                </a:solidFill>
              </a:rPr>
            </a:br>
            <a:r>
              <a:rPr lang="en-US" sz="4799" dirty="0">
                <a:solidFill>
                  <a:srgbClr val="C00000"/>
                </a:solidFill>
              </a:rPr>
              <a:t>(</a:t>
            </a:r>
            <a:r>
              <a:rPr lang="de-DE" sz="4799" dirty="0" err="1">
                <a:solidFill>
                  <a:srgbClr val="C00000"/>
                </a:solidFill>
              </a:rPr>
              <a:t>proactive</a:t>
            </a:r>
            <a:r>
              <a:rPr lang="de-DE" sz="4799" dirty="0">
                <a:solidFill>
                  <a:srgbClr val="C00000"/>
                </a:solidFill>
              </a:rPr>
              <a:t> </a:t>
            </a:r>
            <a:r>
              <a:rPr lang="de-DE" sz="4799" b="1" dirty="0" err="1">
                <a:solidFill>
                  <a:srgbClr val="C00000"/>
                </a:solidFill>
              </a:rPr>
              <a:t>impact</a:t>
            </a:r>
            <a:r>
              <a:rPr lang="de-DE" sz="4799" b="1" dirty="0">
                <a:solidFill>
                  <a:srgbClr val="C00000"/>
                </a:solidFill>
              </a:rPr>
              <a:t> </a:t>
            </a:r>
            <a:r>
              <a:rPr lang="de-DE" sz="4799" b="1" dirty="0" err="1">
                <a:solidFill>
                  <a:srgbClr val="C00000"/>
                </a:solidFill>
              </a:rPr>
              <a:t>is</a:t>
            </a:r>
            <a:r>
              <a:rPr lang="de-DE" sz="4799" b="1" dirty="0">
                <a:solidFill>
                  <a:srgbClr val="C00000"/>
                </a:solidFill>
              </a:rPr>
              <a:t> </a:t>
            </a:r>
            <a:r>
              <a:rPr lang="de-DE" sz="4799" b="1" dirty="0" err="1">
                <a:solidFill>
                  <a:srgbClr val="C00000"/>
                </a:solidFill>
              </a:rPr>
              <a:t>low</a:t>
            </a:r>
            <a:r>
              <a:rPr lang="de-DE" sz="4799" b="1" dirty="0">
                <a:solidFill>
                  <a:srgbClr val="C00000"/>
                </a:solidFill>
              </a:rPr>
              <a:t>)</a:t>
            </a:r>
          </a:p>
          <a:p>
            <a:r>
              <a:rPr lang="en-US" sz="4799" b="1" dirty="0">
                <a:solidFill>
                  <a:srgbClr val="C00000"/>
                </a:solidFill>
              </a:rPr>
              <a:t>Other segmentation methods </a:t>
            </a:r>
            <a:r>
              <a:rPr lang="de-DE" sz="4799" dirty="0" err="1">
                <a:solidFill>
                  <a:srgbClr val="C00000"/>
                </a:solidFill>
              </a:rPr>
              <a:t>enable</a:t>
            </a:r>
            <a:r>
              <a:rPr lang="de-DE" sz="4799" dirty="0">
                <a:solidFill>
                  <a:srgbClr val="C00000"/>
                </a:solidFill>
              </a:rPr>
              <a:t> </a:t>
            </a:r>
            <a:r>
              <a:rPr lang="de-DE" sz="4799" b="1" dirty="0" err="1">
                <a:solidFill>
                  <a:srgbClr val="C00000"/>
                </a:solidFill>
              </a:rPr>
              <a:t>more</a:t>
            </a:r>
            <a:r>
              <a:rPr lang="de-DE" sz="4799" b="1" dirty="0">
                <a:solidFill>
                  <a:srgbClr val="C00000"/>
                </a:solidFill>
              </a:rPr>
              <a:t> </a:t>
            </a:r>
            <a:r>
              <a:rPr lang="de-DE" sz="4799" b="1" dirty="0" err="1">
                <a:solidFill>
                  <a:srgbClr val="C00000"/>
                </a:solidFill>
              </a:rPr>
              <a:t>precise</a:t>
            </a:r>
            <a:r>
              <a:rPr lang="de-DE" sz="4799" b="1" dirty="0">
                <a:solidFill>
                  <a:srgbClr val="C00000"/>
                </a:solidFill>
              </a:rPr>
              <a:t> </a:t>
            </a:r>
            <a:r>
              <a:rPr lang="de-DE" sz="4799" dirty="0" err="1">
                <a:solidFill>
                  <a:srgbClr val="C00000"/>
                </a:solidFill>
              </a:rPr>
              <a:t>identification</a:t>
            </a:r>
            <a:r>
              <a:rPr lang="de-DE" sz="4799" dirty="0">
                <a:solidFill>
                  <a:srgbClr val="C00000"/>
                </a:solidFill>
              </a:rPr>
              <a:t> </a:t>
            </a:r>
            <a:r>
              <a:rPr lang="de-DE" sz="4799" dirty="0" err="1">
                <a:solidFill>
                  <a:srgbClr val="C00000"/>
                </a:solidFill>
              </a:rPr>
              <a:t>of</a:t>
            </a:r>
            <a:r>
              <a:rPr lang="de-DE" sz="4799" dirty="0">
                <a:solidFill>
                  <a:srgbClr val="C00000"/>
                </a:solidFill>
              </a:rPr>
              <a:t> </a:t>
            </a:r>
            <a:r>
              <a:rPr lang="de-DE" sz="4799" dirty="0" err="1">
                <a:solidFill>
                  <a:srgbClr val="C00000"/>
                </a:solidFill>
              </a:rPr>
              <a:t>safety</a:t>
            </a:r>
            <a:r>
              <a:rPr lang="de-DE" sz="4799" dirty="0">
                <a:solidFill>
                  <a:srgbClr val="C00000"/>
                </a:solidFill>
              </a:rPr>
              <a:t> potential</a:t>
            </a:r>
          </a:p>
          <a:p>
            <a:endParaRPr lang="de-DE" sz="4799" dirty="0"/>
          </a:p>
        </p:txBody>
      </p:sp>
    </p:spTree>
    <p:extLst>
      <p:ext uri="{BB962C8B-B14F-4D97-AF65-F5344CB8AC3E}">
        <p14:creationId xmlns:p14="http://schemas.microsoft.com/office/powerpoint/2010/main" val="99301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62607B4-E0E4-CF54-49D1-D56610782951}"/>
              </a:ext>
            </a:extLst>
          </p:cNvPr>
          <p:cNvPicPr>
            <a:picLocks noChangeAspect="1"/>
          </p:cNvPicPr>
          <p:nvPr/>
        </p:nvPicPr>
        <p:blipFill>
          <a:blip r:embed="rId3"/>
          <a:stretch>
            <a:fillRect/>
          </a:stretch>
        </p:blipFill>
        <p:spPr>
          <a:xfrm>
            <a:off x="0" y="-467357"/>
            <a:ext cx="24377650" cy="14183358"/>
          </a:xfrm>
          <a:prstGeom prst="rect">
            <a:avLst/>
          </a:prstGeom>
        </p:spPr>
      </p:pic>
      <p:sp>
        <p:nvSpPr>
          <p:cNvPr id="2" name="Inhaltsplatzhalter 1">
            <a:extLst>
              <a:ext uri="{FF2B5EF4-FFF2-40B4-BE49-F238E27FC236}">
                <a16:creationId xmlns:a16="http://schemas.microsoft.com/office/drawing/2014/main" id="{2C686949-2ACA-BF8F-50B4-7478ACDEC5CC}"/>
              </a:ext>
            </a:extLst>
          </p:cNvPr>
          <p:cNvSpPr>
            <a:spLocks noGrp="1"/>
          </p:cNvSpPr>
          <p:nvPr>
            <p:ph idx="1"/>
          </p:nvPr>
        </p:nvSpPr>
        <p:spPr>
          <a:xfrm>
            <a:off x="8003613" y="2272984"/>
            <a:ext cx="14398935" cy="8702676"/>
          </a:xfrm>
        </p:spPr>
        <p:txBody>
          <a:bodyPr/>
          <a:lstStyle/>
          <a:p>
            <a:r>
              <a:rPr lang="de-DE" sz="4400" dirty="0">
                <a:hlinkClick r:id="rId4"/>
              </a:rPr>
              <a:t>https://webgate.ec.europa.eu/tentec-maps/web/public/screen/home</a:t>
            </a:r>
            <a:endParaRPr lang="de-DE" sz="4400" dirty="0"/>
          </a:p>
          <a:p>
            <a:pPr marL="0" indent="0">
              <a:buNone/>
            </a:pPr>
            <a:endParaRPr lang="de-DE" dirty="0"/>
          </a:p>
        </p:txBody>
      </p:sp>
      <p:sp>
        <p:nvSpPr>
          <p:cNvPr id="3" name="Titel 2">
            <a:extLst>
              <a:ext uri="{FF2B5EF4-FFF2-40B4-BE49-F238E27FC236}">
                <a16:creationId xmlns:a16="http://schemas.microsoft.com/office/drawing/2014/main" id="{09AE3E7C-792D-A5C4-2CE0-51E7CADE25C8}"/>
              </a:ext>
            </a:extLst>
          </p:cNvPr>
          <p:cNvSpPr>
            <a:spLocks noGrp="1"/>
          </p:cNvSpPr>
          <p:nvPr>
            <p:ph type="title"/>
          </p:nvPr>
        </p:nvSpPr>
        <p:spPr>
          <a:xfrm>
            <a:off x="8003613" y="0"/>
            <a:ext cx="9369988" cy="731520"/>
          </a:xfrm>
        </p:spPr>
        <p:txBody>
          <a:bodyPr>
            <a:normAutofit fontScale="90000"/>
          </a:bodyPr>
          <a:lstStyle/>
          <a:p>
            <a:r>
              <a:rPr lang="de-DE" dirty="0"/>
              <a:t>Link </a:t>
            </a:r>
            <a:r>
              <a:rPr lang="de-DE" dirty="0" err="1"/>
              <a:t>to</a:t>
            </a:r>
            <a:r>
              <a:rPr lang="de-DE" dirty="0"/>
              <a:t> European Monitoring</a:t>
            </a:r>
          </a:p>
        </p:txBody>
      </p:sp>
    </p:spTree>
    <p:extLst>
      <p:ext uri="{BB962C8B-B14F-4D97-AF65-F5344CB8AC3E}">
        <p14:creationId xmlns:p14="http://schemas.microsoft.com/office/powerpoint/2010/main" val="511478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6C7F2A9B-9F88-7922-D7B3-3D7AA36F15DC}"/>
              </a:ext>
            </a:extLst>
          </p:cNvPr>
          <p:cNvSpPr>
            <a:spLocks noGrp="1"/>
          </p:cNvSpPr>
          <p:nvPr>
            <p:ph type="body" sz="quarter" idx="1"/>
          </p:nvPr>
        </p:nvSpPr>
        <p:spPr>
          <a:xfrm>
            <a:off x="4990699" y="6446520"/>
            <a:ext cx="14396252" cy="2651760"/>
          </a:xfrm>
        </p:spPr>
        <p:txBody>
          <a:bodyPr/>
          <a:lstStyle/>
          <a:p>
            <a:r>
              <a:rPr lang="de-DE" dirty="0" err="1">
                <a:solidFill>
                  <a:srgbClr val="F39000"/>
                </a:solidFill>
              </a:rPr>
              <a:t>Thanks</a:t>
            </a:r>
            <a:r>
              <a:rPr lang="de-DE" dirty="0">
                <a:solidFill>
                  <a:srgbClr val="F39000"/>
                </a:solidFill>
              </a:rPr>
              <a:t> </a:t>
            </a:r>
            <a:r>
              <a:rPr lang="de-DE" dirty="0" err="1">
                <a:solidFill>
                  <a:srgbClr val="F39000"/>
                </a:solidFill>
              </a:rPr>
              <a:t>for</a:t>
            </a:r>
            <a:r>
              <a:rPr lang="de-DE" dirty="0">
                <a:solidFill>
                  <a:srgbClr val="F39000"/>
                </a:solidFill>
              </a:rPr>
              <a:t> </a:t>
            </a:r>
            <a:r>
              <a:rPr lang="de-DE" dirty="0" err="1">
                <a:solidFill>
                  <a:srgbClr val="F39000"/>
                </a:solidFill>
              </a:rPr>
              <a:t>your</a:t>
            </a:r>
            <a:r>
              <a:rPr lang="de-DE" dirty="0">
                <a:solidFill>
                  <a:srgbClr val="F39000"/>
                </a:solidFill>
              </a:rPr>
              <a:t> </a:t>
            </a:r>
            <a:r>
              <a:rPr lang="de-DE" dirty="0" err="1">
                <a:solidFill>
                  <a:srgbClr val="F39000"/>
                </a:solidFill>
              </a:rPr>
              <a:t>attention</a:t>
            </a:r>
            <a:r>
              <a:rPr lang="de-DE" dirty="0">
                <a:solidFill>
                  <a:srgbClr val="F39000"/>
                </a:solidFill>
              </a:rPr>
              <a:t>!</a:t>
            </a:r>
            <a:endParaRPr lang="de-DE" dirty="0"/>
          </a:p>
        </p:txBody>
      </p:sp>
      <p:sp>
        <p:nvSpPr>
          <p:cNvPr id="3" name="Textfeld 2">
            <a:extLst>
              <a:ext uri="{FF2B5EF4-FFF2-40B4-BE49-F238E27FC236}">
                <a16:creationId xmlns:a16="http://schemas.microsoft.com/office/drawing/2014/main" id="{4C815E04-D8E4-19C9-6E21-8DAFC3CFA891}"/>
              </a:ext>
            </a:extLst>
          </p:cNvPr>
          <p:cNvSpPr txBox="1"/>
          <p:nvPr/>
        </p:nvSpPr>
        <p:spPr>
          <a:xfrm>
            <a:off x="1129937" y="8221117"/>
            <a:ext cx="12187644" cy="1754326"/>
          </a:xfrm>
          <a:prstGeom prst="rect">
            <a:avLst/>
          </a:prstGeom>
          <a:noFill/>
        </p:spPr>
        <p:txBody>
          <a:bodyPr wrap="square">
            <a:spAutoFit/>
          </a:bodyPr>
          <a:lstStyle/>
          <a:p>
            <a:r>
              <a:rPr lang="de-DE" sz="3600" dirty="0"/>
              <a:t>Wido Hamel, </a:t>
            </a:r>
            <a:r>
              <a:rPr lang="de-DE" sz="3600" dirty="0" err="1"/>
              <a:t>M.Sc</a:t>
            </a:r>
            <a:r>
              <a:rPr lang="de-DE" sz="3600" dirty="0"/>
              <a:t>.</a:t>
            </a:r>
          </a:p>
          <a:p>
            <a:pPr marL="0" indent="0">
              <a:buNone/>
            </a:pPr>
            <a:r>
              <a:rPr lang="de-DE" sz="3600" dirty="0"/>
              <a:t>Bauhaus-Universität Weimar</a:t>
            </a:r>
            <a:br>
              <a:rPr lang="de-DE" sz="3600" dirty="0"/>
            </a:br>
            <a:r>
              <a:rPr lang="de-DE" sz="3600" dirty="0">
                <a:hlinkClick r:id="rId2"/>
              </a:rPr>
              <a:t>wido.hamel@uni-weimar.de</a:t>
            </a:r>
            <a:endParaRPr lang="de-DE" sz="3600" dirty="0"/>
          </a:p>
        </p:txBody>
      </p:sp>
      <p:pic>
        <p:nvPicPr>
          <p:cNvPr id="5" name="Grafik 4">
            <a:extLst>
              <a:ext uri="{FF2B5EF4-FFF2-40B4-BE49-F238E27FC236}">
                <a16:creationId xmlns:a16="http://schemas.microsoft.com/office/drawing/2014/main" id="{AF236EA3-46E1-39D3-547A-C43CBA1FCB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937" y="6615021"/>
            <a:ext cx="1132353" cy="1437596"/>
          </a:xfrm>
          <a:prstGeom prst="rect">
            <a:avLst/>
          </a:prstGeom>
        </p:spPr>
      </p:pic>
    </p:spTree>
    <p:extLst>
      <p:ext uri="{BB962C8B-B14F-4D97-AF65-F5344CB8AC3E}">
        <p14:creationId xmlns:p14="http://schemas.microsoft.com/office/powerpoint/2010/main" val="3152357928"/>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E4D150"/>
      </a:dk2>
      <a:lt2>
        <a:srgbClr val="88ACE1"/>
      </a:lt2>
      <a:accent1>
        <a:srgbClr val="BA675E"/>
      </a:accent1>
      <a:accent2>
        <a:srgbClr val="EEDBD9"/>
      </a:accent2>
      <a:accent3>
        <a:srgbClr val="D3DFF3"/>
      </a:accent3>
      <a:accent4>
        <a:srgbClr val="C7D3E4"/>
      </a:accent4>
      <a:accent5>
        <a:srgbClr val="363C95"/>
      </a:accent5>
      <a:accent6>
        <a:srgbClr val="E4D1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24781F5903AA4FBEAA4B9DF4179753" ma:contentTypeVersion="14" ma:contentTypeDescription="Create a new document." ma:contentTypeScope="" ma:versionID="e9b21d51485f7c8fe9f07fd782551efa">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f6306b180c8d8e107d92e0770751eecb"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3ec618-e2f9-4a04-8908-5f642a40d3d8">
      <Terms xmlns="http://schemas.microsoft.com/office/infopath/2007/PartnerControls"/>
    </lcf76f155ced4ddcb4097134ff3c332f>
    <TaxCatchAll xmlns="2c18944b-d073-4164-bd8d-5366e747b6bd" xsi:nil="true"/>
  </documentManagement>
</p:properties>
</file>

<file path=customXml/itemProps1.xml><?xml version="1.0" encoding="utf-8"?>
<ds:datastoreItem xmlns:ds="http://schemas.openxmlformats.org/officeDocument/2006/customXml" ds:itemID="{7B8BEC18-B3FF-48C3-94C7-E8EC1FFCD6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3ec618-e2f9-4a04-8908-5f642a40d3d8"/>
    <ds:schemaRef ds:uri="2c18944b-d073-4164-bd8d-5366e747b6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245871-851A-4E25-8D25-6F0B6DBFD72F}">
  <ds:schemaRefs>
    <ds:schemaRef ds:uri="http://schemas.microsoft.com/sharepoint/v3/contenttype/forms"/>
  </ds:schemaRefs>
</ds:datastoreItem>
</file>

<file path=customXml/itemProps3.xml><?xml version="1.0" encoding="utf-8"?>
<ds:datastoreItem xmlns:ds="http://schemas.openxmlformats.org/officeDocument/2006/customXml" ds:itemID="{685D8A2A-3112-4918-AE41-1BB2FFD31610}">
  <ds:schemaRefs>
    <ds:schemaRef ds:uri="2c18944b-d073-4164-bd8d-5366e747b6bd"/>
    <ds:schemaRef ds:uri="http://www.w3.org/XML/1998/namespace"/>
    <ds:schemaRef ds:uri="293ec618-e2f9-4a04-8908-5f642a40d3d8"/>
    <ds:schemaRef ds:uri="http://schemas.openxmlformats.org/package/2006/metadata/core-propertie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2042</Words>
  <Application>Microsoft Macintosh PowerPoint</Application>
  <PresentationFormat>Benutzerdefiniert</PresentationFormat>
  <Paragraphs>462</Paragraphs>
  <Slides>32</Slides>
  <Notes>11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32</vt:i4>
      </vt:variant>
    </vt:vector>
  </HeadingPairs>
  <TitlesOfParts>
    <vt:vector size="39" baseType="lpstr">
      <vt:lpstr>Arial</vt:lpstr>
      <vt:lpstr>Calibri</vt:lpstr>
      <vt:lpstr>Calibri Light</vt:lpstr>
      <vt:lpstr>Linotype Syntax Com Regular</vt:lpstr>
      <vt:lpstr>SanukPro-Medium</vt:lpstr>
      <vt:lpstr>Wingdings</vt:lpstr>
      <vt:lpstr>Office Theme</vt:lpstr>
      <vt:lpstr>PowerPoint-Präsentation</vt:lpstr>
      <vt:lpstr>What is the ESN-Method?</vt:lpstr>
      <vt:lpstr>Road Safety Management System in Germany</vt:lpstr>
      <vt:lpstr>Required data</vt:lpstr>
      <vt:lpstr>Road segmentation</vt:lpstr>
      <vt:lpstr>Expected Accident Costs</vt:lpstr>
      <vt:lpstr>Expected Accident Costs</vt:lpstr>
      <vt:lpstr>Current Accident Costs</vt:lpstr>
      <vt:lpstr>Current Accident Costs</vt:lpstr>
      <vt:lpstr>Current Accident Cost Density</vt:lpstr>
      <vt:lpstr>Safety potential</vt:lpstr>
      <vt:lpstr>Classification</vt:lpstr>
      <vt:lpstr>Reactive Safety Potential</vt:lpstr>
      <vt:lpstr>Section development comparison of three approaches of old ESN</vt:lpstr>
      <vt:lpstr>Example  of mapping safety potentials</vt:lpstr>
      <vt:lpstr>Indicative elements</vt:lpstr>
      <vt:lpstr>Grading</vt:lpstr>
      <vt:lpstr>1. Obstacles</vt:lpstr>
      <vt:lpstr>2. Horizontal alignment </vt:lpstr>
      <vt:lpstr>3. Vertical alignment </vt:lpstr>
      <vt:lpstr>4. Cross-section</vt:lpstr>
      <vt:lpstr>6. Road surface condition - Skid Resistance</vt:lpstr>
      <vt:lpstr>5. Surface drainage</vt:lpstr>
      <vt:lpstr>7. Facilities for pedestrians and cyclists</vt:lpstr>
      <vt:lpstr>8. Left-turn lanes at intersections</vt:lpstr>
      <vt:lpstr>Proactive assessment</vt:lpstr>
      <vt:lpstr>Final priority grade</vt:lpstr>
      <vt:lpstr>PowerPoint-Präsentation</vt:lpstr>
      <vt:lpstr>PowerPoint-Präsentation</vt:lpstr>
      <vt:lpstr>Conclusion of the new ESN The facelift of the established ESN method …</vt:lpstr>
      <vt:lpstr>Link to European Monitoring</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Wojciech Kustra</dc:creator>
  <cp:lastModifiedBy>Wido Hamel</cp:lastModifiedBy>
  <cp:revision>7</cp:revision>
  <dcterms:created xsi:type="dcterms:W3CDTF">2020-11-10T07:43:18Z</dcterms:created>
  <dcterms:modified xsi:type="dcterms:W3CDTF">2026-03-27T10:39:09Z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