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6" r:id="rId4"/>
  </p:sldMasterIdLst>
  <p:notesMasterIdLst>
    <p:notesMasterId r:id="rId23"/>
  </p:notesMasterIdLst>
  <p:sldIdLst>
    <p:sldId id="2441" r:id="rId5"/>
    <p:sldId id="2444" r:id="rId6"/>
    <p:sldId id="2448" r:id="rId7"/>
    <p:sldId id="2505" r:id="rId8"/>
    <p:sldId id="2462" r:id="rId9"/>
    <p:sldId id="2502" r:id="rId10"/>
    <p:sldId id="2506" r:id="rId11"/>
    <p:sldId id="446" r:id="rId12"/>
    <p:sldId id="2496" r:id="rId13"/>
    <p:sldId id="511" r:id="rId14"/>
    <p:sldId id="2497" r:id="rId15"/>
    <p:sldId id="2480" r:id="rId16"/>
    <p:sldId id="2503" r:id="rId17"/>
    <p:sldId id="261" r:id="rId18"/>
    <p:sldId id="2498" r:id="rId19"/>
    <p:sldId id="2504" r:id="rId20"/>
    <p:sldId id="2494" r:id="rId21"/>
    <p:sldId id="2443" r:id="rId22"/>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2BD42D-5814-4C3F-860F-61D9AAC55B7C}">
          <p14:sldIdLst>
            <p14:sldId id="2441"/>
            <p14:sldId id="2444"/>
            <p14:sldId id="2448"/>
            <p14:sldId id="2505"/>
            <p14:sldId id="2462"/>
            <p14:sldId id="2502"/>
            <p14:sldId id="2506"/>
            <p14:sldId id="446"/>
            <p14:sldId id="2496"/>
            <p14:sldId id="511"/>
            <p14:sldId id="2497"/>
            <p14:sldId id="2480"/>
            <p14:sldId id="2503"/>
            <p14:sldId id="261"/>
            <p14:sldId id="2498"/>
            <p14:sldId id="2504"/>
            <p14:sldId id="2494"/>
            <p14:sldId id="2443"/>
          </p14:sldIdLst>
        </p14:section>
      </p14:sectionLst>
    </p:ext>
    <p:ext uri="{EFAFB233-063F-42B5-8137-9DF3F51BA10A}">
      <p15:sldGuideLst xmlns:p15="http://schemas.microsoft.com/office/powerpoint/2012/main">
        <p15:guide id="1" orient="horz" pos="8088" userDrawn="1">
          <p15:clr>
            <a:srgbClr val="A4A3A4"/>
          </p15:clr>
        </p15:guide>
        <p15:guide id="4" pos="14278" userDrawn="1">
          <p15:clr>
            <a:srgbClr val="A4A3A4"/>
          </p15:clr>
        </p15:guide>
        <p15:guide id="5" pos="1078" userDrawn="1">
          <p15:clr>
            <a:srgbClr val="A4A3A4"/>
          </p15:clr>
        </p15:guide>
        <p15:guide id="8" orient="horz" pos="504" userDrawn="1">
          <p15:clr>
            <a:srgbClr val="A4A3A4"/>
          </p15:clr>
        </p15:guide>
        <p15:guide id="11" pos="76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A484D"/>
    <a:srgbClr val="817E9A"/>
    <a:srgbClr val="583F52"/>
    <a:srgbClr val="000E36"/>
    <a:srgbClr val="4AEDDE"/>
    <a:srgbClr val="3B1F4D"/>
    <a:srgbClr val="FDEA57"/>
    <a:srgbClr val="74FBC3"/>
    <a:srgbClr val="F6DC0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1" autoAdjust="0"/>
    <p:restoredTop sz="93681" autoAdjust="0"/>
  </p:normalViewPr>
  <p:slideViewPr>
    <p:cSldViewPr snapToGrid="0">
      <p:cViewPr varScale="1">
        <p:scale>
          <a:sx n="32" d="100"/>
          <a:sy n="32" d="100"/>
        </p:scale>
        <p:origin x="1008" y="24"/>
      </p:cViewPr>
      <p:guideLst>
        <p:guide orient="horz" pos="8088"/>
        <p:guide pos="14278"/>
        <p:guide pos="1078"/>
        <p:guide orient="horz" pos="504"/>
        <p:guide pos="767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as Varhelyi" userId="be41f95c-41c9-4bc5-aa88-761308872fa3" providerId="ADAL" clId="{D6945F62-9802-4AEA-BA12-D997FAB2795D}"/>
    <pc:docChg chg="delSld modSld modSection">
      <pc:chgData name="Andras Varhelyi" userId="be41f95c-41c9-4bc5-aa88-761308872fa3" providerId="ADAL" clId="{D6945F62-9802-4AEA-BA12-D997FAB2795D}" dt="2025-05-23T10:56:26.214" v="16" actId="20577"/>
      <pc:docMkLst>
        <pc:docMk/>
      </pc:docMkLst>
      <pc:sldChg chg="del">
        <pc:chgData name="Andras Varhelyi" userId="be41f95c-41c9-4bc5-aa88-761308872fa3" providerId="ADAL" clId="{D6945F62-9802-4AEA-BA12-D997FAB2795D}" dt="2025-05-23T10:55:56.256" v="5" actId="47"/>
        <pc:sldMkLst>
          <pc:docMk/>
          <pc:sldMk cId="1365266386" sldId="265"/>
        </pc:sldMkLst>
      </pc:sldChg>
      <pc:sldChg chg="del">
        <pc:chgData name="Andras Varhelyi" userId="be41f95c-41c9-4bc5-aa88-761308872fa3" providerId="ADAL" clId="{D6945F62-9802-4AEA-BA12-D997FAB2795D}" dt="2025-05-23T10:55:44.816" v="2" actId="47"/>
        <pc:sldMkLst>
          <pc:docMk/>
          <pc:sldMk cId="1239172146" sldId="2445"/>
        </pc:sldMkLst>
      </pc:sldChg>
      <pc:sldChg chg="del">
        <pc:chgData name="Andras Varhelyi" userId="be41f95c-41c9-4bc5-aa88-761308872fa3" providerId="ADAL" clId="{D6945F62-9802-4AEA-BA12-D997FAB2795D}" dt="2025-05-23T10:56:01.900" v="10" actId="47"/>
        <pc:sldMkLst>
          <pc:docMk/>
          <pc:sldMk cId="710586609" sldId="2446"/>
        </pc:sldMkLst>
      </pc:sldChg>
      <pc:sldChg chg="del">
        <pc:chgData name="Andras Varhelyi" userId="be41f95c-41c9-4bc5-aa88-761308872fa3" providerId="ADAL" clId="{D6945F62-9802-4AEA-BA12-D997FAB2795D}" dt="2025-05-23T10:56:02.838" v="11" actId="47"/>
        <pc:sldMkLst>
          <pc:docMk/>
          <pc:sldMk cId="2176994260" sldId="2447"/>
        </pc:sldMkLst>
      </pc:sldChg>
      <pc:sldChg chg="modSp mod">
        <pc:chgData name="Andras Varhelyi" userId="be41f95c-41c9-4bc5-aa88-761308872fa3" providerId="ADAL" clId="{D6945F62-9802-4AEA-BA12-D997FAB2795D}" dt="2025-05-23T10:56:26.214" v="16" actId="20577"/>
        <pc:sldMkLst>
          <pc:docMk/>
          <pc:sldMk cId="3710774411" sldId="2448"/>
        </pc:sldMkLst>
        <pc:spChg chg="mod">
          <ac:chgData name="Andras Varhelyi" userId="be41f95c-41c9-4bc5-aa88-761308872fa3" providerId="ADAL" clId="{D6945F62-9802-4AEA-BA12-D997FAB2795D}" dt="2025-05-23T10:56:26.214" v="16" actId="20577"/>
          <ac:spMkLst>
            <pc:docMk/>
            <pc:sldMk cId="3710774411" sldId="2448"/>
            <ac:spMk id="3" creationId="{58130DA6-7390-2D1E-699A-FEFF1E983D6C}"/>
          </ac:spMkLst>
        </pc:spChg>
      </pc:sldChg>
      <pc:sldChg chg="del">
        <pc:chgData name="Andras Varhelyi" userId="be41f95c-41c9-4bc5-aa88-761308872fa3" providerId="ADAL" clId="{D6945F62-9802-4AEA-BA12-D997FAB2795D}" dt="2025-05-23T10:55:42.280" v="0" actId="47"/>
        <pc:sldMkLst>
          <pc:docMk/>
          <pc:sldMk cId="3742126227" sldId="2449"/>
        </pc:sldMkLst>
      </pc:sldChg>
      <pc:sldChg chg="del">
        <pc:chgData name="Andras Varhelyi" userId="be41f95c-41c9-4bc5-aa88-761308872fa3" providerId="ADAL" clId="{D6945F62-9802-4AEA-BA12-D997FAB2795D}" dt="2025-05-23T10:55:43.617" v="1" actId="47"/>
        <pc:sldMkLst>
          <pc:docMk/>
          <pc:sldMk cId="2693093712" sldId="2450"/>
        </pc:sldMkLst>
      </pc:sldChg>
      <pc:sldChg chg="del">
        <pc:chgData name="Andras Varhelyi" userId="be41f95c-41c9-4bc5-aa88-761308872fa3" providerId="ADAL" clId="{D6945F62-9802-4AEA-BA12-D997FAB2795D}" dt="2025-05-23T10:55:46.068" v="3" actId="47"/>
        <pc:sldMkLst>
          <pc:docMk/>
          <pc:sldMk cId="3894005119" sldId="2452"/>
        </pc:sldMkLst>
      </pc:sldChg>
      <pc:sldChg chg="del">
        <pc:chgData name="Andras Varhelyi" userId="be41f95c-41c9-4bc5-aa88-761308872fa3" providerId="ADAL" clId="{D6945F62-9802-4AEA-BA12-D997FAB2795D}" dt="2025-05-23T10:55:59.015" v="7" actId="47"/>
        <pc:sldMkLst>
          <pc:docMk/>
          <pc:sldMk cId="441691075" sldId="2453"/>
        </pc:sldMkLst>
      </pc:sldChg>
      <pc:sldChg chg="del">
        <pc:chgData name="Andras Varhelyi" userId="be41f95c-41c9-4bc5-aa88-761308872fa3" providerId="ADAL" clId="{D6945F62-9802-4AEA-BA12-D997FAB2795D}" dt="2025-05-23T10:55:59.716" v="8" actId="47"/>
        <pc:sldMkLst>
          <pc:docMk/>
          <pc:sldMk cId="816726930" sldId="2454"/>
        </pc:sldMkLst>
      </pc:sldChg>
      <pc:sldChg chg="del">
        <pc:chgData name="Andras Varhelyi" userId="be41f95c-41c9-4bc5-aa88-761308872fa3" providerId="ADAL" clId="{D6945F62-9802-4AEA-BA12-D997FAB2795D}" dt="2025-05-23T10:55:54.479" v="4" actId="47"/>
        <pc:sldMkLst>
          <pc:docMk/>
          <pc:sldMk cId="3936664560" sldId="2455"/>
        </pc:sldMkLst>
      </pc:sldChg>
      <pc:sldChg chg="del">
        <pc:chgData name="Andras Varhelyi" userId="be41f95c-41c9-4bc5-aa88-761308872fa3" providerId="ADAL" clId="{D6945F62-9802-4AEA-BA12-D997FAB2795D}" dt="2025-05-23T10:55:57.773" v="6" actId="47"/>
        <pc:sldMkLst>
          <pc:docMk/>
          <pc:sldMk cId="1257482579" sldId="2456"/>
        </pc:sldMkLst>
      </pc:sldChg>
      <pc:sldChg chg="del">
        <pc:chgData name="Andras Varhelyi" userId="be41f95c-41c9-4bc5-aa88-761308872fa3" providerId="ADAL" clId="{D6945F62-9802-4AEA-BA12-D997FAB2795D}" dt="2025-05-23T10:56:00.375" v="9" actId="47"/>
        <pc:sldMkLst>
          <pc:docMk/>
          <pc:sldMk cId="2524923168" sldId="24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3/20/2026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4238B545-4283-1FD1-22F3-CCD51915E0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6B14610-052E-458E-ACA4-015DF278882C}" type="slidenum">
              <a:rPr lang="en-US" altLang="sv-SE"/>
              <a:pPr>
                <a:spcBef>
                  <a:spcPct val="0"/>
                </a:spcBef>
              </a:pPr>
              <a:t>8</a:t>
            </a:fld>
            <a:endParaRPr lang="en-US" altLang="sv-SE"/>
          </a:p>
        </p:txBody>
      </p:sp>
      <p:sp>
        <p:nvSpPr>
          <p:cNvPr id="30723" name="Rectangle 2">
            <a:extLst>
              <a:ext uri="{FF2B5EF4-FFF2-40B4-BE49-F238E27FC236}">
                <a16:creationId xmlns:a16="http://schemas.microsoft.com/office/drawing/2014/main" id="{A9B5E91D-C305-6B86-F43F-93560281EFEF}"/>
              </a:ext>
            </a:extLst>
          </p:cNvPr>
          <p:cNvSpPr>
            <a:spLocks noGrp="1" noRot="1" noChangeAspect="1" noChangeArrowheads="1" noTextEdit="1"/>
          </p:cNvSpPr>
          <p:nvPr>
            <p:ph type="sldImg"/>
          </p:nvPr>
        </p:nvSpPr>
        <p:spPr>
          <a:xfrm>
            <a:off x="92075" y="757238"/>
            <a:ext cx="6600825" cy="3714750"/>
          </a:xfrm>
          <a:ln/>
        </p:spPr>
      </p:sp>
      <p:sp>
        <p:nvSpPr>
          <p:cNvPr id="30724" name="Rectangle 3">
            <a:extLst>
              <a:ext uri="{FF2B5EF4-FFF2-40B4-BE49-F238E27FC236}">
                <a16:creationId xmlns:a16="http://schemas.microsoft.com/office/drawing/2014/main" id="{062220AD-6311-AB66-F480-A487D726E70B}"/>
              </a:ext>
            </a:extLst>
          </p:cNvPr>
          <p:cNvSpPr>
            <a:spLocks noGrp="1" noChangeArrowheads="1"/>
          </p:cNvSpPr>
          <p:nvPr>
            <p:ph type="body" idx="1"/>
          </p:nvPr>
        </p:nvSpPr>
        <p:spPr>
          <a:xfrm>
            <a:off x="914400" y="4699000"/>
            <a:ext cx="4953000" cy="4471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sv-S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A9E0A-E748-E491-3857-DF8E553AAC57}"/>
            </a:ext>
          </a:extLst>
        </p:cNvPr>
        <p:cNvGrpSpPr/>
        <p:nvPr/>
      </p:nvGrpSpPr>
      <p:grpSpPr>
        <a:xfrm>
          <a:off x="0" y="0"/>
          <a:ext cx="0" cy="0"/>
          <a:chOff x="0" y="0"/>
          <a:chExt cx="0" cy="0"/>
        </a:xfrm>
      </p:grpSpPr>
      <p:sp>
        <p:nvSpPr>
          <p:cNvPr id="32770" name="Rectangle 7">
            <a:extLst>
              <a:ext uri="{FF2B5EF4-FFF2-40B4-BE49-F238E27FC236}">
                <a16:creationId xmlns:a16="http://schemas.microsoft.com/office/drawing/2014/main" id="{8E1207BB-8E5B-4C86-5B3B-EB6ED2C5B7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B46D31-C0F7-47C6-8F62-3CA4FE662ADD}" type="slidenum">
              <a:rPr lang="en-US" altLang="sv-SE"/>
              <a:pPr>
                <a:spcBef>
                  <a:spcPct val="0"/>
                </a:spcBef>
              </a:pPr>
              <a:t>9</a:t>
            </a:fld>
            <a:endParaRPr lang="en-US" altLang="sv-SE"/>
          </a:p>
        </p:txBody>
      </p:sp>
      <p:sp>
        <p:nvSpPr>
          <p:cNvPr id="32771" name="Rectangle 2">
            <a:extLst>
              <a:ext uri="{FF2B5EF4-FFF2-40B4-BE49-F238E27FC236}">
                <a16:creationId xmlns:a16="http://schemas.microsoft.com/office/drawing/2014/main" id="{1133755A-416B-D6E7-B96F-37E483223301}"/>
              </a:ext>
            </a:extLst>
          </p:cNvPr>
          <p:cNvSpPr>
            <a:spLocks noGrp="1" noRot="1" noChangeAspect="1" noChangeArrowheads="1" noTextEdit="1"/>
          </p:cNvSpPr>
          <p:nvPr>
            <p:ph type="sldImg"/>
          </p:nvPr>
        </p:nvSpPr>
        <p:spPr>
          <a:xfrm>
            <a:off x="92075" y="757238"/>
            <a:ext cx="6600825" cy="3714750"/>
          </a:xfrm>
          <a:ln/>
        </p:spPr>
      </p:sp>
      <p:sp>
        <p:nvSpPr>
          <p:cNvPr id="32772" name="Rectangle 3">
            <a:extLst>
              <a:ext uri="{FF2B5EF4-FFF2-40B4-BE49-F238E27FC236}">
                <a16:creationId xmlns:a16="http://schemas.microsoft.com/office/drawing/2014/main" id="{F8E54348-7814-992D-F95D-6F14256E539C}"/>
              </a:ext>
            </a:extLst>
          </p:cNvPr>
          <p:cNvSpPr>
            <a:spLocks noGrp="1" noChangeArrowheads="1"/>
          </p:cNvSpPr>
          <p:nvPr>
            <p:ph type="body" idx="1"/>
          </p:nvPr>
        </p:nvSpPr>
        <p:spPr>
          <a:xfrm>
            <a:off x="914400" y="4699000"/>
            <a:ext cx="4953000" cy="4471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sv-SE"/>
          </a:p>
        </p:txBody>
      </p:sp>
    </p:spTree>
    <p:extLst>
      <p:ext uri="{BB962C8B-B14F-4D97-AF65-F5344CB8AC3E}">
        <p14:creationId xmlns:p14="http://schemas.microsoft.com/office/powerpoint/2010/main" val="1562424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D6B1216-0ED0-F71F-507E-ED4A9323331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B46D31-C0F7-47C6-8F62-3CA4FE662ADD}" type="slidenum">
              <a:rPr lang="en-US" altLang="sv-SE"/>
              <a:pPr>
                <a:spcBef>
                  <a:spcPct val="0"/>
                </a:spcBef>
              </a:pPr>
              <a:t>10</a:t>
            </a:fld>
            <a:endParaRPr lang="en-US" altLang="sv-SE"/>
          </a:p>
        </p:txBody>
      </p:sp>
      <p:sp>
        <p:nvSpPr>
          <p:cNvPr id="32771" name="Rectangle 2">
            <a:extLst>
              <a:ext uri="{FF2B5EF4-FFF2-40B4-BE49-F238E27FC236}">
                <a16:creationId xmlns:a16="http://schemas.microsoft.com/office/drawing/2014/main" id="{801DC167-8D78-A060-2E28-C32602D24244}"/>
              </a:ext>
            </a:extLst>
          </p:cNvPr>
          <p:cNvSpPr>
            <a:spLocks noGrp="1" noRot="1" noChangeAspect="1" noChangeArrowheads="1" noTextEdit="1"/>
          </p:cNvSpPr>
          <p:nvPr>
            <p:ph type="sldImg"/>
          </p:nvPr>
        </p:nvSpPr>
        <p:spPr>
          <a:xfrm>
            <a:off x="92075" y="757238"/>
            <a:ext cx="6600825" cy="3714750"/>
          </a:xfrm>
          <a:ln/>
        </p:spPr>
      </p:sp>
      <p:sp>
        <p:nvSpPr>
          <p:cNvPr id="32772" name="Rectangle 3">
            <a:extLst>
              <a:ext uri="{FF2B5EF4-FFF2-40B4-BE49-F238E27FC236}">
                <a16:creationId xmlns:a16="http://schemas.microsoft.com/office/drawing/2014/main" id="{983320A3-621A-1969-511C-037240EB4F90}"/>
              </a:ext>
            </a:extLst>
          </p:cNvPr>
          <p:cNvSpPr>
            <a:spLocks noGrp="1" noChangeArrowheads="1"/>
          </p:cNvSpPr>
          <p:nvPr>
            <p:ph type="body" idx="1"/>
          </p:nvPr>
        </p:nvSpPr>
        <p:spPr>
          <a:xfrm>
            <a:off x="914400" y="4699000"/>
            <a:ext cx="4953000" cy="4471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sv-S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CE83D-E01F-A661-4D84-2CE6995952AC}"/>
            </a:ext>
          </a:extLst>
        </p:cNvPr>
        <p:cNvGrpSpPr/>
        <p:nvPr/>
      </p:nvGrpSpPr>
      <p:grpSpPr>
        <a:xfrm>
          <a:off x="0" y="0"/>
          <a:ext cx="0" cy="0"/>
          <a:chOff x="0" y="0"/>
          <a:chExt cx="0" cy="0"/>
        </a:xfrm>
      </p:grpSpPr>
      <p:sp>
        <p:nvSpPr>
          <p:cNvPr id="32770" name="Rectangle 7">
            <a:extLst>
              <a:ext uri="{FF2B5EF4-FFF2-40B4-BE49-F238E27FC236}">
                <a16:creationId xmlns:a16="http://schemas.microsoft.com/office/drawing/2014/main" id="{FB72408E-A29A-84CA-997F-AB4CF996A1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B46D31-C0F7-47C6-8F62-3CA4FE662ADD}" type="slidenum">
              <a:rPr lang="en-US" altLang="sv-SE"/>
              <a:pPr>
                <a:spcBef>
                  <a:spcPct val="0"/>
                </a:spcBef>
              </a:pPr>
              <a:t>11</a:t>
            </a:fld>
            <a:endParaRPr lang="en-US" altLang="sv-SE"/>
          </a:p>
        </p:txBody>
      </p:sp>
      <p:sp>
        <p:nvSpPr>
          <p:cNvPr id="32771" name="Rectangle 2">
            <a:extLst>
              <a:ext uri="{FF2B5EF4-FFF2-40B4-BE49-F238E27FC236}">
                <a16:creationId xmlns:a16="http://schemas.microsoft.com/office/drawing/2014/main" id="{170AE0BC-F803-DFCD-556E-424753D373CD}"/>
              </a:ext>
            </a:extLst>
          </p:cNvPr>
          <p:cNvSpPr>
            <a:spLocks noGrp="1" noRot="1" noChangeAspect="1" noChangeArrowheads="1" noTextEdit="1"/>
          </p:cNvSpPr>
          <p:nvPr>
            <p:ph type="sldImg"/>
          </p:nvPr>
        </p:nvSpPr>
        <p:spPr>
          <a:xfrm>
            <a:off x="92075" y="757238"/>
            <a:ext cx="6600825" cy="3714750"/>
          </a:xfrm>
          <a:ln/>
        </p:spPr>
      </p:sp>
      <p:sp>
        <p:nvSpPr>
          <p:cNvPr id="32772" name="Rectangle 3">
            <a:extLst>
              <a:ext uri="{FF2B5EF4-FFF2-40B4-BE49-F238E27FC236}">
                <a16:creationId xmlns:a16="http://schemas.microsoft.com/office/drawing/2014/main" id="{C91B2917-A5F9-CC28-FAF3-72F9EA8221D0}"/>
              </a:ext>
            </a:extLst>
          </p:cNvPr>
          <p:cNvSpPr>
            <a:spLocks noGrp="1" noChangeArrowheads="1"/>
          </p:cNvSpPr>
          <p:nvPr>
            <p:ph type="body" idx="1"/>
          </p:nvPr>
        </p:nvSpPr>
        <p:spPr>
          <a:xfrm>
            <a:off x="914400" y="4699000"/>
            <a:ext cx="4953000" cy="4471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sv-SE"/>
          </a:p>
        </p:txBody>
      </p:sp>
    </p:spTree>
    <p:extLst>
      <p:ext uri="{BB962C8B-B14F-4D97-AF65-F5344CB8AC3E}">
        <p14:creationId xmlns:p14="http://schemas.microsoft.com/office/powerpoint/2010/main" val="60275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DE8C-97AC-B29B-C8F3-FFEDD06560A9}"/>
            </a:ext>
          </a:extLst>
        </p:cNvPr>
        <p:cNvGrpSpPr/>
        <p:nvPr/>
      </p:nvGrpSpPr>
      <p:grpSpPr>
        <a:xfrm>
          <a:off x="0" y="0"/>
          <a:ext cx="0" cy="0"/>
          <a:chOff x="0" y="0"/>
          <a:chExt cx="0" cy="0"/>
        </a:xfrm>
      </p:grpSpPr>
      <p:sp>
        <p:nvSpPr>
          <p:cNvPr id="32770" name="Rectangle 7">
            <a:extLst>
              <a:ext uri="{FF2B5EF4-FFF2-40B4-BE49-F238E27FC236}">
                <a16:creationId xmlns:a16="http://schemas.microsoft.com/office/drawing/2014/main" id="{96F986F1-6DC0-CD5D-8A9C-000761DE10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B46D31-C0F7-47C6-8F62-3CA4FE662ADD}" type="slidenum">
              <a:rPr lang="en-US" altLang="sv-SE"/>
              <a:pPr>
                <a:spcBef>
                  <a:spcPct val="0"/>
                </a:spcBef>
              </a:pPr>
              <a:t>15</a:t>
            </a:fld>
            <a:endParaRPr lang="en-US" altLang="sv-SE"/>
          </a:p>
        </p:txBody>
      </p:sp>
      <p:sp>
        <p:nvSpPr>
          <p:cNvPr id="32771" name="Rectangle 2">
            <a:extLst>
              <a:ext uri="{FF2B5EF4-FFF2-40B4-BE49-F238E27FC236}">
                <a16:creationId xmlns:a16="http://schemas.microsoft.com/office/drawing/2014/main" id="{D5B196FC-C5AE-DC28-423F-347BF8A0FB6A}"/>
              </a:ext>
            </a:extLst>
          </p:cNvPr>
          <p:cNvSpPr>
            <a:spLocks noGrp="1" noRot="1" noChangeAspect="1" noChangeArrowheads="1" noTextEdit="1"/>
          </p:cNvSpPr>
          <p:nvPr>
            <p:ph type="sldImg"/>
          </p:nvPr>
        </p:nvSpPr>
        <p:spPr>
          <a:xfrm>
            <a:off x="92075" y="757238"/>
            <a:ext cx="6600825" cy="3714750"/>
          </a:xfrm>
          <a:ln/>
        </p:spPr>
      </p:sp>
      <p:sp>
        <p:nvSpPr>
          <p:cNvPr id="32772" name="Rectangle 3">
            <a:extLst>
              <a:ext uri="{FF2B5EF4-FFF2-40B4-BE49-F238E27FC236}">
                <a16:creationId xmlns:a16="http://schemas.microsoft.com/office/drawing/2014/main" id="{48F4EEE8-5DA8-FF98-A770-3E37C08565B2}"/>
              </a:ext>
            </a:extLst>
          </p:cNvPr>
          <p:cNvSpPr>
            <a:spLocks noGrp="1" noChangeArrowheads="1"/>
          </p:cNvSpPr>
          <p:nvPr>
            <p:ph type="body" idx="1"/>
          </p:nvPr>
        </p:nvSpPr>
        <p:spPr>
          <a:xfrm>
            <a:off x="914400" y="4699000"/>
            <a:ext cx="4953000" cy="4471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v-SE" altLang="sv-SE"/>
          </a:p>
        </p:txBody>
      </p:sp>
    </p:spTree>
    <p:extLst>
      <p:ext uri="{BB962C8B-B14F-4D97-AF65-F5344CB8AC3E}">
        <p14:creationId xmlns:p14="http://schemas.microsoft.com/office/powerpoint/2010/main" val="14150687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881E29A-4B26-6D76-239B-BEAB2B4095D1}"/>
              </a:ext>
            </a:extLst>
          </p:cNvPr>
          <p:cNvSpPr>
            <a:spLocks noGrp="1"/>
          </p:cNvSpPr>
          <p:nvPr>
            <p:ph type="subTitle" idx="1" hasCustomPrompt="1"/>
          </p:nvPr>
        </p:nvSpPr>
        <p:spPr>
          <a:xfrm>
            <a:off x="3047206" y="9271000"/>
            <a:ext cx="18283238" cy="1244600"/>
          </a:xfrm>
        </p:spPr>
        <p:txBody>
          <a:bodyPr/>
          <a:lstStyle>
            <a:lvl1pPr marL="0" indent="0" algn="ctr">
              <a:buNone/>
              <a:defRPr sz="4799" i="1"/>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pl-PL" err="1"/>
              <a:t>Tilte</a:t>
            </a:r>
            <a:endParaRPr lang="en-GB"/>
          </a:p>
        </p:txBody>
      </p:sp>
      <p:pic>
        <p:nvPicPr>
          <p:cNvPr id="4" name="Picture 3">
            <a:extLst>
              <a:ext uri="{FF2B5EF4-FFF2-40B4-BE49-F238E27FC236}">
                <a16:creationId xmlns:a16="http://schemas.microsoft.com/office/drawing/2014/main" id="{F2741FE8-C0B5-D9D9-270A-90A9FC53863C}"/>
              </a:ext>
            </a:extLst>
          </p:cNvPr>
          <p:cNvPicPr>
            <a:picLocks noChangeAspect="1"/>
          </p:cNvPicPr>
          <p:nvPr userDrawn="1"/>
        </p:nvPicPr>
        <p:blipFill>
          <a:blip r:embed="rId2"/>
          <a:stretch>
            <a:fillRect/>
          </a:stretch>
        </p:blipFill>
        <p:spPr>
          <a:xfrm>
            <a:off x="4226705" y="10945593"/>
            <a:ext cx="15924239" cy="2576147"/>
          </a:xfrm>
          <a:prstGeom prst="rect">
            <a:avLst/>
          </a:prstGeom>
        </p:spPr>
      </p:pic>
      <p:sp>
        <p:nvSpPr>
          <p:cNvPr id="5" name="TextBox 4">
            <a:extLst>
              <a:ext uri="{FF2B5EF4-FFF2-40B4-BE49-F238E27FC236}">
                <a16:creationId xmlns:a16="http://schemas.microsoft.com/office/drawing/2014/main" id="{35D2FC1D-B5D3-BFB5-08F8-3AB4955E29E0}"/>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pic>
        <p:nvPicPr>
          <p:cNvPr id="6" name="Picture 5" descr="A close-up of a sign&#10;&#10;Description automatically generated">
            <a:extLst>
              <a:ext uri="{FF2B5EF4-FFF2-40B4-BE49-F238E27FC236}">
                <a16:creationId xmlns:a16="http://schemas.microsoft.com/office/drawing/2014/main" id="{5E270443-742B-6212-9FE6-8517E5FC3A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pic>
        <p:nvPicPr>
          <p:cNvPr id="11" name="Picture 10" descr="Blue text on a white background&#10;&#10;Description automatically generated">
            <a:extLst>
              <a:ext uri="{FF2B5EF4-FFF2-40B4-BE49-F238E27FC236}">
                <a16:creationId xmlns:a16="http://schemas.microsoft.com/office/drawing/2014/main" id="{058AA051-3A06-D3B8-0E4A-A3FC27C654FB}"/>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spTree>
    <p:extLst>
      <p:ext uri="{BB962C8B-B14F-4D97-AF65-F5344CB8AC3E}">
        <p14:creationId xmlns:p14="http://schemas.microsoft.com/office/powerpoint/2010/main" val="326043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close-up of a sign&#10;&#10;Description automatically generated">
            <a:extLst>
              <a:ext uri="{FF2B5EF4-FFF2-40B4-BE49-F238E27FC236}">
                <a16:creationId xmlns:a16="http://schemas.microsoft.com/office/drawing/2014/main" id="{8F037B7F-D7B8-BFCA-57C0-0824DA086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7200" y="4442073"/>
            <a:ext cx="12144840" cy="4408290"/>
          </a:xfrm>
          <a:prstGeom prst="rect">
            <a:avLst/>
          </a:prstGeom>
        </p:spPr>
      </p:pic>
      <p:sp>
        <p:nvSpPr>
          <p:cNvPr id="9" name="TextBox 8">
            <a:extLst>
              <a:ext uri="{FF2B5EF4-FFF2-40B4-BE49-F238E27FC236}">
                <a16:creationId xmlns:a16="http://schemas.microsoft.com/office/drawing/2014/main" id="{D96923D3-9B14-E6EF-D752-C235FEE7C7AA}"/>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pic>
        <p:nvPicPr>
          <p:cNvPr id="10" name="Picture 9" descr="Blue text on a white background&#10;&#10;Description automatically generated">
            <a:extLst>
              <a:ext uri="{FF2B5EF4-FFF2-40B4-BE49-F238E27FC236}">
                <a16:creationId xmlns:a16="http://schemas.microsoft.com/office/drawing/2014/main" id="{8445D449-3501-2886-51A4-A2A28DF16C4F}"/>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grpSp>
        <p:nvGrpSpPr>
          <p:cNvPr id="12" name="Group 11">
            <a:extLst>
              <a:ext uri="{FF2B5EF4-FFF2-40B4-BE49-F238E27FC236}">
                <a16:creationId xmlns:a16="http://schemas.microsoft.com/office/drawing/2014/main" id="{7BF92B75-A0EF-7374-8D98-5860882077CB}"/>
              </a:ext>
            </a:extLst>
          </p:cNvPr>
          <p:cNvGrpSpPr/>
          <p:nvPr userDrawn="1"/>
        </p:nvGrpSpPr>
        <p:grpSpPr>
          <a:xfrm>
            <a:off x="7156704" y="8876176"/>
            <a:ext cx="10107168" cy="3944665"/>
            <a:chOff x="7156704" y="8876176"/>
            <a:chExt cx="10107168" cy="3944665"/>
          </a:xfrm>
        </p:grpSpPr>
        <p:sp>
          <p:nvSpPr>
            <p:cNvPr id="5" name="TextBox 4">
              <a:extLst>
                <a:ext uri="{FF2B5EF4-FFF2-40B4-BE49-F238E27FC236}">
                  <a16:creationId xmlns:a16="http://schemas.microsoft.com/office/drawing/2014/main" id="{688563EB-83C3-1916-00D3-CD1110823AAF}"/>
                </a:ext>
              </a:extLst>
            </p:cNvPr>
            <p:cNvSpPr txBox="1"/>
            <p:nvPr userDrawn="1"/>
          </p:nvSpPr>
          <p:spPr>
            <a:xfrm>
              <a:off x="7156704" y="8876176"/>
              <a:ext cx="10107168" cy="3713324"/>
            </a:xfrm>
            <a:prstGeom prst="rect">
              <a:avLst/>
            </a:prstGeom>
            <a:noFill/>
          </p:spPr>
          <p:txBody>
            <a:bodyPr wrap="square" rtlCol="0">
              <a:spAutoFit/>
            </a:bodyPr>
            <a:lstStyle/>
            <a:p>
              <a:pPr algn="just">
                <a:lnSpc>
                  <a:spcPct val="115000"/>
                </a:lnSpc>
              </a:pPr>
              <a:r>
                <a:rPr lang="en-GB" sz="2600" dirty="0">
                  <a:solidFill>
                    <a:srgbClr val="363B96"/>
                  </a:solidFill>
                  <a:effectLst/>
                  <a:latin typeface="Arial" panose="020B0604020202020204" pitchFamily="34" charset="0"/>
                  <a:ea typeface="Arial" panose="020B0604020202020204" pitchFamily="34" charset="0"/>
                </a:rPr>
                <a:t>Co-funded by the European Union. Views and opinions expressed are, however, those of the author or authors only and do not necessarily reflect those of the European Union or the Foundation for the Development of the Education System. Neither the European Union nor the entity providing the grant can be held responsible for them</a:t>
              </a:r>
              <a:r>
                <a:rPr lang="pl-PL" sz="2600" dirty="0">
                  <a:solidFill>
                    <a:srgbClr val="363B96"/>
                  </a:solidFill>
                  <a:effectLst/>
                  <a:latin typeface="Arial" panose="020B0604020202020204" pitchFamily="34" charset="0"/>
                  <a:ea typeface="Arial" panose="020B0604020202020204" pitchFamily="34" charset="0"/>
                </a:rPr>
                <a:t>.</a:t>
              </a:r>
              <a:endParaRPr lang="en-GB" sz="2600" dirty="0">
                <a:effectLst/>
                <a:latin typeface="Arial" panose="020B0604020202020204" pitchFamily="34" charset="0"/>
                <a:ea typeface="Arial" panose="020B0604020202020204" pitchFamily="34" charset="0"/>
              </a:endParaRPr>
            </a:p>
            <a:p>
              <a:pPr algn="just">
                <a:lnSpc>
                  <a:spcPct val="115000"/>
                </a:lnSpc>
              </a:pPr>
              <a:r>
                <a:rPr lang="en-GB" sz="2600" dirty="0">
                  <a:solidFill>
                    <a:srgbClr val="363B96"/>
                  </a:solidFill>
                  <a:effectLst/>
                  <a:latin typeface="Arial" panose="020B0604020202020204" pitchFamily="34" charset="0"/>
                  <a:ea typeface="Arial" panose="020B0604020202020204" pitchFamily="34" charset="0"/>
                </a:rPr>
                <a:t> </a:t>
              </a:r>
              <a:endParaRPr lang="en-GB" sz="2600" dirty="0">
                <a:effectLst/>
                <a:latin typeface="Arial" panose="020B0604020202020204" pitchFamily="34" charset="0"/>
                <a:ea typeface="Arial" panose="020B0604020202020204" pitchFamily="34" charset="0"/>
              </a:endParaRPr>
            </a:p>
            <a:p>
              <a:r>
                <a:rPr lang="en-GB" sz="2600" dirty="0">
                  <a:solidFill>
                    <a:srgbClr val="363B96"/>
                  </a:solidFill>
                  <a:effectLst/>
                  <a:latin typeface="Arial" panose="020B0604020202020204" pitchFamily="34" charset="0"/>
                  <a:ea typeface="Arial" panose="020B0604020202020204" pitchFamily="34" charset="0"/>
                </a:rPr>
                <a:t>Copyrights</a:t>
              </a:r>
              <a:endParaRPr lang="en-GB" sz="2600" dirty="0"/>
            </a:p>
          </p:txBody>
        </p:sp>
        <p:pic>
          <p:nvPicPr>
            <p:cNvPr id="11" name="Picture 10" descr="A black and white sign with a person in a circle&#10;&#10;Description automatically generated">
              <a:extLst>
                <a:ext uri="{FF2B5EF4-FFF2-40B4-BE49-F238E27FC236}">
                  <a16:creationId xmlns:a16="http://schemas.microsoft.com/office/drawing/2014/main" id="{31531875-2395-34FB-A343-EFFA55FFAB31}"/>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9111297" y="11824452"/>
              <a:ext cx="2849594" cy="996389"/>
            </a:xfrm>
            <a:prstGeom prst="rect">
              <a:avLst/>
            </a:prstGeom>
          </p:spPr>
        </p:pic>
      </p:grpSp>
    </p:spTree>
    <p:extLst>
      <p:ext uri="{BB962C8B-B14F-4D97-AF65-F5344CB8AC3E}">
        <p14:creationId xmlns:p14="http://schemas.microsoft.com/office/powerpoint/2010/main" val="374816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Picture 12" descr="Blue text on a white background&#10;&#10;Description automatically generated">
            <a:extLst>
              <a:ext uri="{FF2B5EF4-FFF2-40B4-BE49-F238E27FC236}">
                <a16:creationId xmlns:a16="http://schemas.microsoft.com/office/drawing/2014/main" id="{71EF0206-BC44-55A0-FB55-D7AC1F1E8FD4}"/>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27435"/>
          <a:stretch/>
        </p:blipFill>
        <p:spPr>
          <a:xfrm>
            <a:off x="3047206" y="365191"/>
            <a:ext cx="6898375" cy="1953283"/>
          </a:xfrm>
          <a:prstGeom prst="rect">
            <a:avLst/>
          </a:prstGeom>
        </p:spPr>
      </p:pic>
      <p:pic>
        <p:nvPicPr>
          <p:cNvPr id="7" name="Picture 6" descr="A close-up of a sign&#10;&#10;Description automatically generated">
            <a:extLst>
              <a:ext uri="{FF2B5EF4-FFF2-40B4-BE49-F238E27FC236}">
                <a16:creationId xmlns:a16="http://schemas.microsoft.com/office/drawing/2014/main" id="{1345E429-C0EF-A35C-4959-4823E36A0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3903" y="2200742"/>
            <a:ext cx="8289840" cy="3009016"/>
          </a:xfrm>
          <a:prstGeom prst="rect">
            <a:avLst/>
          </a:prstGeom>
        </p:spPr>
      </p:pic>
      <p:sp>
        <p:nvSpPr>
          <p:cNvPr id="2" name="Text Placeholder 3">
            <a:extLst>
              <a:ext uri="{FF2B5EF4-FFF2-40B4-BE49-F238E27FC236}">
                <a16:creationId xmlns:a16="http://schemas.microsoft.com/office/drawing/2014/main" id="{A4B5BBC3-8DEF-0012-7EA8-6E1E43A6D88C}"/>
              </a:ext>
            </a:extLst>
          </p:cNvPr>
          <p:cNvSpPr>
            <a:spLocks noGrp="1"/>
          </p:cNvSpPr>
          <p:nvPr>
            <p:ph type="body" sz="quarter" idx="1" hasCustomPrompt="1"/>
          </p:nvPr>
        </p:nvSpPr>
        <p:spPr>
          <a:xfrm>
            <a:off x="4990701" y="5532120"/>
            <a:ext cx="14396252" cy="2651760"/>
          </a:xfrm>
        </p:spPr>
        <p:txBody>
          <a:bodyPr anchor="ctr">
            <a:normAutofit/>
          </a:bodyPr>
          <a:lstStyle>
            <a:lvl1pPr marL="0" indent="0" algn="ctr">
              <a:buNone/>
              <a:defRPr/>
            </a:lvl1pPr>
          </a:lstStyle>
          <a:p>
            <a:pPr algn="ctr"/>
            <a:r>
              <a:rPr lang="en-GB" i="1"/>
              <a:t>Thank you for your attention!</a:t>
            </a:r>
          </a:p>
        </p:txBody>
      </p:sp>
      <p:pic>
        <p:nvPicPr>
          <p:cNvPr id="8" name="Picture 7">
            <a:extLst>
              <a:ext uri="{FF2B5EF4-FFF2-40B4-BE49-F238E27FC236}">
                <a16:creationId xmlns:a16="http://schemas.microsoft.com/office/drawing/2014/main" id="{A33DB50E-ECDA-F186-2BD6-BE68C7730967}"/>
              </a:ext>
            </a:extLst>
          </p:cNvPr>
          <p:cNvPicPr>
            <a:picLocks noChangeAspect="1"/>
          </p:cNvPicPr>
          <p:nvPr userDrawn="1"/>
        </p:nvPicPr>
        <p:blipFill>
          <a:blip r:embed="rId4"/>
          <a:stretch>
            <a:fillRect/>
          </a:stretch>
        </p:blipFill>
        <p:spPr>
          <a:xfrm>
            <a:off x="4226705" y="10945593"/>
            <a:ext cx="15924239" cy="2576147"/>
          </a:xfrm>
          <a:prstGeom prst="rect">
            <a:avLst/>
          </a:prstGeom>
        </p:spPr>
      </p:pic>
      <p:sp>
        <p:nvSpPr>
          <p:cNvPr id="12" name="TextBox 11">
            <a:extLst>
              <a:ext uri="{FF2B5EF4-FFF2-40B4-BE49-F238E27FC236}">
                <a16:creationId xmlns:a16="http://schemas.microsoft.com/office/drawing/2014/main" id="{E911770E-C050-8D2A-BC77-CE932685922B}"/>
              </a:ext>
            </a:extLst>
          </p:cNvPr>
          <p:cNvSpPr txBox="1"/>
          <p:nvPr userDrawn="1"/>
        </p:nvSpPr>
        <p:spPr>
          <a:xfrm>
            <a:off x="13284587" y="365191"/>
            <a:ext cx="8045857" cy="1200329"/>
          </a:xfrm>
          <a:prstGeom prst="rect">
            <a:avLst/>
          </a:prstGeom>
          <a:solidFill>
            <a:schemeClr val="bg1"/>
          </a:solidFill>
        </p:spPr>
        <p:txBody>
          <a:bodyPr wrap="none" rtlCol="0">
            <a:spAutoFit/>
          </a:bodyPr>
          <a:lstStyle/>
          <a:p>
            <a:pPr algn="r"/>
            <a:r>
              <a:rPr lang="pl-PL" sz="1800" dirty="0">
                <a:solidFill>
                  <a:schemeClr val="bg1">
                    <a:lumMod val="65000"/>
                  </a:schemeClr>
                </a:solidFill>
                <a:latin typeface="Arial" panose="020B0604020202020204" pitchFamily="34" charset="0"/>
                <a:cs typeface="Arial" panose="020B0604020202020204" pitchFamily="34" charset="0"/>
              </a:rPr>
              <a:t>European Road Safety Partnership - Network Wide Road Safety Assessment</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KA220-HED - </a:t>
            </a:r>
            <a:r>
              <a:rPr lang="en-US" sz="1800" dirty="0">
                <a:solidFill>
                  <a:schemeClr val="bg1">
                    <a:lumMod val="65000"/>
                  </a:schemeClr>
                </a:solidFill>
                <a:latin typeface="Arial" panose="020B0604020202020204" pitchFamily="34" charset="0"/>
                <a:cs typeface="Arial" panose="020B0604020202020204" pitchFamily="34" charset="0"/>
              </a:rPr>
              <a:t>Cooperation partnerships in higher education</a:t>
            </a:r>
            <a:br>
              <a:rPr lang="pl-PL" sz="1800" dirty="0">
                <a:solidFill>
                  <a:schemeClr val="bg1">
                    <a:lumMod val="65000"/>
                  </a:schemeClr>
                </a:solidFill>
                <a:latin typeface="Arial" panose="020B0604020202020204" pitchFamily="34" charset="0"/>
                <a:cs typeface="Arial" panose="020B0604020202020204" pitchFamily="34" charset="0"/>
              </a:rPr>
            </a:br>
            <a:r>
              <a:rPr lang="pl-PL" sz="1800" dirty="0">
                <a:solidFill>
                  <a:schemeClr val="bg1">
                    <a:lumMod val="65000"/>
                  </a:schemeClr>
                </a:solidFill>
                <a:latin typeface="Arial" panose="020B0604020202020204" pitchFamily="34" charset="0"/>
                <a:cs typeface="Arial" panose="020B0604020202020204" pitchFamily="34" charset="0"/>
              </a:rPr>
              <a:t>Form ID: 2023-1-PL01-KA220-HED-000156844</a:t>
            </a:r>
          </a:p>
          <a:p>
            <a:endParaRPr lang="pl-PL" sz="1800" dirty="0"/>
          </a:p>
        </p:txBody>
      </p:sp>
    </p:spTree>
    <p:extLst>
      <p:ext uri="{BB962C8B-B14F-4D97-AF65-F5344CB8AC3E}">
        <p14:creationId xmlns:p14="http://schemas.microsoft.com/office/powerpoint/2010/main" val="1813907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F4F4F4"/>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rgbClr val="233C70"/>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9415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5E43BF-E24C-D8BB-9388-5A93AF8C21AB}"/>
              </a:ext>
            </a:extLst>
          </p:cNvPr>
          <p:cNvSpPr>
            <a:spLocks noGrp="1"/>
          </p:cNvSpPr>
          <p:nvPr>
            <p:ph idx="1"/>
          </p:nvPr>
        </p:nvSpPr>
        <p:spPr/>
        <p:txBody>
          <a:bodyPr/>
          <a:lstStyle>
            <a:lvl1pPr>
              <a:defRPr>
                <a:solidFill>
                  <a:srgbClr val="233C70"/>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F77E22-C0DC-9ED2-E003-64C6C17A3BB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5" name="Footer Placeholder 4">
            <a:extLst>
              <a:ext uri="{FF2B5EF4-FFF2-40B4-BE49-F238E27FC236}">
                <a16:creationId xmlns:a16="http://schemas.microsoft.com/office/drawing/2014/main" id="{FFF6491E-B013-27C9-4DC0-DE10829978EB}"/>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E509F1B-076E-A24F-CEFE-3DC7CB4085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9" name="bg object 17">
            <a:extLst>
              <a:ext uri="{FF2B5EF4-FFF2-40B4-BE49-F238E27FC236}">
                <a16:creationId xmlns:a16="http://schemas.microsoft.com/office/drawing/2014/main" id="{EC421CD0-3A01-7715-FF8F-6B119BFCC409}"/>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2" name="Title 1">
            <a:extLst>
              <a:ext uri="{FF2B5EF4-FFF2-40B4-BE49-F238E27FC236}">
                <a16:creationId xmlns:a16="http://schemas.microsoft.com/office/drawing/2014/main" id="{D99CBB16-23C3-A6E9-D9E3-4CEF1A62C690}"/>
              </a:ext>
            </a:extLst>
          </p:cNvPr>
          <p:cNvSpPr>
            <a:spLocks noGrp="1"/>
          </p:cNvSpPr>
          <p:nvPr>
            <p:ph type="title"/>
          </p:nvPr>
        </p:nvSpPr>
        <p:spPr>
          <a:xfrm>
            <a:off x="1675964" y="528880"/>
            <a:ext cx="21025723" cy="2179880"/>
          </a:xfrm>
        </p:spPr>
        <p:txBody>
          <a:bodyPr>
            <a:normAutofit/>
          </a:bodyPr>
          <a:lstStyle>
            <a:lvl1pPr>
              <a:defRPr sz="6398" b="1">
                <a:solidFill>
                  <a:schemeClr val="bg1"/>
                </a:solidFill>
                <a:latin typeface="SanukPro-Medium"/>
              </a:defRPr>
            </a:lvl1pPr>
          </a:lstStyle>
          <a:p>
            <a:r>
              <a:rPr lang="en-US"/>
              <a:t>Click to edit Master title style</a:t>
            </a:r>
            <a:endParaRPr lang="en-GB"/>
          </a:p>
        </p:txBody>
      </p:sp>
    </p:spTree>
    <p:extLst>
      <p:ext uri="{BB962C8B-B14F-4D97-AF65-F5344CB8AC3E}">
        <p14:creationId xmlns:p14="http://schemas.microsoft.com/office/powerpoint/2010/main" val="427159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30DC-9CB6-2B3B-AB3D-2BA65CA0BE9F}"/>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479B42E-46DB-C054-E54F-B9634550D9C3}"/>
              </a:ext>
            </a:extLst>
          </p:cNvPr>
          <p:cNvSpPr>
            <a:spLocks noGrp="1"/>
          </p:cNvSpPr>
          <p:nvPr>
            <p:ph type="body" idx="1"/>
          </p:nvPr>
        </p:nvSpPr>
        <p:spPr>
          <a:xfrm>
            <a:off x="1663267" y="9178927"/>
            <a:ext cx="21025723" cy="3000374"/>
          </a:xfrm>
        </p:spPr>
        <p:txBody>
          <a:bodyPr/>
          <a:lstStyle>
            <a:lvl1pPr marL="0" indent="0">
              <a:buNone/>
              <a:defRPr sz="4799">
                <a:solidFill>
                  <a:schemeClr val="tx1">
                    <a:tint val="75000"/>
                  </a:schemeClr>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D485F4-1B49-3389-BA87-FA668423D5F6}"/>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5" name="Footer Placeholder 4">
            <a:extLst>
              <a:ext uri="{FF2B5EF4-FFF2-40B4-BE49-F238E27FC236}">
                <a16:creationId xmlns:a16="http://schemas.microsoft.com/office/drawing/2014/main" id="{103A698F-867E-2793-0E1A-924105F3F9F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57C6B23-3BF0-DD8B-AB4F-2F9BD9BD9C7C}"/>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3346373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bg object 17">
            <a:extLst>
              <a:ext uri="{FF2B5EF4-FFF2-40B4-BE49-F238E27FC236}">
                <a16:creationId xmlns:a16="http://schemas.microsoft.com/office/drawing/2014/main" id="{5C716E47-2738-A810-BA79-E8FED0F300C7}"/>
              </a:ext>
            </a:extLst>
          </p:cNvPr>
          <p:cNvSpPr/>
          <p:nvPr userDrawn="1"/>
        </p:nvSpPr>
        <p:spPr>
          <a:xfrm>
            <a:off x="-4" y="7693"/>
            <a:ext cx="24377654" cy="270876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8" name="Title 1">
            <a:extLst>
              <a:ext uri="{FF2B5EF4-FFF2-40B4-BE49-F238E27FC236}">
                <a16:creationId xmlns:a16="http://schemas.microsoft.com/office/drawing/2014/main" id="{A01E6D4D-F02C-A73A-7C67-2392E80645F7}"/>
              </a:ext>
            </a:extLst>
          </p:cNvPr>
          <p:cNvSpPr>
            <a:spLocks noGrp="1"/>
          </p:cNvSpPr>
          <p:nvPr>
            <p:ph type="title"/>
          </p:nvPr>
        </p:nvSpPr>
        <p:spPr>
          <a:xfrm>
            <a:off x="1675964" y="730252"/>
            <a:ext cx="21025723" cy="1986204"/>
          </a:xfrm>
          <a:noFill/>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28094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FCBC3-D3E4-4799-F22E-D2B970DD03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95DA0-27F8-C014-912B-10164A4FC64A}"/>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016E4DF-A8C7-EB34-7982-7E03DA12D310}"/>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029C9B-38CD-6E42-C2ED-6B2D326F570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6" name="Footer Placeholder 5">
            <a:extLst>
              <a:ext uri="{FF2B5EF4-FFF2-40B4-BE49-F238E27FC236}">
                <a16:creationId xmlns:a16="http://schemas.microsoft.com/office/drawing/2014/main" id="{C8049010-D700-E2E3-E352-784027F792CE}"/>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D8169FBC-1347-4800-D7F1-CC2EBD6A770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481977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76DF-5D66-98CD-1C5F-E8C425B39574}"/>
              </a:ext>
            </a:extLst>
          </p:cNvPr>
          <p:cNvSpPr>
            <a:spLocks noGrp="1"/>
          </p:cNvSpPr>
          <p:nvPr>
            <p:ph type="title"/>
          </p:nvPr>
        </p:nvSpPr>
        <p:spPr>
          <a:xfrm>
            <a:off x="1679139" y="730251"/>
            <a:ext cx="21025723" cy="265112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020D875-1AE2-519A-E8A1-09026BEA5C74}"/>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73B1261D-83BF-A9F0-3B05-158DF0B08D15}"/>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420111-3952-54BE-323B-8104F8099B59}"/>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3E6277D1-31D1-9A23-5AC5-4DCDD9FCE7F2}"/>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37BB7CC-77D3-B2E9-69BF-556B0E9FBE73}"/>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8" name="Footer Placeholder 7">
            <a:extLst>
              <a:ext uri="{FF2B5EF4-FFF2-40B4-BE49-F238E27FC236}">
                <a16:creationId xmlns:a16="http://schemas.microsoft.com/office/drawing/2014/main" id="{98701ACD-5F3F-4F1B-77B8-70BC077D09E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BE3F23E4-3A02-B82D-06D5-C8FEC6405B82}"/>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829293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9AAB9-E023-BEA6-EE56-0A01F5B245F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033D31E-C85C-3933-0AE2-902079A5CD5F}"/>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4" name="Footer Placeholder 3">
            <a:extLst>
              <a:ext uri="{FF2B5EF4-FFF2-40B4-BE49-F238E27FC236}">
                <a16:creationId xmlns:a16="http://schemas.microsoft.com/office/drawing/2014/main" id="{C435FEBC-44C3-8F2F-38A5-8B8D6E38AD87}"/>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B34C2E11-ECC2-6E76-5977-1C539FB03435}"/>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291710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046169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6" name="Text Placeholder 2">
            <a:extLst>
              <a:ext uri="{FF2B5EF4-FFF2-40B4-BE49-F238E27FC236}">
                <a16:creationId xmlns:a16="http://schemas.microsoft.com/office/drawing/2014/main" id="{7C076D75-1F95-5BD9-1988-DDC4CE243A77}"/>
              </a:ext>
            </a:extLst>
          </p:cNvPr>
          <p:cNvSpPr>
            <a:spLocks noGrp="1"/>
          </p:cNvSpPr>
          <p:nvPr>
            <p:ph type="body" idx="1"/>
          </p:nvPr>
        </p:nvSpPr>
        <p:spPr>
          <a:xfrm>
            <a:off x="1679139" y="3362325"/>
            <a:ext cx="10312888" cy="8677274"/>
          </a:xfrm>
        </p:spPr>
        <p:txBody>
          <a:bodyPr anchor="t">
            <a:normAutofit/>
          </a:bodyPr>
          <a:lstStyle>
            <a:lvl1pPr marL="0" indent="0">
              <a:buNone/>
              <a:defRPr sz="9998" b="1">
                <a:solidFill>
                  <a:schemeClr val="bg1"/>
                </a:solidFill>
                <a:latin typeface="SanukPro-Medium"/>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Tree>
    <p:extLst>
      <p:ext uri="{BB962C8B-B14F-4D97-AF65-F5344CB8AC3E}">
        <p14:creationId xmlns:p14="http://schemas.microsoft.com/office/powerpoint/2010/main" val="4034377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
        <p:nvSpPr>
          <p:cNvPr id="7" name="Title 1">
            <a:extLst>
              <a:ext uri="{FF2B5EF4-FFF2-40B4-BE49-F238E27FC236}">
                <a16:creationId xmlns:a16="http://schemas.microsoft.com/office/drawing/2014/main" id="{D7EF3D02-64F3-878E-7CB7-684458385D41}"/>
              </a:ext>
            </a:extLst>
          </p:cNvPr>
          <p:cNvSpPr>
            <a:spLocks noGrp="1"/>
          </p:cNvSpPr>
          <p:nvPr>
            <p:ph type="title" hasCustomPrompt="1"/>
          </p:nvPr>
        </p:nvSpPr>
        <p:spPr>
          <a:xfrm>
            <a:off x="1679140" y="914400"/>
            <a:ext cx="7862426" cy="3200400"/>
          </a:xfrm>
        </p:spPr>
        <p:txBody>
          <a:bodyPr anchor="b">
            <a:noAutofit/>
          </a:bodyPr>
          <a:lstStyle>
            <a:lvl1pPr>
              <a:defRPr sz="9998">
                <a:solidFill>
                  <a:schemeClr val="bg1"/>
                </a:solidFill>
              </a:defRPr>
            </a:lvl1pPr>
          </a:lstStyle>
          <a:p>
            <a:r>
              <a:rPr lang="en-US"/>
              <a:t>Click to edit title style</a:t>
            </a:r>
            <a:endParaRPr lang="en-GB"/>
          </a:p>
        </p:txBody>
      </p:sp>
      <p:sp>
        <p:nvSpPr>
          <p:cNvPr id="8" name="Text Placeholder 3">
            <a:extLst>
              <a:ext uri="{FF2B5EF4-FFF2-40B4-BE49-F238E27FC236}">
                <a16:creationId xmlns:a16="http://schemas.microsoft.com/office/drawing/2014/main" id="{7D3DAA0F-1379-64C6-9927-0BEA58DA0820}"/>
              </a:ext>
            </a:extLst>
          </p:cNvPr>
          <p:cNvSpPr>
            <a:spLocks noGrp="1"/>
          </p:cNvSpPr>
          <p:nvPr>
            <p:ph type="body" sz="half" idx="2" hasCustomPrompt="1"/>
          </p:nvPr>
        </p:nvSpPr>
        <p:spPr>
          <a:xfrm>
            <a:off x="1679140" y="4114800"/>
            <a:ext cx="7862426" cy="7623176"/>
          </a:xfrm>
        </p:spPr>
        <p:txBody>
          <a:bodyPr>
            <a:normAutofit/>
          </a:bodyPr>
          <a:lstStyle>
            <a:lvl1pPr marL="0" indent="0">
              <a:buNone/>
              <a:defRPr sz="5599" b="1">
                <a:solidFill>
                  <a:schemeClr val="bg1"/>
                </a:solidFill>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text styles</a:t>
            </a:r>
          </a:p>
        </p:txBody>
      </p:sp>
    </p:spTree>
    <p:extLst>
      <p:ext uri="{BB962C8B-B14F-4D97-AF65-F5344CB8AC3E}">
        <p14:creationId xmlns:p14="http://schemas.microsoft.com/office/powerpoint/2010/main" val="11905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8726D8-966D-E1C2-4F7B-6968CEF8BDF2}"/>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3" name="Footer Placeholder 2">
            <a:extLst>
              <a:ext uri="{FF2B5EF4-FFF2-40B4-BE49-F238E27FC236}">
                <a16:creationId xmlns:a16="http://schemas.microsoft.com/office/drawing/2014/main" id="{7C1885DA-634B-5623-B2A2-096F4F5B6D4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50243427-E9A4-D804-4DCF-DB62EDC8C5BB}"/>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
        <p:nvSpPr>
          <p:cNvPr id="5" name="object 2">
            <a:extLst>
              <a:ext uri="{FF2B5EF4-FFF2-40B4-BE49-F238E27FC236}">
                <a16:creationId xmlns:a16="http://schemas.microsoft.com/office/drawing/2014/main" id="{658E148C-1C07-7D6D-E7B6-03E61DEC0F1F}"/>
              </a:ext>
            </a:extLst>
          </p:cNvPr>
          <p:cNvSpPr/>
          <p:nvPr userDrawn="1"/>
        </p:nvSpPr>
        <p:spPr>
          <a:xfrm>
            <a:off x="-2" y="-1"/>
            <a:ext cx="24377654" cy="13716002"/>
          </a:xfrm>
          <a:prstGeom prst="rect">
            <a:avLst/>
          </a:prstGeom>
          <a:solidFill>
            <a:srgbClr val="363C95"/>
          </a:solidFill>
          <a:ln w="12700">
            <a:miter lim="400000"/>
          </a:ln>
        </p:spPr>
        <p:txBody>
          <a:bodyPr lIns="91412" tIns="91412" rIns="91412" bIns="91412"/>
          <a:lstStyle/>
          <a:p>
            <a:pPr>
              <a:defRPr>
                <a:latin typeface="Calibri"/>
                <a:ea typeface="Calibri"/>
                <a:cs typeface="Calibri"/>
                <a:sym typeface="Calibri"/>
              </a:defRPr>
            </a:pPr>
            <a:endParaRPr sz="7198"/>
          </a:p>
        </p:txBody>
      </p:sp>
    </p:spTree>
    <p:extLst>
      <p:ext uri="{BB962C8B-B14F-4D97-AF65-F5344CB8AC3E}">
        <p14:creationId xmlns:p14="http://schemas.microsoft.com/office/powerpoint/2010/main" val="18971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9FC2F-DDC0-5B04-2D50-E04544AABDAD}"/>
              </a:ext>
            </a:extLst>
          </p:cNvPr>
          <p:cNvSpPr>
            <a:spLocks noGrp="1"/>
          </p:cNvSpPr>
          <p:nvPr>
            <p:ph type="title"/>
          </p:nvPr>
        </p:nvSpPr>
        <p:spPr>
          <a:xfrm>
            <a:off x="1679140" y="914400"/>
            <a:ext cx="7862426" cy="3200400"/>
          </a:xfrm>
        </p:spPr>
        <p:txBody>
          <a:bodyPr anchor="b"/>
          <a:lstStyle>
            <a:lvl1pPr>
              <a:defRPr sz="6398"/>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38A0C195-07F3-A495-A486-59A12DEE72CD}"/>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AB7EEB0-5E4B-BB98-B01B-DCDFA59A700E}"/>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D7CD4CC-0DAB-9D86-9277-C0B9D68C511A}"/>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6" name="Footer Placeholder 5">
            <a:extLst>
              <a:ext uri="{FF2B5EF4-FFF2-40B4-BE49-F238E27FC236}">
                <a16:creationId xmlns:a16="http://schemas.microsoft.com/office/drawing/2014/main" id="{A9726223-CEC2-16DB-BDFD-48D64C970908}"/>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FD79070-8B64-1F56-9718-596F12B4D6C9}"/>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42836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0CD6-6DC1-2D8E-F2B8-5A03F5ED4F99}"/>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DD1BD6-2254-616D-A960-23A4C190599B}"/>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GB"/>
          </a:p>
        </p:txBody>
      </p:sp>
      <p:sp>
        <p:nvSpPr>
          <p:cNvPr id="4" name="Text Placeholder 3">
            <a:extLst>
              <a:ext uri="{FF2B5EF4-FFF2-40B4-BE49-F238E27FC236}">
                <a16:creationId xmlns:a16="http://schemas.microsoft.com/office/drawing/2014/main" id="{D2333897-BDFF-00A2-49C9-980D33BB9FF6}"/>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F0189C12-89F5-38E2-43E9-339FFD5FA9A8}"/>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6" name="Footer Placeholder 5">
            <a:extLst>
              <a:ext uri="{FF2B5EF4-FFF2-40B4-BE49-F238E27FC236}">
                <a16:creationId xmlns:a16="http://schemas.microsoft.com/office/drawing/2014/main" id="{B28AA5F7-7AC5-6197-4D12-294D47AF5784}"/>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B50B1A8-5251-7F98-2D16-BB5640A7FCDE}"/>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66201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C221-C4E0-583B-0328-EC6389311FE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982BC3-1CAA-B0CD-A56C-3F2C3CA934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5E2BC0-C808-F938-405F-EDA107E6EBA4}"/>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5" name="Footer Placeholder 4">
            <a:extLst>
              <a:ext uri="{FF2B5EF4-FFF2-40B4-BE49-F238E27FC236}">
                <a16:creationId xmlns:a16="http://schemas.microsoft.com/office/drawing/2014/main" id="{9B656A2F-D4C5-2943-91B2-51D750AABE83}"/>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D3882F9-2622-6204-B643-28267F0327EF}"/>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9680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D6D9FF-DE5C-BE14-5B92-8EE7F744DA08}"/>
              </a:ext>
            </a:extLst>
          </p:cNvPr>
          <p:cNvSpPr>
            <a:spLocks noGrp="1"/>
          </p:cNvSpPr>
          <p:nvPr>
            <p:ph type="title" orient="vert"/>
          </p:nvPr>
        </p:nvSpPr>
        <p:spPr>
          <a:xfrm>
            <a:off x="17445256" y="730250"/>
            <a:ext cx="5256431" cy="1162367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68AA3-0A0C-A7B2-F1B2-C95F75F1B9E5}"/>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0EAC7-8FBD-7CE1-DCCF-E08EB59198A7}"/>
              </a:ext>
            </a:extLst>
          </p:cNvPr>
          <p:cNvSpPr>
            <a:spLocks noGrp="1"/>
          </p:cNvSpPr>
          <p:nvPr>
            <p:ph type="dt" sz="half" idx="10"/>
          </p:nvPr>
        </p:nvSpPr>
        <p:spPr>
          <a:xfrm>
            <a:off x="1675964" y="12712701"/>
            <a:ext cx="5484971" cy="730250"/>
          </a:xfrm>
          <a:prstGeom prst="rect">
            <a:avLst/>
          </a:prstGeom>
        </p:spPr>
        <p:txBody>
          <a:bodyPr/>
          <a:lstStyle/>
          <a:p>
            <a:fld id="{BBEA2460-EE7B-41A7-97F1-CDDE9DD4F96F}" type="datetimeFigureOut">
              <a:rPr lang="en-GB" smtClean="0"/>
              <a:t>20/03/2026</a:t>
            </a:fld>
            <a:endParaRPr lang="en-GB"/>
          </a:p>
        </p:txBody>
      </p:sp>
      <p:sp>
        <p:nvSpPr>
          <p:cNvPr id="5" name="Footer Placeholder 4">
            <a:extLst>
              <a:ext uri="{FF2B5EF4-FFF2-40B4-BE49-F238E27FC236}">
                <a16:creationId xmlns:a16="http://schemas.microsoft.com/office/drawing/2014/main" id="{F213A872-DA6F-2B95-ED79-4705D7E19C4D}"/>
              </a:ext>
            </a:extLst>
          </p:cNvPr>
          <p:cNvSpPr>
            <a:spLocks noGrp="1"/>
          </p:cNvSpPr>
          <p:nvPr>
            <p:ph type="ftr" sz="quarter" idx="11"/>
          </p:nvPr>
        </p:nvSpPr>
        <p:spPr>
          <a:xfrm>
            <a:off x="8075097" y="12712701"/>
            <a:ext cx="8227457" cy="730250"/>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89CF7CE-3732-5275-569D-B006F3A29318}"/>
              </a:ext>
            </a:extLst>
          </p:cNvPr>
          <p:cNvSpPr>
            <a:spLocks noGrp="1"/>
          </p:cNvSpPr>
          <p:nvPr>
            <p:ph type="sldNum" sz="quarter" idx="12"/>
          </p:nvPr>
        </p:nvSpPr>
        <p:spPr>
          <a:xfrm>
            <a:off x="17216715" y="12712701"/>
            <a:ext cx="5484971" cy="730250"/>
          </a:xfrm>
          <a:prstGeom prst="rect">
            <a:avLst/>
          </a:prstGeom>
        </p:spPr>
        <p:txBody>
          <a:bodyPr/>
          <a:lstStyle/>
          <a:p>
            <a:fld id="{8D19E2C0-4E69-4411-8CDE-A85CC7979F84}" type="slidenum">
              <a:rPr lang="en-GB" smtClean="0"/>
              <a:t>‹#›</a:t>
            </a:fld>
            <a:endParaRPr lang="en-GB"/>
          </a:p>
        </p:txBody>
      </p:sp>
    </p:spTree>
    <p:extLst>
      <p:ext uri="{BB962C8B-B14F-4D97-AF65-F5344CB8AC3E}">
        <p14:creationId xmlns:p14="http://schemas.microsoft.com/office/powerpoint/2010/main" val="1390213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Title and Content 0">
    <p:spTree>
      <p:nvGrpSpPr>
        <p:cNvPr id="1" name=""/>
        <p:cNvGrpSpPr/>
        <p:nvPr/>
      </p:nvGrpSpPr>
      <p:grpSpPr>
        <a:xfrm>
          <a:off x="0" y="0"/>
          <a:ext cx="0" cy="0"/>
          <a:chOff x="0" y="0"/>
          <a:chExt cx="0" cy="0"/>
        </a:xfrm>
      </p:grpSpPr>
      <p:sp>
        <p:nvSpPr>
          <p:cNvPr id="32" name="Title Text"/>
          <p:cNvSpPr txBox="1">
            <a:spLocks noGrp="1"/>
          </p:cNvSpPr>
          <p:nvPr>
            <p:ph type="title"/>
          </p:nvPr>
        </p:nvSpPr>
        <p:spPr>
          <a:prstGeom prst="rect">
            <a:avLst/>
          </a:prstGeom>
        </p:spPr>
        <p:txBody>
          <a:bodyPr/>
          <a:lstStyle/>
          <a:p>
            <a:r>
              <a:t>Title Text</a:t>
            </a:r>
          </a:p>
        </p:txBody>
      </p:sp>
      <p:sp>
        <p:nvSpPr>
          <p:cNvPr id="33" name="Body Level One…"/>
          <p:cNvSpPr txBox="1">
            <a:spLocks noGrp="1"/>
          </p:cNvSpPr>
          <p:nvPr>
            <p:ph type="body" sz="quarter" idx="1"/>
          </p:nvPr>
        </p:nvSpPr>
        <p:spPr>
          <a:xfrm>
            <a:off x="2364737" y="2286279"/>
            <a:ext cx="12633211" cy="44534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41335297"/>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0">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42261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Blank 0">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423043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9A378F-5E9A-067A-02AA-0AD66FDDC216}"/>
              </a:ext>
            </a:extLst>
          </p:cNvPr>
          <p:cNvSpPr>
            <a:spLocks noGrp="1"/>
          </p:cNvSpPr>
          <p:nvPr>
            <p:ph type="title"/>
          </p:nvPr>
        </p:nvSpPr>
        <p:spPr>
          <a:xfrm>
            <a:off x="1675964" y="390524"/>
            <a:ext cx="21025723" cy="19431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BC75D9-F71E-EDFA-5F86-A3A070F386C3}"/>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3860988"/>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 id="2147484148" r:id="rId12"/>
    <p:sldLayoutId id="2147484149" r:id="rId13"/>
    <p:sldLayoutId id="2147484150" r:id="rId14"/>
    <p:sldLayoutId id="2147484151" r:id="rId15"/>
    <p:sldLayoutId id="2147484152" r:id="rId16"/>
    <p:sldLayoutId id="2147484153" r:id="rId17"/>
    <p:sldLayoutId id="2147484154" r:id="rId18"/>
    <p:sldLayoutId id="2147484155" r:id="rId19"/>
    <p:sldLayoutId id="2147484156" r:id="rId20"/>
    <p:sldLayoutId id="2147484157" r:id="rId21"/>
  </p:sldLayoutIdLst>
  <p:txStyles>
    <p:titleStyle>
      <a:lvl1pPr algn="l" defTabSz="1828343" rtl="0" eaLnBrk="1" latinLnBrk="0" hangingPunct="1">
        <a:lnSpc>
          <a:spcPct val="90000"/>
        </a:lnSpc>
        <a:spcBef>
          <a:spcPct val="0"/>
        </a:spcBef>
        <a:buNone/>
        <a:defRPr lang="en-GB" sz="6398" b="1" kern="1200" dirty="0" smtClean="0">
          <a:solidFill>
            <a:srgbClr val="233C70"/>
          </a:solidFill>
          <a:latin typeface="SanukPro-Medium"/>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lang="en-US" sz="5599" kern="1200" dirty="0" smtClean="0">
          <a:solidFill>
            <a:srgbClr val="233C70"/>
          </a:solidFill>
          <a:latin typeface="Arial" panose="020B0604020202020204" pitchFamily="34" charset="0"/>
          <a:ea typeface="+mn-ea"/>
          <a:cs typeface="Arial" panose="020B0604020202020204" pitchFamily="34" charset="0"/>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233C70"/>
          </a:solidFill>
          <a:latin typeface="Arial" panose="020B0604020202020204" pitchFamily="34" charset="0"/>
          <a:ea typeface="+mn-ea"/>
          <a:cs typeface="Arial" panose="020B0604020202020204" pitchFamily="34" charset="0"/>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233C70"/>
          </a:solidFill>
          <a:latin typeface="Arial" panose="020B0604020202020204" pitchFamily="34" charset="0"/>
          <a:ea typeface="+mn-ea"/>
          <a:cs typeface="Arial" panose="020B0604020202020204" pitchFamily="34" charset="0"/>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233C70"/>
          </a:solidFill>
          <a:latin typeface="Arial" panose="020B0604020202020204" pitchFamily="34" charset="0"/>
          <a:ea typeface="+mn-ea"/>
          <a:cs typeface="Arial" panose="020B0604020202020204" pitchFamily="34"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3BC619F-CEE3-CF16-BF1B-9AED5F69966B}"/>
              </a:ext>
            </a:extLst>
          </p:cNvPr>
          <p:cNvSpPr>
            <a:spLocks noGrp="1"/>
          </p:cNvSpPr>
          <p:nvPr>
            <p:ph type="subTitle" idx="1"/>
          </p:nvPr>
        </p:nvSpPr>
        <p:spPr/>
        <p:txBody>
          <a:bodyPr>
            <a:normAutofit/>
          </a:bodyPr>
          <a:lstStyle/>
          <a:p>
            <a:r>
              <a:rPr lang="en-GB" noProof="0" dirty="0"/>
              <a:t>Lecture 3.9 Selection of countermeasures</a:t>
            </a:r>
          </a:p>
        </p:txBody>
      </p:sp>
    </p:spTree>
    <p:extLst>
      <p:ext uri="{BB962C8B-B14F-4D97-AF65-F5344CB8AC3E}">
        <p14:creationId xmlns:p14="http://schemas.microsoft.com/office/powerpoint/2010/main" val="695944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8880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58130DA6-7390-2D1E-699A-FEFF1E983D6C}"/>
              </a:ext>
            </a:extLst>
          </p:cNvPr>
          <p:cNvSpPr>
            <a:spLocks noGrp="1"/>
          </p:cNvSpPr>
          <p:nvPr>
            <p:ph type="title"/>
          </p:nvPr>
        </p:nvSpPr>
        <p:spPr/>
        <p:txBody>
          <a:bodyPr>
            <a:normAutofit/>
          </a:bodyPr>
          <a:lstStyle/>
          <a:p>
            <a:r>
              <a:rPr lang="en-GB" sz="6000" dirty="0">
                <a:effectLst/>
                <a:latin typeface="Arial" panose="020B0604020202020204" pitchFamily="34" charset="0"/>
                <a:ea typeface="Arial" panose="020B0604020202020204" pitchFamily="34" charset="0"/>
              </a:rPr>
              <a:t>The stages of </a:t>
            </a:r>
            <a:r>
              <a:rPr lang="en-GB" sz="6000">
                <a:effectLst/>
                <a:latin typeface="Arial" panose="020B0604020202020204" pitchFamily="34" charset="0"/>
                <a:ea typeface="Arial" panose="020B0604020202020204" pitchFamily="34" charset="0"/>
              </a:rPr>
              <a:t>the NSM process </a:t>
            </a:r>
            <a:r>
              <a:rPr lang="en-GB" sz="6000" dirty="0">
                <a:effectLst/>
                <a:latin typeface="Arial" panose="020B0604020202020204" pitchFamily="34" charset="0"/>
                <a:ea typeface="Arial" panose="020B0604020202020204" pitchFamily="34" charset="0"/>
              </a:rPr>
              <a:t>based on accident data </a:t>
            </a:r>
            <a:endParaRPr lang="sv-SE" sz="6000" dirty="0"/>
          </a:p>
        </p:txBody>
      </p:sp>
      <p:pic>
        <p:nvPicPr>
          <p:cNvPr id="4" name="Platshållare för innehåll 3">
            <a:extLst>
              <a:ext uri="{FF2B5EF4-FFF2-40B4-BE49-F238E27FC236}">
                <a16:creationId xmlns:a16="http://schemas.microsoft.com/office/drawing/2014/main" id="{9CBCF821-9D8F-7DDC-7678-9309AA1DE6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070173" y="2742849"/>
            <a:ext cx="10237304" cy="10973151"/>
          </a:xfrm>
          <a:prstGeom prst="rect">
            <a:avLst/>
          </a:prstGeom>
          <a:noFill/>
        </p:spPr>
      </p:pic>
    </p:spTree>
    <p:extLst>
      <p:ext uri="{BB962C8B-B14F-4D97-AF65-F5344CB8AC3E}">
        <p14:creationId xmlns:p14="http://schemas.microsoft.com/office/powerpoint/2010/main" val="3710774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2CEC8-B44C-9537-FAB9-B9E6EBBDAC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8C016-D037-F2B5-F814-E0E178923815}"/>
              </a:ext>
            </a:extLst>
          </p:cNvPr>
          <p:cNvSpPr>
            <a:spLocks noGrp="1"/>
          </p:cNvSpPr>
          <p:nvPr>
            <p:ph type="title"/>
          </p:nvPr>
        </p:nvSpPr>
        <p:spPr/>
        <p:txBody>
          <a:bodyPr>
            <a:normAutofit/>
          </a:bodyPr>
          <a:lstStyle/>
          <a:p>
            <a:pPr marL="0" indent="0"/>
            <a:r>
              <a:rPr lang="en-GB" sz="6600" kern="100" dirty="0">
                <a:latin typeface="Tw Cen MT" panose="020B0602020104020603" pitchFamily="34" charset="0"/>
                <a:cs typeface="Times New Roman" panose="02020603050405020304" pitchFamily="18" charset="0"/>
              </a:rPr>
              <a:t>Background at this stage</a:t>
            </a:r>
          </a:p>
        </p:txBody>
      </p:sp>
      <p:sp>
        <p:nvSpPr>
          <p:cNvPr id="3" name="Content Placeholder 2">
            <a:extLst>
              <a:ext uri="{FF2B5EF4-FFF2-40B4-BE49-F238E27FC236}">
                <a16:creationId xmlns:a16="http://schemas.microsoft.com/office/drawing/2014/main" id="{A9EBEAAD-B9E3-3B09-34B7-A77D199F2711}"/>
              </a:ext>
            </a:extLst>
          </p:cNvPr>
          <p:cNvSpPr>
            <a:spLocks noGrp="1"/>
          </p:cNvSpPr>
          <p:nvPr>
            <p:ph idx="1"/>
          </p:nvPr>
        </p:nvSpPr>
        <p:spPr>
          <a:xfrm>
            <a:off x="1675964" y="3513189"/>
            <a:ext cx="17128871" cy="5510383"/>
          </a:xfrm>
        </p:spPr>
        <p:txBody>
          <a:bodyPr>
            <a:normAutofit/>
          </a:bodyPr>
          <a:lstStyle/>
          <a:p>
            <a:pPr marL="0">
              <a:lnSpc>
                <a:spcPct val="100000"/>
              </a:lnSpc>
              <a:spcBef>
                <a:spcPts val="600"/>
              </a:spcBef>
              <a:spcAft>
                <a:spcPts val="600"/>
              </a:spcAft>
              <a:buNone/>
            </a:pPr>
            <a:r>
              <a:rPr lang="en-GB" sz="4400" noProof="0" dirty="0">
                <a:effectLst/>
                <a:latin typeface="+mn-lt"/>
                <a:ea typeface="Arial" panose="020B0604020202020204" pitchFamily="34" charset="0"/>
              </a:rPr>
              <a:t>The hazardous sites have been identified based on accident statistics.</a:t>
            </a:r>
          </a:p>
          <a:p>
            <a:pPr marL="0">
              <a:lnSpc>
                <a:spcPct val="100000"/>
              </a:lnSpc>
              <a:spcBef>
                <a:spcPts val="600"/>
              </a:spcBef>
              <a:spcAft>
                <a:spcPts val="600"/>
              </a:spcAft>
              <a:buNone/>
            </a:pPr>
            <a:r>
              <a:rPr lang="en-GB" sz="4400" dirty="0">
                <a:latin typeface="+mn-lt"/>
                <a:ea typeface="Arial" panose="020B0604020202020204" pitchFamily="34" charset="0"/>
              </a:rPr>
              <a:t>Site inspections at these sites have been carried out and safety problems </a:t>
            </a:r>
            <a:br>
              <a:rPr lang="en-GB" sz="4400" dirty="0">
                <a:latin typeface="+mn-lt"/>
                <a:ea typeface="Arial" panose="020B0604020202020204" pitchFamily="34" charset="0"/>
              </a:rPr>
            </a:br>
            <a:r>
              <a:rPr lang="en-GB" sz="4400" dirty="0">
                <a:latin typeface="+mn-lt"/>
                <a:ea typeface="Arial" panose="020B0604020202020204" pitchFamily="34" charset="0"/>
              </a:rPr>
              <a:t>have been identified.</a:t>
            </a:r>
            <a:endParaRPr lang="en-GB" sz="4400" noProof="0" dirty="0">
              <a:effectLst/>
              <a:latin typeface="+mn-lt"/>
              <a:ea typeface="Arial" panose="020B0604020202020204" pitchFamily="34" charset="0"/>
            </a:endParaRPr>
          </a:p>
        </p:txBody>
      </p:sp>
    </p:spTree>
    <p:extLst>
      <p:ext uri="{BB962C8B-B14F-4D97-AF65-F5344CB8AC3E}">
        <p14:creationId xmlns:p14="http://schemas.microsoft.com/office/powerpoint/2010/main" val="2295668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7DD95-0F1D-BD06-66D3-75CC9A918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1955E-1F41-06F1-624A-F00AB1FBCA4C}"/>
              </a:ext>
            </a:extLst>
          </p:cNvPr>
          <p:cNvSpPr>
            <a:spLocks noGrp="1"/>
          </p:cNvSpPr>
          <p:nvPr>
            <p:ph type="title"/>
          </p:nvPr>
        </p:nvSpPr>
        <p:spPr/>
        <p:txBody>
          <a:bodyPr>
            <a:normAutofit/>
          </a:bodyPr>
          <a:lstStyle/>
          <a:p>
            <a:pPr marL="0" indent="0"/>
            <a:r>
              <a:rPr lang="en-GB" sz="6600" dirty="0">
                <a:latin typeface="+mn-lt"/>
                <a:ea typeface="Arial" panose="020B0604020202020204" pitchFamily="34" charset="0"/>
              </a:rPr>
              <a:t>Calculate accident costs for each hazardous section</a:t>
            </a:r>
            <a:endParaRPr lang="en-GB" sz="6600" kern="100" dirty="0">
              <a:latin typeface="Tw Cen MT" panose="020B0602020104020603"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EEE5B0-8754-F045-B909-A897532B5A3C}"/>
              </a:ext>
            </a:extLst>
          </p:cNvPr>
          <p:cNvSpPr>
            <a:spLocks noGrp="1"/>
          </p:cNvSpPr>
          <p:nvPr>
            <p:ph idx="1"/>
          </p:nvPr>
        </p:nvSpPr>
        <p:spPr>
          <a:xfrm>
            <a:off x="1675964" y="2937878"/>
            <a:ext cx="19474506" cy="9772163"/>
          </a:xfrm>
        </p:spPr>
        <p:txBody>
          <a:bodyPr>
            <a:normAutofit/>
          </a:bodyPr>
          <a:lstStyle/>
          <a:p>
            <a:pPr marL="0">
              <a:lnSpc>
                <a:spcPct val="100000"/>
              </a:lnSpc>
              <a:spcBef>
                <a:spcPts val="600"/>
              </a:spcBef>
              <a:spcAft>
                <a:spcPts val="600"/>
              </a:spcAft>
              <a:buNone/>
            </a:pPr>
            <a:r>
              <a:rPr lang="en-GB" sz="4400" dirty="0">
                <a:latin typeface="+mn-lt"/>
                <a:ea typeface="Arial" panose="020B0604020202020204" pitchFamily="34" charset="0"/>
              </a:rPr>
              <a:t>Calculate the total accident costs for each subsection based on the number of accidents of various types and the </a:t>
            </a:r>
            <a:r>
              <a:rPr lang="en-GB" sz="4400" noProof="0" dirty="0">
                <a:effectLst/>
                <a:latin typeface="+mn-lt"/>
                <a:ea typeface="Arial" panose="020B0604020202020204" pitchFamily="34" charset="0"/>
              </a:rPr>
              <a:t>societal costs of the accidents</a:t>
            </a:r>
            <a:r>
              <a:rPr lang="en-GB" sz="4400" dirty="0">
                <a:latin typeface="+mn-lt"/>
                <a:ea typeface="Arial" panose="020B0604020202020204" pitchFamily="34" charset="0"/>
              </a:rPr>
              <a:t>.</a:t>
            </a:r>
          </a:p>
          <a:p>
            <a:pPr marL="0">
              <a:lnSpc>
                <a:spcPct val="100000"/>
              </a:lnSpc>
              <a:spcBef>
                <a:spcPts val="600"/>
              </a:spcBef>
              <a:spcAft>
                <a:spcPts val="600"/>
              </a:spcAft>
              <a:buNone/>
            </a:pPr>
            <a:endParaRPr lang="en-GB" sz="4400" noProof="0" dirty="0">
              <a:effectLst/>
              <a:latin typeface="+mn-lt"/>
              <a:ea typeface="Arial" panose="020B0604020202020204" pitchFamily="34" charset="0"/>
            </a:endParaRPr>
          </a:p>
          <a:p>
            <a:pPr marL="0">
              <a:lnSpc>
                <a:spcPct val="100000"/>
              </a:lnSpc>
              <a:spcBef>
                <a:spcPts val="600"/>
              </a:spcBef>
              <a:spcAft>
                <a:spcPts val="600"/>
              </a:spcAft>
              <a:buNone/>
            </a:pPr>
            <a:r>
              <a:rPr lang="en-GB" sz="4400" noProof="0" dirty="0">
                <a:effectLst/>
                <a:latin typeface="+mn-lt"/>
                <a:ea typeface="Arial" panose="020B0604020202020204" pitchFamily="34" charset="0"/>
              </a:rPr>
              <a:t>The societal costs of the various types of accidents on each subsection </a:t>
            </a:r>
            <a:br>
              <a:rPr lang="en-GB" sz="4400" noProof="0" dirty="0">
                <a:effectLst/>
                <a:latin typeface="+mn-lt"/>
                <a:ea typeface="Arial" panose="020B0604020202020204" pitchFamily="34" charset="0"/>
              </a:rPr>
            </a:br>
            <a:r>
              <a:rPr lang="en-GB" sz="4400" noProof="0" dirty="0">
                <a:effectLst/>
                <a:latin typeface="+mn-lt"/>
                <a:ea typeface="Arial" panose="020B0604020202020204" pitchFamily="34" charset="0"/>
              </a:rPr>
              <a:t>are calculated based on:</a:t>
            </a:r>
          </a:p>
          <a:p>
            <a:pPr>
              <a:lnSpc>
                <a:spcPct val="170000"/>
              </a:lnSpc>
              <a:spcBef>
                <a:spcPts val="600"/>
              </a:spcBef>
            </a:pPr>
            <a:r>
              <a:rPr lang="en-GB" sz="4400" dirty="0">
                <a:latin typeface="+mn-lt"/>
                <a:ea typeface="Arial" panose="020B0604020202020204" pitchFamily="34" charset="0"/>
              </a:rPr>
              <a:t>The Value of a Statistical Life: 6.2 Mill EUR (</a:t>
            </a:r>
            <a:r>
              <a:rPr lang="en-GB" sz="4400" dirty="0" err="1">
                <a:latin typeface="+mn-lt"/>
                <a:ea typeface="Arial" panose="020B0604020202020204" pitchFamily="34" charset="0"/>
              </a:rPr>
              <a:t>Schoeters</a:t>
            </a:r>
            <a:r>
              <a:rPr lang="en-GB" sz="4400" dirty="0">
                <a:latin typeface="+mn-lt"/>
                <a:ea typeface="Arial" panose="020B0604020202020204" pitchFamily="34" charset="0"/>
              </a:rPr>
              <a:t>, et al., 2022)</a:t>
            </a:r>
          </a:p>
          <a:p>
            <a:pPr>
              <a:lnSpc>
                <a:spcPct val="170000"/>
              </a:lnSpc>
              <a:spcBef>
                <a:spcPts val="600"/>
              </a:spcBef>
            </a:pPr>
            <a:r>
              <a:rPr lang="en-GB" sz="4400" dirty="0">
                <a:latin typeface="+mn-lt"/>
                <a:ea typeface="Arial" panose="020B0604020202020204" pitchFamily="34" charset="0"/>
              </a:rPr>
              <a:t>The Value of a Statistical Serious Injury: 950,000 EUR (</a:t>
            </a:r>
            <a:r>
              <a:rPr lang="en-GB" sz="4400" dirty="0" err="1">
                <a:latin typeface="+mn-lt"/>
                <a:ea typeface="Arial" panose="020B0604020202020204" pitchFamily="34" charset="0"/>
              </a:rPr>
              <a:t>Schoeters</a:t>
            </a:r>
            <a:r>
              <a:rPr lang="en-GB" sz="4400" dirty="0">
                <a:latin typeface="+mn-lt"/>
                <a:ea typeface="Arial" panose="020B0604020202020204" pitchFamily="34" charset="0"/>
              </a:rPr>
              <a:t>, et al., 2022)</a:t>
            </a:r>
          </a:p>
          <a:p>
            <a:pPr>
              <a:lnSpc>
                <a:spcPct val="170000"/>
              </a:lnSpc>
              <a:spcBef>
                <a:spcPts val="600"/>
              </a:spcBef>
            </a:pPr>
            <a:r>
              <a:rPr lang="en-GB" sz="4400" dirty="0">
                <a:latin typeface="+mn-lt"/>
                <a:ea typeface="Arial" panose="020B0604020202020204" pitchFamily="34" charset="0"/>
              </a:rPr>
              <a:t>The cost of a damage only accident is 1,500 EUR (</a:t>
            </a:r>
            <a:r>
              <a:rPr lang="en-GB" sz="4400" dirty="0" err="1">
                <a:latin typeface="+mn-lt"/>
                <a:ea typeface="Arial" panose="020B0604020202020204" pitchFamily="34" charset="0"/>
              </a:rPr>
              <a:t>Trafikverket</a:t>
            </a:r>
            <a:r>
              <a:rPr lang="en-GB" sz="4400" dirty="0">
                <a:latin typeface="+mn-lt"/>
                <a:ea typeface="Arial" panose="020B0604020202020204" pitchFamily="34" charset="0"/>
              </a:rPr>
              <a:t>, 2024) </a:t>
            </a:r>
          </a:p>
          <a:p>
            <a:pPr marL="0">
              <a:lnSpc>
                <a:spcPct val="100000"/>
              </a:lnSpc>
              <a:spcBef>
                <a:spcPts val="600"/>
              </a:spcBef>
              <a:spcAft>
                <a:spcPts val="600"/>
              </a:spcAft>
              <a:buNone/>
            </a:pPr>
            <a:endParaRPr lang="en-GB" sz="4400" noProof="0" dirty="0">
              <a:effectLst/>
              <a:latin typeface="+mn-lt"/>
              <a:ea typeface="Arial" panose="020B0604020202020204" pitchFamily="34" charset="0"/>
            </a:endParaRPr>
          </a:p>
        </p:txBody>
      </p:sp>
    </p:spTree>
    <p:extLst>
      <p:ext uri="{BB962C8B-B14F-4D97-AF65-F5344CB8AC3E}">
        <p14:creationId xmlns:p14="http://schemas.microsoft.com/office/powerpoint/2010/main" val="3863926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58514-5753-7F7F-CCDB-C2172713B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BC5A3-5212-E027-6B6D-2C9DDB440E13}"/>
              </a:ext>
            </a:extLst>
          </p:cNvPr>
          <p:cNvSpPr>
            <a:spLocks noGrp="1"/>
          </p:cNvSpPr>
          <p:nvPr>
            <p:ph type="title"/>
          </p:nvPr>
        </p:nvSpPr>
        <p:spPr/>
        <p:txBody>
          <a:bodyPr>
            <a:normAutofit/>
          </a:bodyPr>
          <a:lstStyle/>
          <a:p>
            <a:pPr marL="0" indent="0"/>
            <a:r>
              <a:rPr lang="en-GB" sz="6600" dirty="0">
                <a:latin typeface="+mn-lt"/>
                <a:ea typeface="Arial" panose="020B0604020202020204" pitchFamily="34" charset="0"/>
              </a:rPr>
              <a:t>Proposal for countermeasures</a:t>
            </a:r>
            <a:endParaRPr lang="en-GB" sz="6600" kern="100" dirty="0">
              <a:latin typeface="Tw Cen MT" panose="020B0602020104020603"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B327309-8AA8-D4D1-B7E1-E8DC1A2B8F1E}"/>
              </a:ext>
            </a:extLst>
          </p:cNvPr>
          <p:cNvSpPr>
            <a:spLocks noGrp="1"/>
          </p:cNvSpPr>
          <p:nvPr>
            <p:ph idx="1"/>
          </p:nvPr>
        </p:nvSpPr>
        <p:spPr>
          <a:xfrm>
            <a:off x="1675964" y="2937879"/>
            <a:ext cx="19971462" cy="4258052"/>
          </a:xfrm>
        </p:spPr>
        <p:txBody>
          <a:bodyPr>
            <a:normAutofit/>
          </a:bodyPr>
          <a:lstStyle/>
          <a:p>
            <a:pPr marL="0">
              <a:lnSpc>
                <a:spcPct val="100000"/>
              </a:lnSpc>
              <a:spcBef>
                <a:spcPts val="600"/>
              </a:spcBef>
              <a:spcAft>
                <a:spcPts val="600"/>
              </a:spcAft>
              <a:buNone/>
            </a:pPr>
            <a:r>
              <a:rPr lang="en-GB" sz="4700" dirty="0">
                <a:latin typeface="+mn-lt"/>
                <a:ea typeface="Arial" panose="020B0604020202020204" pitchFamily="34" charset="0"/>
              </a:rPr>
              <a:t>After identifying the main accident contributory factors under the diagnosis step, a proposal for countermeasures is made for each section considering each safety concern involving technical and budgetary considerations. </a:t>
            </a:r>
          </a:p>
          <a:p>
            <a:pPr marL="0">
              <a:lnSpc>
                <a:spcPct val="100000"/>
              </a:lnSpc>
              <a:spcBef>
                <a:spcPts val="600"/>
              </a:spcBef>
              <a:spcAft>
                <a:spcPts val="600"/>
              </a:spcAft>
              <a:buNone/>
            </a:pPr>
            <a:r>
              <a:rPr lang="en-GB" sz="4700" dirty="0">
                <a:latin typeface="+mn-lt"/>
                <a:ea typeface="Arial" panose="020B0604020202020204" pitchFamily="34" charset="0"/>
              </a:rPr>
              <a:t>If more than one concern was identified for the section in question, more than one potential countermeasure should be proposed.</a:t>
            </a:r>
          </a:p>
          <a:p>
            <a:pPr marL="0" algn="just">
              <a:lnSpc>
                <a:spcPct val="100000"/>
              </a:lnSpc>
              <a:spcBef>
                <a:spcPts val="600"/>
              </a:spcBef>
              <a:spcAft>
                <a:spcPts val="600"/>
              </a:spcAft>
              <a:buNone/>
            </a:pPr>
            <a:endParaRPr lang="en-GB" sz="4400" noProof="0" dirty="0">
              <a:effectLst/>
              <a:latin typeface="+mn-lt"/>
              <a:ea typeface="Arial" panose="020B0604020202020204" pitchFamily="34" charset="0"/>
            </a:endParaRPr>
          </a:p>
        </p:txBody>
      </p:sp>
    </p:spTree>
    <p:extLst>
      <p:ext uri="{BB962C8B-B14F-4D97-AF65-F5344CB8AC3E}">
        <p14:creationId xmlns:p14="http://schemas.microsoft.com/office/powerpoint/2010/main" val="235246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0E734C9-7715-D254-63F0-F175BF291632}"/>
              </a:ext>
            </a:extLst>
          </p:cNvPr>
          <p:cNvSpPr txBox="1"/>
          <p:nvPr/>
        </p:nvSpPr>
        <p:spPr>
          <a:xfrm>
            <a:off x="3220278" y="9720470"/>
            <a:ext cx="15638995" cy="646331"/>
          </a:xfrm>
          <a:prstGeom prst="rect">
            <a:avLst/>
          </a:prstGeom>
          <a:noFill/>
        </p:spPr>
        <p:txBody>
          <a:bodyPr wrap="square">
            <a:spAutoFit/>
          </a:bodyPr>
          <a:lstStyle/>
          <a:p>
            <a:r>
              <a:rPr lang="en-GB" dirty="0"/>
              <a:t>https://highways.dot.gov/safety/</a:t>
            </a:r>
            <a:r>
              <a:rPr lang="en-GB" b="1" dirty="0"/>
              <a:t>proven-safety-countermeasures</a:t>
            </a:r>
          </a:p>
        </p:txBody>
      </p:sp>
      <p:sp>
        <p:nvSpPr>
          <p:cNvPr id="14" name="Rectangle 13">
            <a:extLst>
              <a:ext uri="{FF2B5EF4-FFF2-40B4-BE49-F238E27FC236}">
                <a16:creationId xmlns:a16="http://schemas.microsoft.com/office/drawing/2014/main" id="{7F00B1E7-055A-17D7-A09C-BAE01C75BAD6}"/>
              </a:ext>
            </a:extLst>
          </p:cNvPr>
          <p:cNvSpPr/>
          <p:nvPr/>
        </p:nvSpPr>
        <p:spPr>
          <a:xfrm>
            <a:off x="0" y="3961258"/>
            <a:ext cx="24569530" cy="4850296"/>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Graphic 14">
            <a:extLst>
              <a:ext uri="{FF2B5EF4-FFF2-40B4-BE49-F238E27FC236}">
                <a16:creationId xmlns:a16="http://schemas.microsoft.com/office/drawing/2014/main" id="{F5A5E72C-0555-8EF6-1E65-09D81CF622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55142" y="4543486"/>
            <a:ext cx="17124337" cy="3955774"/>
          </a:xfrm>
          <a:prstGeom prst="rect">
            <a:avLst/>
          </a:prstGeom>
        </p:spPr>
      </p:pic>
      <p:sp>
        <p:nvSpPr>
          <p:cNvPr id="4" name="Title 1">
            <a:extLst>
              <a:ext uri="{FF2B5EF4-FFF2-40B4-BE49-F238E27FC236}">
                <a16:creationId xmlns:a16="http://schemas.microsoft.com/office/drawing/2014/main" id="{17347D8C-E0FF-CB1E-681A-79E2616178C4}"/>
              </a:ext>
            </a:extLst>
          </p:cNvPr>
          <p:cNvSpPr>
            <a:spLocks noGrp="1"/>
          </p:cNvSpPr>
          <p:nvPr>
            <p:ph type="title"/>
          </p:nvPr>
        </p:nvSpPr>
        <p:spPr>
          <a:xfrm>
            <a:off x="1675964" y="528880"/>
            <a:ext cx="21025723" cy="2179880"/>
          </a:xfrm>
        </p:spPr>
        <p:txBody>
          <a:bodyPr>
            <a:normAutofit/>
          </a:bodyPr>
          <a:lstStyle/>
          <a:p>
            <a:pPr marL="0" indent="0"/>
            <a:r>
              <a:rPr lang="en-GB" sz="6600" dirty="0">
                <a:latin typeface="+mn-lt"/>
                <a:ea typeface="Arial" panose="020B0604020202020204" pitchFamily="34" charset="0"/>
              </a:rPr>
              <a:t>One source for countermeasures</a:t>
            </a:r>
            <a:endParaRPr lang="en-GB" sz="6600" kern="100" dirty="0">
              <a:latin typeface="Tw Cen MT" panose="020B0602020104020603" pitchFamily="34" charset="0"/>
              <a:cs typeface="Times New Roman" panose="02020603050405020304" pitchFamily="18" charset="0"/>
            </a:endParaRPr>
          </a:p>
        </p:txBody>
      </p:sp>
    </p:spTree>
    <p:extLst>
      <p:ext uri="{BB962C8B-B14F-4D97-AF65-F5344CB8AC3E}">
        <p14:creationId xmlns:p14="http://schemas.microsoft.com/office/powerpoint/2010/main" val="713051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9698" name="Picture 2">
            <a:extLst>
              <a:ext uri="{FF2B5EF4-FFF2-40B4-BE49-F238E27FC236}">
                <a16:creationId xmlns:a16="http://schemas.microsoft.com/office/drawing/2014/main" id="{C9E6ECF9-1774-4F6C-10CC-C627AFAA8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5333" y="-88900"/>
            <a:ext cx="9598026" cy="138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ktangel 4">
            <a:extLst>
              <a:ext uri="{FF2B5EF4-FFF2-40B4-BE49-F238E27FC236}">
                <a16:creationId xmlns:a16="http://schemas.microsoft.com/office/drawing/2014/main" id="{38BBEABF-2EF9-2787-05A0-CC1EFD1885D2}"/>
              </a:ext>
            </a:extLst>
          </p:cNvPr>
          <p:cNvSpPr/>
          <p:nvPr/>
        </p:nvSpPr>
        <p:spPr>
          <a:xfrm>
            <a:off x="1050611" y="10587384"/>
            <a:ext cx="10733964" cy="1200329"/>
          </a:xfrm>
          <a:prstGeom prst="rect">
            <a:avLst/>
          </a:prstGeom>
        </p:spPr>
        <p:txBody>
          <a:bodyPr wrap="none">
            <a:spAutoFit/>
          </a:bodyPr>
          <a:lstStyle/>
          <a:p>
            <a:pPr>
              <a:defRPr/>
            </a:pPr>
            <a:r>
              <a:rPr lang="sv-SE" sz="7200" dirty="0">
                <a:solidFill>
                  <a:schemeClr val="accent6">
                    <a:lumMod val="60000"/>
                    <a:lumOff val="40000"/>
                  </a:schemeClr>
                </a:solidFill>
              </a:rPr>
              <a:t>https://www.tshandbok.no/</a:t>
            </a:r>
          </a:p>
        </p:txBody>
      </p:sp>
      <p:sp>
        <p:nvSpPr>
          <p:cNvPr id="4" name="TextBox 3">
            <a:extLst>
              <a:ext uri="{FF2B5EF4-FFF2-40B4-BE49-F238E27FC236}">
                <a16:creationId xmlns:a16="http://schemas.microsoft.com/office/drawing/2014/main" id="{1CCCA66A-DC51-37FA-C0D7-245341A2894F}"/>
              </a:ext>
            </a:extLst>
          </p:cNvPr>
          <p:cNvSpPr txBox="1"/>
          <p:nvPr/>
        </p:nvSpPr>
        <p:spPr>
          <a:xfrm>
            <a:off x="493872" y="833640"/>
            <a:ext cx="12364278" cy="1477328"/>
          </a:xfrm>
          <a:prstGeom prst="rect">
            <a:avLst/>
          </a:prstGeom>
          <a:noFill/>
        </p:spPr>
        <p:txBody>
          <a:bodyPr wrap="square">
            <a:spAutoFit/>
          </a:bodyPr>
          <a:lstStyle/>
          <a:p>
            <a:pPr marL="0" algn="just">
              <a:lnSpc>
                <a:spcPct val="100000"/>
              </a:lnSpc>
              <a:spcBef>
                <a:spcPts val="600"/>
              </a:spcBef>
              <a:spcAft>
                <a:spcPts val="600"/>
              </a:spcAft>
              <a:buNone/>
            </a:pPr>
            <a:r>
              <a:rPr lang="en-GB" sz="4000" noProof="0" dirty="0">
                <a:effectLst/>
                <a:latin typeface="+mn-lt"/>
                <a:ea typeface="Arial" panose="020B0604020202020204" pitchFamily="34" charset="0"/>
              </a:rPr>
              <a:t>Cost-effective countermeasures have been composed by:</a:t>
            </a:r>
          </a:p>
          <a:p>
            <a:pPr marL="114414" indent="-571500" algn="just">
              <a:lnSpc>
                <a:spcPct val="100000"/>
              </a:lnSpc>
              <a:spcBef>
                <a:spcPts val="600"/>
              </a:spcBef>
              <a:spcAft>
                <a:spcPts val="600"/>
              </a:spcAft>
            </a:pPr>
            <a:r>
              <a:rPr lang="en-GB" sz="4000" dirty="0">
                <a:latin typeface="+mn-lt"/>
                <a:ea typeface="Arial" panose="020B0604020202020204" pitchFamily="34" charset="0"/>
              </a:rPr>
              <a:t>Elvik, et al. (2009) </a:t>
            </a:r>
            <a:r>
              <a:rPr lang="en-US" sz="4000" dirty="0">
                <a:latin typeface="+mn-lt"/>
                <a:ea typeface="Arial" panose="020B0604020202020204" pitchFamily="34" charset="0"/>
              </a:rPr>
              <a:t>The Handbook of Road Safety Measures</a:t>
            </a:r>
            <a:endParaRPr lang="en-GB" sz="4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CB99FBF-8B9B-896A-5DE0-FE01445995DB}"/>
            </a:ext>
          </a:extLst>
        </p:cNvPr>
        <p:cNvGrpSpPr/>
        <p:nvPr/>
      </p:nvGrpSpPr>
      <p:grpSpPr>
        <a:xfrm>
          <a:off x="0" y="0"/>
          <a:ext cx="0" cy="0"/>
          <a:chOff x="0" y="0"/>
          <a:chExt cx="0" cy="0"/>
        </a:xfrm>
      </p:grpSpPr>
      <p:sp>
        <p:nvSpPr>
          <p:cNvPr id="31746" name="Rectangle 8">
            <a:extLst>
              <a:ext uri="{FF2B5EF4-FFF2-40B4-BE49-F238E27FC236}">
                <a16:creationId xmlns:a16="http://schemas.microsoft.com/office/drawing/2014/main" id="{C91085A7-FF7C-EFDD-9BE5-A62A8C2FB38B}"/>
              </a:ext>
            </a:extLst>
          </p:cNvPr>
          <p:cNvSpPr>
            <a:spLocks noGrp="1" noChangeArrowheads="1"/>
          </p:cNvSpPr>
          <p:nvPr>
            <p:ph type="title"/>
          </p:nvPr>
        </p:nvSpPr>
        <p:spPr>
          <a:xfrm>
            <a:off x="3044825" y="254224"/>
            <a:ext cx="18288000" cy="1816100"/>
          </a:xfrm>
          <a:solidFill>
            <a:schemeClr val="bg1"/>
          </a:solidFill>
        </p:spPr>
        <p:txBody>
          <a:bodyPr/>
          <a:lstStyle/>
          <a:p>
            <a:pPr eaLnBrk="1" hangingPunct="1"/>
            <a:r>
              <a:rPr lang="en-GB" altLang="ja-JP" sz="5600" dirty="0">
                <a:ea typeface="MS PGothic" panose="020B0600070205080204" pitchFamily="34" charset="-128"/>
              </a:rPr>
              <a:t>The Handbook of Road Safety Measures</a:t>
            </a:r>
            <a:br>
              <a:rPr lang="en-GB" altLang="ja-JP" sz="5600" dirty="0">
                <a:ea typeface="MS PGothic" panose="020B0600070205080204" pitchFamily="34" charset="-128"/>
              </a:rPr>
            </a:br>
            <a:r>
              <a:rPr lang="en-US" sz="4400" dirty="0"/>
              <a:t>Road Design and Road Furniture measures</a:t>
            </a:r>
            <a:endParaRPr lang="en-US" altLang="sv-SE" sz="4400" dirty="0"/>
          </a:p>
        </p:txBody>
      </p:sp>
      <p:sp>
        <p:nvSpPr>
          <p:cNvPr id="4" name="Platshållare för innehåll 2">
            <a:extLst>
              <a:ext uri="{FF2B5EF4-FFF2-40B4-BE49-F238E27FC236}">
                <a16:creationId xmlns:a16="http://schemas.microsoft.com/office/drawing/2014/main" id="{9A9B78A4-18AF-5126-7393-844C8428FD19}"/>
              </a:ext>
            </a:extLst>
          </p:cNvPr>
          <p:cNvSpPr>
            <a:spLocks noGrp="1"/>
          </p:cNvSpPr>
          <p:nvPr>
            <p:ph idx="1"/>
          </p:nvPr>
        </p:nvSpPr>
        <p:spPr>
          <a:xfrm>
            <a:off x="3044825" y="2757280"/>
            <a:ext cx="17608135" cy="10958720"/>
          </a:xfrm>
        </p:spPr>
        <p:txBody>
          <a:bodyPr>
            <a:noAutofit/>
          </a:bodyPr>
          <a:lstStyle/>
          <a:p>
            <a:pPr marL="0" indent="0" algn="l">
              <a:lnSpc>
                <a:spcPct val="100000"/>
              </a:lnSpc>
              <a:spcBef>
                <a:spcPts val="300"/>
              </a:spcBef>
              <a:spcAft>
                <a:spcPts val="300"/>
              </a:spcAft>
              <a:buNone/>
            </a:pPr>
            <a:r>
              <a:rPr lang="en-US" sz="3100" b="0" i="0" u="none" strike="noStrike" baseline="0" dirty="0">
                <a:latin typeface="+mn-lt"/>
              </a:rPr>
              <a:t>Cycle lanes and tracks</a:t>
            </a:r>
          </a:p>
          <a:p>
            <a:pPr marL="0" indent="0" algn="l">
              <a:lnSpc>
                <a:spcPct val="100000"/>
              </a:lnSpc>
              <a:spcBef>
                <a:spcPts val="300"/>
              </a:spcBef>
              <a:spcAft>
                <a:spcPts val="300"/>
              </a:spcAft>
              <a:buNone/>
            </a:pPr>
            <a:r>
              <a:rPr lang="en-GB" sz="3100" b="0" i="0" u="none" strike="noStrike" baseline="0" dirty="0">
                <a:latin typeface="+mn-lt"/>
              </a:rPr>
              <a:t>Motorways</a:t>
            </a:r>
          </a:p>
          <a:p>
            <a:pPr marL="0" indent="0" algn="l">
              <a:lnSpc>
                <a:spcPct val="100000"/>
              </a:lnSpc>
              <a:spcBef>
                <a:spcPts val="300"/>
              </a:spcBef>
              <a:spcAft>
                <a:spcPts val="300"/>
              </a:spcAft>
              <a:buNone/>
            </a:pPr>
            <a:r>
              <a:rPr lang="en-GB" sz="3100" b="0" i="0" u="none" strike="noStrike" baseline="0" dirty="0">
                <a:latin typeface="+mn-lt"/>
              </a:rPr>
              <a:t>Bypasses</a:t>
            </a:r>
          </a:p>
          <a:p>
            <a:pPr marL="0" indent="0" algn="l">
              <a:lnSpc>
                <a:spcPct val="100000"/>
              </a:lnSpc>
              <a:spcBef>
                <a:spcPts val="300"/>
              </a:spcBef>
              <a:spcAft>
                <a:spcPts val="300"/>
              </a:spcAft>
              <a:buNone/>
            </a:pPr>
            <a:r>
              <a:rPr lang="en-US" sz="3100" b="0" i="0" u="none" strike="noStrike" baseline="0" dirty="0">
                <a:latin typeface="+mn-lt"/>
              </a:rPr>
              <a:t>Urban arterial roads</a:t>
            </a:r>
          </a:p>
          <a:p>
            <a:pPr marL="0" indent="0" algn="l">
              <a:lnSpc>
                <a:spcPct val="100000"/>
              </a:lnSpc>
              <a:spcBef>
                <a:spcPts val="300"/>
              </a:spcBef>
              <a:spcAft>
                <a:spcPts val="300"/>
              </a:spcAft>
              <a:buNone/>
            </a:pPr>
            <a:r>
              <a:rPr lang="en-US" sz="3100" b="0" i="0" u="none" strike="noStrike" baseline="0" dirty="0" err="1">
                <a:latin typeface="+mn-lt"/>
              </a:rPr>
              <a:t>Channelisation</a:t>
            </a:r>
            <a:r>
              <a:rPr lang="en-US" sz="3100" b="0" i="0" u="none" strike="noStrike" baseline="0" dirty="0">
                <a:latin typeface="+mn-lt"/>
              </a:rPr>
              <a:t> of junctions</a:t>
            </a:r>
          </a:p>
          <a:p>
            <a:pPr marL="0" indent="0" algn="l">
              <a:lnSpc>
                <a:spcPct val="100000"/>
              </a:lnSpc>
              <a:spcBef>
                <a:spcPts val="300"/>
              </a:spcBef>
              <a:spcAft>
                <a:spcPts val="300"/>
              </a:spcAft>
              <a:buNone/>
            </a:pPr>
            <a:r>
              <a:rPr lang="en-GB" sz="3100" b="0" i="0" u="none" strike="noStrike" baseline="0" dirty="0">
                <a:latin typeface="+mn-lt"/>
              </a:rPr>
              <a:t>Roundabouts</a:t>
            </a:r>
          </a:p>
          <a:p>
            <a:pPr marL="0" indent="0" algn="l">
              <a:lnSpc>
                <a:spcPct val="100000"/>
              </a:lnSpc>
              <a:spcBef>
                <a:spcPts val="300"/>
              </a:spcBef>
              <a:spcAft>
                <a:spcPts val="300"/>
              </a:spcAft>
              <a:buNone/>
            </a:pPr>
            <a:r>
              <a:rPr lang="en-GB" sz="3100" b="0" i="0" u="none" strike="noStrike" baseline="0" dirty="0">
                <a:latin typeface="+mn-lt"/>
              </a:rPr>
              <a:t>Redesigning junctions</a:t>
            </a:r>
          </a:p>
          <a:p>
            <a:pPr marL="0" indent="0" algn="l">
              <a:lnSpc>
                <a:spcPct val="100000"/>
              </a:lnSpc>
              <a:spcBef>
                <a:spcPts val="300"/>
              </a:spcBef>
              <a:spcAft>
                <a:spcPts val="300"/>
              </a:spcAft>
              <a:buNone/>
            </a:pPr>
            <a:r>
              <a:rPr lang="en-US" sz="3100" b="0" i="0" u="none" strike="noStrike" baseline="0" dirty="0">
                <a:latin typeface="+mn-lt"/>
              </a:rPr>
              <a:t>Staggered junctions (reconfiguring crossroads to two T-junctions)</a:t>
            </a:r>
          </a:p>
          <a:p>
            <a:pPr marL="0" indent="0" algn="l">
              <a:lnSpc>
                <a:spcPct val="100000"/>
              </a:lnSpc>
              <a:spcBef>
                <a:spcPts val="300"/>
              </a:spcBef>
              <a:spcAft>
                <a:spcPts val="300"/>
              </a:spcAft>
              <a:buNone/>
            </a:pPr>
            <a:r>
              <a:rPr lang="en-GB" sz="3100" b="0" i="0" u="none" strike="noStrike" baseline="0" dirty="0">
                <a:latin typeface="+mn-lt"/>
              </a:rPr>
              <a:t>Grade-separated junctions</a:t>
            </a:r>
          </a:p>
          <a:p>
            <a:pPr marL="0" indent="0" algn="l">
              <a:lnSpc>
                <a:spcPct val="100000"/>
              </a:lnSpc>
              <a:spcBef>
                <a:spcPts val="300"/>
              </a:spcBef>
              <a:spcAft>
                <a:spcPts val="300"/>
              </a:spcAft>
              <a:buNone/>
            </a:pPr>
            <a:r>
              <a:rPr lang="en-US" sz="3100" b="0" i="0" u="none" strike="noStrike" baseline="0" dirty="0">
                <a:latin typeface="+mn-lt"/>
              </a:rPr>
              <a:t>Black spot treatment</a:t>
            </a:r>
          </a:p>
          <a:p>
            <a:pPr marL="0" indent="0" algn="l">
              <a:lnSpc>
                <a:spcPct val="100000"/>
              </a:lnSpc>
              <a:spcBef>
                <a:spcPts val="300"/>
              </a:spcBef>
              <a:spcAft>
                <a:spcPts val="300"/>
              </a:spcAft>
              <a:buNone/>
            </a:pPr>
            <a:r>
              <a:rPr lang="en-GB" sz="3100" b="0" i="0" u="none" strike="noStrike" baseline="0" dirty="0">
                <a:latin typeface="+mn-lt"/>
              </a:rPr>
              <a:t>Cross-section improvements</a:t>
            </a:r>
          </a:p>
          <a:p>
            <a:pPr marL="0" indent="0" algn="l">
              <a:lnSpc>
                <a:spcPct val="100000"/>
              </a:lnSpc>
              <a:spcBef>
                <a:spcPts val="300"/>
              </a:spcBef>
              <a:spcAft>
                <a:spcPts val="300"/>
              </a:spcAft>
              <a:buNone/>
            </a:pPr>
            <a:r>
              <a:rPr lang="en-US" sz="3100" b="0" i="0" u="none" strike="noStrike" baseline="0" dirty="0">
                <a:latin typeface="+mn-lt"/>
              </a:rPr>
              <a:t>Roadside safety treatment</a:t>
            </a:r>
          </a:p>
          <a:p>
            <a:pPr marL="0" indent="0" algn="l">
              <a:lnSpc>
                <a:spcPct val="100000"/>
              </a:lnSpc>
              <a:spcBef>
                <a:spcPts val="300"/>
              </a:spcBef>
              <a:spcAft>
                <a:spcPts val="300"/>
              </a:spcAft>
              <a:buNone/>
            </a:pPr>
            <a:r>
              <a:rPr lang="en-US" sz="3100" b="0" i="0" u="none" strike="noStrike" baseline="0" dirty="0">
                <a:latin typeface="+mn-lt"/>
              </a:rPr>
              <a:t>Improving road alignment and sight distance</a:t>
            </a:r>
          </a:p>
          <a:p>
            <a:pPr marL="0" indent="0" algn="l">
              <a:lnSpc>
                <a:spcPct val="100000"/>
              </a:lnSpc>
              <a:spcBef>
                <a:spcPts val="300"/>
              </a:spcBef>
              <a:spcAft>
                <a:spcPts val="300"/>
              </a:spcAft>
              <a:buNone/>
            </a:pPr>
            <a:r>
              <a:rPr lang="en-US" sz="3100" b="0" i="0" u="none" strike="noStrike" baseline="0" dirty="0">
                <a:latin typeface="+mn-lt"/>
              </a:rPr>
              <a:t>Reconstruction and rehabilitation of roads</a:t>
            </a:r>
          </a:p>
          <a:p>
            <a:pPr marL="0" indent="0" algn="l">
              <a:lnSpc>
                <a:spcPct val="100000"/>
              </a:lnSpc>
              <a:spcBef>
                <a:spcPts val="300"/>
              </a:spcBef>
              <a:spcAft>
                <a:spcPts val="300"/>
              </a:spcAft>
              <a:buNone/>
            </a:pPr>
            <a:r>
              <a:rPr lang="en-US" sz="3100" b="0" i="0" u="none" strike="noStrike" baseline="0" dirty="0">
                <a:latin typeface="+mn-lt"/>
              </a:rPr>
              <a:t>Guardrails and crash cushions</a:t>
            </a:r>
          </a:p>
          <a:p>
            <a:pPr marL="0" indent="0" algn="l">
              <a:lnSpc>
                <a:spcPct val="100000"/>
              </a:lnSpc>
              <a:spcBef>
                <a:spcPts val="300"/>
              </a:spcBef>
              <a:spcAft>
                <a:spcPts val="300"/>
              </a:spcAft>
              <a:buNone/>
            </a:pPr>
            <a:r>
              <a:rPr lang="en-US" sz="3100" b="0" i="0" u="none" strike="noStrike" baseline="0" dirty="0">
                <a:latin typeface="+mn-lt"/>
              </a:rPr>
              <a:t>Game accident measures</a:t>
            </a:r>
          </a:p>
          <a:p>
            <a:pPr marL="0" indent="0" algn="l">
              <a:lnSpc>
                <a:spcPct val="100000"/>
              </a:lnSpc>
              <a:spcBef>
                <a:spcPts val="300"/>
              </a:spcBef>
              <a:spcAft>
                <a:spcPts val="300"/>
              </a:spcAft>
              <a:buNone/>
            </a:pPr>
            <a:r>
              <a:rPr lang="en-US" sz="3100" b="0" i="0" u="none" strike="noStrike" baseline="0" dirty="0">
                <a:latin typeface="+mn-lt"/>
              </a:rPr>
              <a:t>Horizontal curve treatments</a:t>
            </a:r>
          </a:p>
          <a:p>
            <a:pPr marL="0" indent="0" algn="l">
              <a:lnSpc>
                <a:spcPct val="100000"/>
              </a:lnSpc>
              <a:spcBef>
                <a:spcPts val="300"/>
              </a:spcBef>
              <a:spcAft>
                <a:spcPts val="300"/>
              </a:spcAft>
              <a:buNone/>
            </a:pPr>
            <a:r>
              <a:rPr lang="en-GB" sz="3100" b="0" i="0" u="none" strike="noStrike" baseline="0" dirty="0">
                <a:latin typeface="+mn-lt"/>
              </a:rPr>
              <a:t>Road lighting</a:t>
            </a:r>
          </a:p>
          <a:p>
            <a:pPr marL="0" indent="0" algn="l">
              <a:lnSpc>
                <a:spcPct val="100000"/>
              </a:lnSpc>
              <a:spcBef>
                <a:spcPts val="300"/>
              </a:spcBef>
              <a:spcAft>
                <a:spcPts val="300"/>
              </a:spcAft>
              <a:buNone/>
            </a:pPr>
            <a:r>
              <a:rPr lang="en-US" sz="3100" b="0" i="0" u="none" strike="noStrike" baseline="0" dirty="0">
                <a:latin typeface="+mn-lt"/>
              </a:rPr>
              <a:t>Improving tunnel safety</a:t>
            </a:r>
          </a:p>
          <a:p>
            <a:pPr marL="0" indent="0" algn="l">
              <a:lnSpc>
                <a:spcPct val="100000"/>
              </a:lnSpc>
              <a:spcBef>
                <a:spcPts val="300"/>
              </a:spcBef>
              <a:spcAft>
                <a:spcPts val="300"/>
              </a:spcAft>
              <a:buNone/>
            </a:pPr>
            <a:r>
              <a:rPr lang="en-US" sz="3100" b="0" i="0" u="none" strike="noStrike" baseline="0" dirty="0">
                <a:latin typeface="+mn-lt"/>
              </a:rPr>
              <a:t>Rest stops and service areas</a:t>
            </a:r>
            <a:endParaRPr lang="en-GB" sz="3100" dirty="0">
              <a:latin typeface="+mn-lt"/>
            </a:endParaRPr>
          </a:p>
        </p:txBody>
      </p:sp>
    </p:spTree>
    <p:extLst>
      <p:ext uri="{BB962C8B-B14F-4D97-AF65-F5344CB8AC3E}">
        <p14:creationId xmlns:p14="http://schemas.microsoft.com/office/powerpoint/2010/main" val="425326862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8">
            <a:extLst>
              <a:ext uri="{FF2B5EF4-FFF2-40B4-BE49-F238E27FC236}">
                <a16:creationId xmlns:a16="http://schemas.microsoft.com/office/drawing/2014/main" id="{761CD1B6-C332-4700-E748-F79CF50625CF}"/>
              </a:ext>
            </a:extLst>
          </p:cNvPr>
          <p:cNvSpPr>
            <a:spLocks noGrp="1" noChangeArrowheads="1"/>
          </p:cNvSpPr>
          <p:nvPr>
            <p:ph type="title"/>
          </p:nvPr>
        </p:nvSpPr>
        <p:spPr>
          <a:xfrm>
            <a:off x="3044825" y="0"/>
            <a:ext cx="18288000" cy="1816100"/>
          </a:xfrm>
          <a:solidFill>
            <a:schemeClr val="bg1"/>
          </a:solidFill>
        </p:spPr>
        <p:txBody>
          <a:bodyPr/>
          <a:lstStyle/>
          <a:p>
            <a:pPr eaLnBrk="1" hangingPunct="1"/>
            <a:r>
              <a:rPr lang="en-GB" altLang="ja-JP" sz="5600" dirty="0">
                <a:ea typeface="MS PGothic" panose="020B0600070205080204" pitchFamily="34" charset="-128"/>
              </a:rPr>
              <a:t>The Handbook of Road Safety Measures</a:t>
            </a:r>
            <a:endParaRPr lang="en-US" altLang="sv-SE" sz="4400" dirty="0"/>
          </a:p>
        </p:txBody>
      </p:sp>
      <p:sp>
        <p:nvSpPr>
          <p:cNvPr id="4" name="Platshållare för innehåll 2">
            <a:extLst>
              <a:ext uri="{FF2B5EF4-FFF2-40B4-BE49-F238E27FC236}">
                <a16:creationId xmlns:a16="http://schemas.microsoft.com/office/drawing/2014/main" id="{79C6FF46-1A52-F1C8-BE4F-4611CA25094C}"/>
              </a:ext>
            </a:extLst>
          </p:cNvPr>
          <p:cNvSpPr>
            <a:spLocks noGrp="1"/>
          </p:cNvSpPr>
          <p:nvPr>
            <p:ph idx="1"/>
          </p:nvPr>
        </p:nvSpPr>
        <p:spPr>
          <a:xfrm>
            <a:off x="3044825" y="3333198"/>
            <a:ext cx="15998826" cy="8673272"/>
          </a:xfrm>
        </p:spPr>
        <p:txBody>
          <a:bodyPr>
            <a:normAutofit/>
          </a:bodyPr>
          <a:lstStyle/>
          <a:p>
            <a:pPr marL="0" indent="0">
              <a:buNone/>
              <a:defRPr/>
            </a:pPr>
            <a:r>
              <a:rPr lang="nb-NO" sz="4000" b="1" dirty="0"/>
              <a:t>Part I – Introdution</a:t>
            </a:r>
          </a:p>
          <a:p>
            <a:pPr marL="0" indent="0">
              <a:buNone/>
              <a:defRPr/>
            </a:pPr>
            <a:r>
              <a:rPr lang="nb-NO" sz="3600" dirty="0"/>
              <a:t>   Traffic safety theori</a:t>
            </a:r>
          </a:p>
          <a:p>
            <a:pPr marL="0" indent="0">
              <a:buNone/>
              <a:defRPr/>
            </a:pPr>
            <a:r>
              <a:rPr lang="nb-NO" sz="4000" b="1" dirty="0"/>
              <a:t>Part II – Effects of 142 traffic safety countermeasures in 9 areas:</a:t>
            </a:r>
          </a:p>
          <a:p>
            <a:pPr marL="1079500" indent="-361950">
              <a:defRPr/>
            </a:pPr>
            <a:r>
              <a:rPr lang="en-US" sz="3200" dirty="0"/>
              <a:t>General-Purpose Policy Instruments</a:t>
            </a:r>
          </a:p>
          <a:p>
            <a:pPr marL="1079500" indent="-361950">
              <a:defRPr/>
            </a:pPr>
            <a:r>
              <a:rPr lang="en-US" sz="3200" dirty="0"/>
              <a:t>Road Design and Road Furniture</a:t>
            </a:r>
          </a:p>
          <a:p>
            <a:pPr marL="1079500" indent="-361950">
              <a:defRPr/>
            </a:pPr>
            <a:r>
              <a:rPr lang="en-US" sz="3200" dirty="0"/>
              <a:t>Road maintenance</a:t>
            </a:r>
          </a:p>
          <a:p>
            <a:pPr marL="1079500" indent="-361950">
              <a:defRPr/>
            </a:pPr>
            <a:r>
              <a:rPr lang="en-US" sz="3200" dirty="0"/>
              <a:t>Traffic Control</a:t>
            </a:r>
          </a:p>
          <a:p>
            <a:pPr marL="1079500" indent="-361950">
              <a:defRPr/>
            </a:pPr>
            <a:r>
              <a:rPr lang="en-US" sz="3200" dirty="0"/>
              <a:t>Vehicle Design and Protective Devices</a:t>
            </a:r>
          </a:p>
          <a:p>
            <a:pPr marL="1079500" indent="-361950">
              <a:defRPr/>
            </a:pPr>
            <a:r>
              <a:rPr lang="en-US" sz="3200" dirty="0"/>
              <a:t>Vehicle and Garage Inspection</a:t>
            </a:r>
          </a:p>
          <a:p>
            <a:pPr marL="1079500" indent="-361950">
              <a:defRPr/>
            </a:pPr>
            <a:r>
              <a:rPr lang="en-US" sz="3200" dirty="0"/>
              <a:t>Driver Training and Regulation for Professional Drivers</a:t>
            </a:r>
          </a:p>
          <a:p>
            <a:pPr marL="1079500" indent="-361950">
              <a:defRPr/>
            </a:pPr>
            <a:r>
              <a:rPr lang="en-US" sz="3200" dirty="0"/>
              <a:t>Public Education and Information</a:t>
            </a:r>
          </a:p>
          <a:p>
            <a:pPr marL="1079500" indent="-361950">
              <a:defRPr/>
            </a:pPr>
            <a:r>
              <a:rPr lang="en-US" sz="3200" dirty="0"/>
              <a:t>Police Enforcement and sanctions</a:t>
            </a:r>
          </a:p>
          <a:p>
            <a:pPr marL="0" indent="0">
              <a:buNone/>
              <a:defRPr/>
            </a:pPr>
            <a:endParaRPr lang="en-GB" sz="4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52B1582-EADC-16D5-3EE4-3F3F5AEC2F3A}"/>
            </a:ext>
          </a:extLst>
        </p:cNvPr>
        <p:cNvGrpSpPr/>
        <p:nvPr/>
      </p:nvGrpSpPr>
      <p:grpSpPr>
        <a:xfrm>
          <a:off x="0" y="0"/>
          <a:ext cx="0" cy="0"/>
          <a:chOff x="0" y="0"/>
          <a:chExt cx="0" cy="0"/>
        </a:xfrm>
      </p:grpSpPr>
      <p:sp>
        <p:nvSpPr>
          <p:cNvPr id="31746" name="Rectangle 8">
            <a:extLst>
              <a:ext uri="{FF2B5EF4-FFF2-40B4-BE49-F238E27FC236}">
                <a16:creationId xmlns:a16="http://schemas.microsoft.com/office/drawing/2014/main" id="{7D129A78-F225-D4F6-49C9-6286AEE080F7}"/>
              </a:ext>
            </a:extLst>
          </p:cNvPr>
          <p:cNvSpPr>
            <a:spLocks noGrp="1" noChangeArrowheads="1"/>
          </p:cNvSpPr>
          <p:nvPr>
            <p:ph type="title"/>
          </p:nvPr>
        </p:nvSpPr>
        <p:spPr>
          <a:xfrm>
            <a:off x="3044825" y="417444"/>
            <a:ext cx="18288000" cy="1816100"/>
          </a:xfrm>
          <a:solidFill>
            <a:schemeClr val="bg1"/>
          </a:solidFill>
        </p:spPr>
        <p:txBody>
          <a:bodyPr>
            <a:normAutofit/>
          </a:bodyPr>
          <a:lstStyle/>
          <a:p>
            <a:r>
              <a:rPr lang="en-GB" altLang="ja-JP" sz="5600" dirty="0">
                <a:ea typeface="MS PGothic" panose="020B0600070205080204" pitchFamily="34" charset="-128"/>
              </a:rPr>
              <a:t>The Handbook of Road Safety Measures</a:t>
            </a:r>
            <a:br>
              <a:rPr lang="en-GB" altLang="ja-JP" sz="5600" dirty="0">
                <a:ea typeface="MS PGothic" panose="020B0600070205080204" pitchFamily="34" charset="-128"/>
              </a:rPr>
            </a:br>
            <a:r>
              <a:rPr lang="nb-NO" sz="4400" b="1" dirty="0"/>
              <a:t>For each countermeasure the following issues are described</a:t>
            </a:r>
            <a:endParaRPr lang="en-US" altLang="sv-SE" sz="4400" dirty="0"/>
          </a:p>
        </p:txBody>
      </p:sp>
      <p:sp>
        <p:nvSpPr>
          <p:cNvPr id="4" name="Platshållare för innehåll 2">
            <a:extLst>
              <a:ext uri="{FF2B5EF4-FFF2-40B4-BE49-F238E27FC236}">
                <a16:creationId xmlns:a16="http://schemas.microsoft.com/office/drawing/2014/main" id="{9BBC25FF-A9C8-B7C9-B73C-0571448FD1FE}"/>
              </a:ext>
            </a:extLst>
          </p:cNvPr>
          <p:cNvSpPr>
            <a:spLocks noGrp="1"/>
          </p:cNvSpPr>
          <p:nvPr>
            <p:ph idx="1"/>
          </p:nvPr>
        </p:nvSpPr>
        <p:spPr>
          <a:xfrm>
            <a:off x="2468355" y="3671682"/>
            <a:ext cx="12798149" cy="5611466"/>
          </a:xfrm>
        </p:spPr>
        <p:txBody>
          <a:bodyPr>
            <a:normAutofit/>
          </a:bodyPr>
          <a:lstStyle/>
          <a:p>
            <a:pPr marL="1079500" indent="-536576">
              <a:defRPr/>
            </a:pPr>
            <a:r>
              <a:rPr lang="nb-NO" sz="4000" dirty="0"/>
              <a:t>Problem and objectives</a:t>
            </a:r>
          </a:p>
          <a:p>
            <a:pPr marL="1079500" indent="-536576">
              <a:defRPr/>
            </a:pPr>
            <a:r>
              <a:rPr lang="nb-NO" sz="4000" dirty="0"/>
              <a:t>Description of the measure</a:t>
            </a:r>
          </a:p>
          <a:p>
            <a:pPr marL="1079500" indent="-536576">
              <a:defRPr/>
            </a:pPr>
            <a:r>
              <a:rPr lang="nb-NO" sz="4000" b="1" dirty="0"/>
              <a:t>Effects on acccidents</a:t>
            </a:r>
          </a:p>
          <a:p>
            <a:pPr marL="1079500" indent="-536576">
              <a:defRPr/>
            </a:pPr>
            <a:r>
              <a:rPr lang="en-GB" sz="4000" dirty="0"/>
              <a:t>Effects on mobility and the environment</a:t>
            </a:r>
          </a:p>
          <a:p>
            <a:pPr marL="1079500" indent="-536576">
              <a:defRPr/>
            </a:pPr>
            <a:r>
              <a:rPr lang="en-GB" sz="4000" b="1" dirty="0"/>
              <a:t>Costs</a:t>
            </a:r>
          </a:p>
          <a:p>
            <a:pPr marL="1079500" indent="-536576">
              <a:defRPr/>
            </a:pPr>
            <a:r>
              <a:rPr lang="en-GB" sz="4000" dirty="0"/>
              <a:t>Cost/benefit analysis</a:t>
            </a:r>
          </a:p>
        </p:txBody>
      </p:sp>
    </p:spTree>
    <p:extLst>
      <p:ext uri="{BB962C8B-B14F-4D97-AF65-F5344CB8AC3E}">
        <p14:creationId xmlns:p14="http://schemas.microsoft.com/office/powerpoint/2010/main" val="103305373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B8EC8-5D38-676F-92DF-32D43A1B7D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781B0A-4B3F-7936-F1C2-29C120016BE1}"/>
              </a:ext>
            </a:extLst>
          </p:cNvPr>
          <p:cNvSpPr>
            <a:spLocks noGrp="1"/>
          </p:cNvSpPr>
          <p:nvPr>
            <p:ph type="title"/>
          </p:nvPr>
        </p:nvSpPr>
        <p:spPr/>
        <p:txBody>
          <a:bodyPr>
            <a:normAutofit/>
          </a:bodyPr>
          <a:lstStyle/>
          <a:p>
            <a:r>
              <a:rPr lang="en-GB" sz="6600" kern="100" dirty="0">
                <a:latin typeface="Tw Cen MT" panose="020B0602020104020603" pitchFamily="34" charset="0"/>
                <a:cs typeface="Times New Roman" panose="02020603050405020304" pitchFamily="18" charset="0"/>
              </a:rPr>
              <a:t>Selection of countermeasures</a:t>
            </a:r>
          </a:p>
        </p:txBody>
      </p:sp>
      <p:sp>
        <p:nvSpPr>
          <p:cNvPr id="3" name="Content Placeholder 2">
            <a:extLst>
              <a:ext uri="{FF2B5EF4-FFF2-40B4-BE49-F238E27FC236}">
                <a16:creationId xmlns:a16="http://schemas.microsoft.com/office/drawing/2014/main" id="{D58E8462-4127-6420-CF68-529B1E77C440}"/>
              </a:ext>
            </a:extLst>
          </p:cNvPr>
          <p:cNvSpPr>
            <a:spLocks noGrp="1"/>
          </p:cNvSpPr>
          <p:nvPr>
            <p:ph idx="1"/>
          </p:nvPr>
        </p:nvSpPr>
        <p:spPr>
          <a:xfrm>
            <a:off x="1675963" y="3269484"/>
            <a:ext cx="21703581" cy="9772163"/>
          </a:xfrm>
        </p:spPr>
        <p:txBody>
          <a:bodyPr>
            <a:normAutofit/>
          </a:bodyPr>
          <a:lstStyle/>
          <a:p>
            <a:pPr marL="0" algn="just">
              <a:lnSpc>
                <a:spcPct val="100000"/>
              </a:lnSpc>
              <a:spcBef>
                <a:spcPts val="600"/>
              </a:spcBef>
              <a:spcAft>
                <a:spcPts val="600"/>
              </a:spcAft>
              <a:buNone/>
            </a:pPr>
            <a:r>
              <a:rPr lang="en-GB" sz="4400" noProof="0" dirty="0">
                <a:effectLst/>
                <a:latin typeface="+mn-lt"/>
                <a:ea typeface="Arial" panose="020B0604020202020204" pitchFamily="34" charset="0"/>
              </a:rPr>
              <a:t>When thinking about appropriate countermeasures, the following issues to be considered:</a:t>
            </a:r>
          </a:p>
          <a:p>
            <a:pPr>
              <a:lnSpc>
                <a:spcPct val="100000"/>
              </a:lnSpc>
              <a:spcBef>
                <a:spcPts val="600"/>
              </a:spcBef>
              <a:spcAft>
                <a:spcPts val="600"/>
              </a:spcAft>
              <a:tabLst>
                <a:tab pos="228600" algn="l"/>
                <a:tab pos="828040" algn="l"/>
              </a:tabLst>
            </a:pPr>
            <a:r>
              <a:rPr lang="en-GB" sz="4400" noProof="0" dirty="0">
                <a:effectLst/>
                <a:latin typeface="+mn-lt"/>
                <a:ea typeface="Calibri" panose="020F0502020204030204" pitchFamily="34" charset="0"/>
              </a:rPr>
              <a:t>Cost-effectiveness. Low-cost measures should be prioritised</a:t>
            </a:r>
            <a:r>
              <a:rPr lang="en-GB" sz="4400" noProof="0" dirty="0">
                <a:latin typeface="+mn-lt"/>
                <a:ea typeface="Calibri" panose="020F0502020204030204" pitchFamily="34" charset="0"/>
              </a:rPr>
              <a:t> - s</a:t>
            </a:r>
            <a:r>
              <a:rPr lang="en-GB" sz="4400" noProof="0" dirty="0">
                <a:effectLst/>
                <a:latin typeface="+mn-lt"/>
                <a:ea typeface="Calibri" panose="020F0502020204030204" pitchFamily="34" charset="0"/>
              </a:rPr>
              <a:t>ome measures may be effective but may be unnecessarily expensive.</a:t>
            </a:r>
          </a:p>
          <a:p>
            <a:pPr algn="just">
              <a:lnSpc>
                <a:spcPct val="100000"/>
              </a:lnSpc>
              <a:spcBef>
                <a:spcPts val="600"/>
              </a:spcBef>
              <a:spcAft>
                <a:spcPts val="600"/>
              </a:spcAft>
              <a:tabLst>
                <a:tab pos="228600" algn="l"/>
                <a:tab pos="828040" algn="l"/>
              </a:tabLst>
            </a:pPr>
            <a:r>
              <a:rPr lang="en-GB" sz="4400" noProof="0" dirty="0">
                <a:effectLst/>
                <a:latin typeface="+mn-lt"/>
                <a:ea typeface="Calibri" panose="020F0502020204030204" pitchFamily="34" charset="0"/>
              </a:rPr>
              <a:t>Long-lasting, i.e., the initial effect does not wear off as drivers get used to them.</a:t>
            </a:r>
          </a:p>
          <a:p>
            <a:pPr algn="just">
              <a:lnSpc>
                <a:spcPct val="100000"/>
              </a:lnSpc>
              <a:spcBef>
                <a:spcPts val="600"/>
              </a:spcBef>
              <a:spcAft>
                <a:spcPts val="600"/>
              </a:spcAft>
              <a:tabLst>
                <a:tab pos="228600" algn="l"/>
                <a:tab pos="828040" algn="l"/>
              </a:tabLst>
            </a:pPr>
            <a:r>
              <a:rPr lang="en-GB" sz="4400" noProof="0" dirty="0">
                <a:effectLst/>
                <a:latin typeface="+mn-lt"/>
                <a:ea typeface="Calibri" panose="020F0502020204030204" pitchFamily="34" charset="0"/>
              </a:rPr>
              <a:t>Will not increase unsafety (not causing other types of accidents, or nuisances).</a:t>
            </a:r>
          </a:p>
          <a:p>
            <a:pPr>
              <a:lnSpc>
                <a:spcPct val="100000"/>
              </a:lnSpc>
              <a:spcBef>
                <a:spcPts val="600"/>
              </a:spcBef>
              <a:spcAft>
                <a:spcPts val="600"/>
              </a:spcAft>
              <a:tabLst>
                <a:tab pos="228600" algn="l"/>
                <a:tab pos="828040" algn="l"/>
              </a:tabLst>
            </a:pPr>
            <a:r>
              <a:rPr lang="en-GB" sz="4400" noProof="0" dirty="0">
                <a:effectLst/>
                <a:latin typeface="+mn-lt"/>
                <a:ea typeface="Calibri" panose="020F0502020204030204" pitchFamily="34" charset="0"/>
              </a:rPr>
              <a:t>Will its implementation need considerable publicity campaign or heavy police enforcement?</a:t>
            </a:r>
          </a:p>
          <a:p>
            <a:pPr algn="just">
              <a:lnSpc>
                <a:spcPct val="100000"/>
              </a:lnSpc>
              <a:spcBef>
                <a:spcPts val="600"/>
              </a:spcBef>
              <a:spcAft>
                <a:spcPts val="600"/>
              </a:spcAft>
              <a:tabLst>
                <a:tab pos="228600" algn="l"/>
                <a:tab pos="828040" algn="l"/>
              </a:tabLst>
            </a:pPr>
            <a:r>
              <a:rPr lang="en-GB" sz="4400" noProof="0" dirty="0">
                <a:effectLst/>
                <a:latin typeface="+mn-lt"/>
                <a:ea typeface="Calibri" panose="020F0502020204030204" pitchFamily="34" charset="0"/>
              </a:rPr>
              <a:t>Can the necessity of its implementation be explained to decision makers?</a:t>
            </a:r>
          </a:p>
          <a:p>
            <a:pPr marL="0" indent="0" algn="just">
              <a:lnSpc>
                <a:spcPct val="100000"/>
              </a:lnSpc>
              <a:spcBef>
                <a:spcPts val="600"/>
              </a:spcBef>
              <a:spcAft>
                <a:spcPts val="600"/>
              </a:spcAft>
              <a:buNone/>
            </a:pPr>
            <a:endParaRPr lang="en-GB" sz="4400" noProof="0" dirty="0">
              <a:effectLst/>
              <a:latin typeface="+mn-lt"/>
              <a:ea typeface="Arial" panose="020B0604020202020204" pitchFamily="34" charset="0"/>
            </a:endParaRPr>
          </a:p>
        </p:txBody>
      </p:sp>
    </p:spTree>
    <p:extLst>
      <p:ext uri="{BB962C8B-B14F-4D97-AF65-F5344CB8AC3E}">
        <p14:creationId xmlns:p14="http://schemas.microsoft.com/office/powerpoint/2010/main" val="400270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0FA3-ACF8-542A-4160-AD274BC15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7869B-535B-059C-E0B4-C2DCF8E85F28}"/>
              </a:ext>
            </a:extLst>
          </p:cNvPr>
          <p:cNvSpPr>
            <a:spLocks noGrp="1"/>
          </p:cNvSpPr>
          <p:nvPr>
            <p:ph type="title"/>
          </p:nvPr>
        </p:nvSpPr>
        <p:spPr>
          <a:xfrm>
            <a:off x="1675964" y="528880"/>
            <a:ext cx="21025723" cy="1772894"/>
          </a:xfrm>
        </p:spPr>
        <p:txBody>
          <a:bodyPr>
            <a:normAutofit/>
          </a:bodyPr>
          <a:lstStyle/>
          <a:p>
            <a:pPr marL="0" indent="0"/>
            <a:r>
              <a:rPr lang="en-GB" sz="6600" kern="100" dirty="0">
                <a:latin typeface="Tw Cen MT" panose="020B0602020104020603" pitchFamily="34" charset="0"/>
                <a:cs typeface="Times New Roman" panose="02020603050405020304" pitchFamily="18" charset="0"/>
              </a:rPr>
              <a:t>Economic assessment of countermeasures </a:t>
            </a:r>
          </a:p>
        </p:txBody>
      </p:sp>
      <p:sp>
        <p:nvSpPr>
          <p:cNvPr id="3" name="Content Placeholder 2">
            <a:extLst>
              <a:ext uri="{FF2B5EF4-FFF2-40B4-BE49-F238E27FC236}">
                <a16:creationId xmlns:a16="http://schemas.microsoft.com/office/drawing/2014/main" id="{0733D336-9C94-FED0-9ACD-33BE561696AA}"/>
              </a:ext>
            </a:extLst>
          </p:cNvPr>
          <p:cNvSpPr>
            <a:spLocks noGrp="1"/>
          </p:cNvSpPr>
          <p:nvPr>
            <p:ph idx="1"/>
          </p:nvPr>
        </p:nvSpPr>
        <p:spPr>
          <a:xfrm>
            <a:off x="1675964" y="3218227"/>
            <a:ext cx="21025723" cy="9563496"/>
          </a:xfrm>
        </p:spPr>
        <p:txBody>
          <a:bodyPr>
            <a:normAutofit fontScale="25000" lnSpcReduction="20000"/>
          </a:bodyPr>
          <a:lstStyle/>
          <a:p>
            <a:pPr marL="0" indent="0">
              <a:lnSpc>
                <a:spcPct val="120000"/>
              </a:lnSpc>
              <a:spcBef>
                <a:spcPts val="300"/>
              </a:spcBef>
              <a:spcAft>
                <a:spcPts val="300"/>
              </a:spcAft>
              <a:buNone/>
            </a:pPr>
            <a:r>
              <a:rPr lang="en-GB" altLang="ja-JP" sz="16800" dirty="0">
                <a:latin typeface="+mn-lt"/>
              </a:rPr>
              <a:t>The Handbook of Road Safety Measures indicates the </a:t>
            </a:r>
            <a:r>
              <a:rPr lang="en-GB" sz="16800" dirty="0">
                <a:latin typeface="+mn-lt"/>
              </a:rPr>
              <a:t>safety effect of the identified countermeasure as a percentual decrease of accidents. </a:t>
            </a:r>
            <a:br>
              <a:rPr lang="en-GB" sz="16800" dirty="0">
                <a:latin typeface="+mn-lt"/>
              </a:rPr>
            </a:br>
            <a:r>
              <a:rPr lang="en-GB" sz="16800" dirty="0">
                <a:latin typeface="+mn-lt"/>
              </a:rPr>
              <a:t>This percentual decrease yields the monetary benefit of the measure.</a:t>
            </a:r>
          </a:p>
          <a:p>
            <a:pPr marL="0" indent="0">
              <a:lnSpc>
                <a:spcPct val="120000"/>
              </a:lnSpc>
              <a:spcBef>
                <a:spcPts val="600"/>
              </a:spcBef>
              <a:spcAft>
                <a:spcPts val="600"/>
              </a:spcAft>
              <a:buNone/>
            </a:pPr>
            <a:r>
              <a:rPr lang="en-GB" sz="16800" dirty="0">
                <a:latin typeface="+mn-lt"/>
              </a:rPr>
              <a:t>The handbook (often) also indicates the costs of implementing a certain countermeasure.</a:t>
            </a:r>
          </a:p>
          <a:p>
            <a:pPr marL="0">
              <a:lnSpc>
                <a:spcPct val="120000"/>
              </a:lnSpc>
              <a:spcBef>
                <a:spcPts val="300"/>
              </a:spcBef>
              <a:spcAft>
                <a:spcPts val="300"/>
              </a:spcAft>
              <a:buNone/>
            </a:pPr>
            <a:r>
              <a:rPr lang="en-GB" sz="16800" dirty="0">
                <a:latin typeface="+mn-lt"/>
              </a:rPr>
              <a:t>To assess the proposed countermeasures, the economic criteria “net benefits” can be used. </a:t>
            </a:r>
            <a:br>
              <a:rPr lang="en-GB" sz="16800" dirty="0">
                <a:latin typeface="+mn-lt"/>
              </a:rPr>
            </a:br>
            <a:r>
              <a:rPr lang="en-GB" sz="16800" dirty="0">
                <a:latin typeface="+mn-lt"/>
              </a:rPr>
              <a:t>The net benefit approach assesses countermeasures by their safety benefits minus construction costs and it yields the most desirable alternative with the highest net benefit:</a:t>
            </a:r>
          </a:p>
          <a:p>
            <a:pPr marL="0">
              <a:lnSpc>
                <a:spcPct val="120000"/>
              </a:lnSpc>
              <a:spcBef>
                <a:spcPts val="300"/>
              </a:spcBef>
              <a:spcAft>
                <a:spcPts val="300"/>
              </a:spcAft>
              <a:buNone/>
            </a:pPr>
            <a:r>
              <a:rPr lang="en-GB" sz="16800" dirty="0">
                <a:latin typeface="+mn-lt"/>
              </a:rPr>
              <a:t>			Net Benefit = Benefits – Costs</a:t>
            </a:r>
          </a:p>
          <a:p>
            <a:pPr marL="0" indent="0">
              <a:lnSpc>
                <a:spcPct val="120000"/>
              </a:lnSpc>
              <a:spcBef>
                <a:spcPts val="1200"/>
              </a:spcBef>
              <a:spcAft>
                <a:spcPts val="1200"/>
              </a:spcAft>
              <a:buNone/>
            </a:pPr>
            <a:r>
              <a:rPr lang="en-GB" sz="16800" dirty="0">
                <a:latin typeface="+mn-lt"/>
              </a:rPr>
              <a:t>For a countermeasure to be economically justified, its net benefits should be greater than zero. For each section with any countermeasure with negative benefits, the “do-nothing” alternative </a:t>
            </a:r>
            <a:br>
              <a:rPr lang="en-GB" sz="16800" dirty="0">
                <a:latin typeface="+mn-lt"/>
              </a:rPr>
            </a:br>
            <a:r>
              <a:rPr lang="en-GB" sz="16800" dirty="0">
                <a:latin typeface="+mn-lt"/>
              </a:rPr>
              <a:t>is considered more favourable.</a:t>
            </a:r>
          </a:p>
          <a:p>
            <a:pPr marL="0" indent="0">
              <a:lnSpc>
                <a:spcPct val="120000"/>
              </a:lnSpc>
              <a:spcBef>
                <a:spcPts val="600"/>
              </a:spcBef>
              <a:spcAft>
                <a:spcPts val="600"/>
              </a:spcAft>
              <a:buNone/>
            </a:pPr>
            <a:r>
              <a:rPr lang="en-GB" sz="16800" b="1" dirty="0">
                <a:latin typeface="+mn-lt"/>
              </a:rPr>
              <a:t>The output from the economic assessment is a list of hazardous sections with their </a:t>
            </a:r>
            <a:br>
              <a:rPr lang="en-GB" sz="16800" b="1" dirty="0">
                <a:latin typeface="+mn-lt"/>
              </a:rPr>
            </a:br>
            <a:r>
              <a:rPr lang="en-GB" sz="16800" b="1" dirty="0">
                <a:latin typeface="+mn-lt"/>
              </a:rPr>
              <a:t>Net Benefit values.</a:t>
            </a:r>
          </a:p>
          <a:p>
            <a:pPr marL="0" indent="0" algn="just">
              <a:spcBef>
                <a:spcPts val="600"/>
              </a:spcBef>
              <a:spcAft>
                <a:spcPts val="600"/>
              </a:spcAft>
              <a:buNone/>
            </a:pPr>
            <a:endParaRPr lang="en-GB" sz="17600" dirty="0">
              <a:latin typeface="+mn-lt"/>
            </a:endParaRPr>
          </a:p>
          <a:p>
            <a:pPr marL="0" indent="0" algn="just">
              <a:spcBef>
                <a:spcPts val="600"/>
              </a:spcBef>
              <a:spcAft>
                <a:spcPts val="600"/>
              </a:spcAft>
              <a:buNone/>
            </a:pPr>
            <a:endParaRPr lang="en-GB" sz="17600" dirty="0">
              <a:latin typeface="+mn-lt"/>
            </a:endParaRPr>
          </a:p>
          <a:p>
            <a:pPr marL="0" indent="0" algn="just">
              <a:spcBef>
                <a:spcPts val="600"/>
              </a:spcBef>
              <a:spcAft>
                <a:spcPts val="600"/>
              </a:spcAft>
              <a:buNone/>
            </a:pPr>
            <a:endParaRPr lang="en-GB" sz="4400" noProof="0" dirty="0">
              <a:effectLst/>
              <a:latin typeface="+mn-lt"/>
              <a:ea typeface="Arial" panose="020B0604020202020204" pitchFamily="34" charset="0"/>
            </a:endParaRPr>
          </a:p>
        </p:txBody>
      </p:sp>
    </p:spTree>
    <p:extLst>
      <p:ext uri="{BB962C8B-B14F-4D97-AF65-F5344CB8AC3E}">
        <p14:creationId xmlns:p14="http://schemas.microsoft.com/office/powerpoint/2010/main" val="311946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84B90-A730-020B-67CC-9F81B8BC955F}"/>
              </a:ext>
            </a:extLst>
          </p:cNvPr>
          <p:cNvSpPr txBox="1"/>
          <p:nvPr/>
        </p:nvSpPr>
        <p:spPr>
          <a:xfrm>
            <a:off x="1867181" y="3370839"/>
            <a:ext cx="20138054" cy="1354217"/>
          </a:xfrm>
          <a:prstGeom prst="rect">
            <a:avLst/>
          </a:prstGeom>
          <a:noFill/>
        </p:spPr>
        <p:txBody>
          <a:bodyPr wrap="square">
            <a:spAutoFit/>
          </a:bodyPr>
          <a:lstStyle/>
          <a:p>
            <a:pPr>
              <a:spcBef>
                <a:spcPts val="600"/>
              </a:spcBef>
              <a:spcAft>
                <a:spcPts val="600"/>
              </a:spcAft>
            </a:pPr>
            <a:r>
              <a:rPr lang="en-GB" sz="3600" noProof="0" dirty="0">
                <a:effectLst/>
                <a:latin typeface="+mn-lt"/>
                <a:ea typeface="Arial" panose="020B0604020202020204" pitchFamily="34" charset="0"/>
              </a:rPr>
              <a:t>Two single crashes occurred, leaving the carriageway. </a:t>
            </a:r>
            <a:r>
              <a:rPr lang="en-GB" dirty="0">
                <a:ea typeface="Arial" panose="020B0604020202020204" pitchFamily="34" charset="0"/>
              </a:rPr>
              <a:t>Both crashes occurred on wet road surface. </a:t>
            </a:r>
          </a:p>
          <a:p>
            <a:pPr>
              <a:spcBef>
                <a:spcPts val="600"/>
              </a:spcBef>
              <a:spcAft>
                <a:spcPts val="600"/>
              </a:spcAft>
            </a:pPr>
            <a:r>
              <a:rPr lang="en-GB" dirty="0">
                <a:ea typeface="Arial" panose="020B0604020202020204" pitchFamily="34" charset="0"/>
              </a:rPr>
              <a:t>One </a:t>
            </a:r>
            <a:r>
              <a:rPr lang="en-GB" sz="3600" noProof="0" dirty="0">
                <a:effectLst/>
                <a:latin typeface="+mn-lt"/>
                <a:ea typeface="Arial" panose="020B0604020202020204" pitchFamily="34" charset="0"/>
              </a:rPr>
              <a:t>with damage only and one with injury. </a:t>
            </a:r>
          </a:p>
        </p:txBody>
      </p:sp>
      <p:pic>
        <p:nvPicPr>
          <p:cNvPr id="15" name="Picture 4">
            <a:extLst>
              <a:ext uri="{FF2B5EF4-FFF2-40B4-BE49-F238E27FC236}">
                <a16:creationId xmlns:a16="http://schemas.microsoft.com/office/drawing/2014/main" id="{F3ECBF82-CCDA-6D86-AD65-CC95E3C72465}"/>
              </a:ext>
            </a:extLst>
          </p:cNvPr>
          <p:cNvPicPr>
            <a:picLocks noChangeAspect="1" noChangeArrowheads="1"/>
          </p:cNvPicPr>
          <p:nvPr/>
        </p:nvPicPr>
        <p:blipFill rotWithShape="1">
          <a:blip r:embed="rId2" cstate="email">
            <a:lum bright="10000"/>
            <a:grayscl/>
            <a:extLst>
              <a:ext uri="{28A0092B-C50C-407E-A947-70E740481C1C}">
                <a14:useLocalDpi xmlns:a14="http://schemas.microsoft.com/office/drawing/2010/main" val="0"/>
              </a:ext>
            </a:extLst>
          </a:blip>
          <a:srcRect l="5008" t="4504" b="30844"/>
          <a:stretch/>
        </p:blipFill>
        <p:spPr bwMode="auto">
          <a:xfrm>
            <a:off x="12463608" y="6858000"/>
            <a:ext cx="7214157" cy="3030757"/>
          </a:xfrm>
          <a:prstGeom prst="rect">
            <a:avLst/>
          </a:prstGeom>
          <a:noFill/>
          <a:ln>
            <a:noFill/>
          </a:ln>
          <a:scene3d>
            <a:camera prst="orthographicFront">
              <a:rot lat="0" lon="10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DFB7AD53-327D-43A5-A307-8260DB2A304C}"/>
              </a:ext>
            </a:extLst>
          </p:cNvPr>
          <p:cNvSpPr txBox="1"/>
          <p:nvPr/>
        </p:nvSpPr>
        <p:spPr>
          <a:xfrm>
            <a:off x="1865582" y="6580697"/>
            <a:ext cx="10048462" cy="646331"/>
          </a:xfrm>
          <a:prstGeom prst="rect">
            <a:avLst/>
          </a:prstGeom>
          <a:noFill/>
        </p:spPr>
        <p:txBody>
          <a:bodyPr wrap="square">
            <a:spAutoFit/>
          </a:bodyPr>
          <a:lstStyle/>
          <a:p>
            <a:pPr marL="0" indent="0" algn="just">
              <a:lnSpc>
                <a:spcPct val="100000"/>
              </a:lnSpc>
              <a:spcBef>
                <a:spcPts val="600"/>
              </a:spcBef>
              <a:spcAft>
                <a:spcPts val="600"/>
              </a:spcAft>
              <a:buNone/>
            </a:pPr>
            <a:r>
              <a:rPr lang="en-GB" sz="3600" noProof="0" dirty="0">
                <a:effectLst/>
                <a:latin typeface="+mn-lt"/>
                <a:ea typeface="Arial" panose="020B0604020202020204" pitchFamily="34" charset="0"/>
              </a:rPr>
              <a:t>The site visit revealed a</a:t>
            </a:r>
            <a:r>
              <a:rPr lang="en-GB" dirty="0"/>
              <a:t> steep slope along </a:t>
            </a:r>
            <a:r>
              <a:rPr lang="sv-SE" dirty="0"/>
              <a:t>the road.</a:t>
            </a:r>
            <a:endParaRPr lang="en-GB" sz="3600" noProof="0" dirty="0">
              <a:effectLst/>
              <a:latin typeface="+mn-lt"/>
              <a:ea typeface="Arial" panose="020B0604020202020204" pitchFamily="34" charset="0"/>
            </a:endParaRPr>
          </a:p>
        </p:txBody>
      </p:sp>
      <p:sp>
        <p:nvSpPr>
          <p:cNvPr id="18" name="TextBox 17">
            <a:extLst>
              <a:ext uri="{FF2B5EF4-FFF2-40B4-BE49-F238E27FC236}">
                <a16:creationId xmlns:a16="http://schemas.microsoft.com/office/drawing/2014/main" id="{D2ADC5BE-ADB7-97F5-FA9F-C83C52EEA2A6}"/>
              </a:ext>
            </a:extLst>
          </p:cNvPr>
          <p:cNvSpPr txBox="1"/>
          <p:nvPr/>
        </p:nvSpPr>
        <p:spPr>
          <a:xfrm>
            <a:off x="1865582" y="10744407"/>
            <a:ext cx="19481385" cy="646331"/>
          </a:xfrm>
          <a:prstGeom prst="rect">
            <a:avLst/>
          </a:prstGeom>
          <a:noFill/>
        </p:spPr>
        <p:txBody>
          <a:bodyPr wrap="square">
            <a:spAutoFit/>
          </a:bodyPr>
          <a:lstStyle/>
          <a:p>
            <a:r>
              <a:rPr lang="en-GB" dirty="0"/>
              <a:t>Proposal for countermeasure: </a:t>
            </a:r>
            <a:r>
              <a:rPr lang="en-GB" dirty="0">
                <a:ea typeface="Arial" panose="020B0604020202020204" pitchFamily="34" charset="0"/>
              </a:rPr>
              <a:t>Installing guard rails along the </a:t>
            </a:r>
            <a:r>
              <a:rPr lang="en-GB" dirty="0"/>
              <a:t>section with steep slope </a:t>
            </a:r>
            <a:r>
              <a:rPr lang="sv-SE" dirty="0"/>
              <a:t>on the road </a:t>
            </a:r>
            <a:r>
              <a:rPr lang="en-GB" dirty="0"/>
              <a:t>side</a:t>
            </a:r>
            <a:r>
              <a:rPr lang="sv-SE" dirty="0"/>
              <a:t>.</a:t>
            </a:r>
          </a:p>
        </p:txBody>
      </p:sp>
      <p:sp>
        <p:nvSpPr>
          <p:cNvPr id="20" name="Title 1">
            <a:extLst>
              <a:ext uri="{FF2B5EF4-FFF2-40B4-BE49-F238E27FC236}">
                <a16:creationId xmlns:a16="http://schemas.microsoft.com/office/drawing/2014/main" id="{C1BA820F-DB8A-1C60-1419-82E7912F4402}"/>
              </a:ext>
            </a:extLst>
          </p:cNvPr>
          <p:cNvSpPr>
            <a:spLocks noGrp="1"/>
          </p:cNvSpPr>
          <p:nvPr>
            <p:ph type="title"/>
          </p:nvPr>
        </p:nvSpPr>
        <p:spPr>
          <a:xfrm>
            <a:off x="0" y="-16334"/>
            <a:ext cx="24377650" cy="2859486"/>
          </a:xfrm>
          <a:solidFill>
            <a:schemeClr val="bg1"/>
          </a:solidFill>
        </p:spPr>
        <p:txBody>
          <a:bodyPr>
            <a:normAutofit/>
          </a:bodyPr>
          <a:lstStyle/>
          <a:p>
            <a:pPr marL="0" indent="0"/>
            <a:r>
              <a:rPr lang="en-GB" sz="6600" kern="100" dirty="0">
                <a:latin typeface="Tw Cen MT" panose="020B0602020104020603" pitchFamily="34" charset="0"/>
                <a:cs typeface="Times New Roman" panose="02020603050405020304" pitchFamily="18" charset="0"/>
              </a:rPr>
              <a:t>	Example</a:t>
            </a:r>
            <a:br>
              <a:rPr lang="en-GB" sz="6600" kern="100" dirty="0">
                <a:latin typeface="Tw Cen MT" panose="020B0602020104020603" pitchFamily="34" charset="0"/>
                <a:cs typeface="Times New Roman" panose="02020603050405020304" pitchFamily="18" charset="0"/>
              </a:rPr>
            </a:br>
            <a:r>
              <a:rPr lang="en-GB" sz="6600" kern="100" dirty="0">
                <a:latin typeface="Tw Cen MT" panose="020B0602020104020603" pitchFamily="34" charset="0"/>
                <a:cs typeface="Times New Roman" panose="02020603050405020304" pitchFamily="18" charset="0"/>
              </a:rPr>
              <a:t>	</a:t>
            </a:r>
            <a:r>
              <a:rPr lang="en-GB" sz="5400" kern="100" dirty="0">
                <a:latin typeface="Tw Cen MT" panose="020B0602020104020603" pitchFamily="34" charset="0"/>
                <a:cs typeface="Times New Roman" panose="02020603050405020304" pitchFamily="18" charset="0"/>
              </a:rPr>
              <a:t>A subsection of a hazardous section</a:t>
            </a:r>
          </a:p>
        </p:txBody>
      </p:sp>
      <p:sp>
        <p:nvSpPr>
          <p:cNvPr id="22" name="TextBox 21">
            <a:extLst>
              <a:ext uri="{FF2B5EF4-FFF2-40B4-BE49-F238E27FC236}">
                <a16:creationId xmlns:a16="http://schemas.microsoft.com/office/drawing/2014/main" id="{50A2A531-152F-DBDB-3CB2-4F0084ABE38C}"/>
              </a:ext>
            </a:extLst>
          </p:cNvPr>
          <p:cNvSpPr txBox="1"/>
          <p:nvPr/>
        </p:nvSpPr>
        <p:spPr>
          <a:xfrm>
            <a:off x="1867181" y="4830816"/>
            <a:ext cx="19125922" cy="1354217"/>
          </a:xfrm>
          <a:prstGeom prst="rect">
            <a:avLst/>
          </a:prstGeom>
          <a:noFill/>
        </p:spPr>
        <p:txBody>
          <a:bodyPr wrap="square">
            <a:spAutoFit/>
          </a:bodyPr>
          <a:lstStyle/>
          <a:p>
            <a:pPr algn="just">
              <a:spcBef>
                <a:spcPts val="600"/>
              </a:spcBef>
              <a:spcAft>
                <a:spcPts val="600"/>
              </a:spcAft>
            </a:pPr>
            <a:r>
              <a:rPr lang="en-GB" dirty="0"/>
              <a:t>1 injury accident: cost 950,000 EUR and 1 damage only accident: cost 1,500 EUR</a:t>
            </a:r>
          </a:p>
          <a:p>
            <a:pPr algn="just">
              <a:spcBef>
                <a:spcPts val="600"/>
              </a:spcBef>
              <a:spcAft>
                <a:spcPts val="600"/>
              </a:spcAft>
            </a:pPr>
            <a:r>
              <a:rPr lang="en-GB" dirty="0">
                <a:ea typeface="Arial" panose="020B0604020202020204" pitchFamily="34" charset="0"/>
              </a:rPr>
              <a:t>Total accident costs: 951,500 EUR</a:t>
            </a:r>
          </a:p>
        </p:txBody>
      </p:sp>
      <p:grpSp>
        <p:nvGrpSpPr>
          <p:cNvPr id="29" name="Group 28">
            <a:extLst>
              <a:ext uri="{FF2B5EF4-FFF2-40B4-BE49-F238E27FC236}">
                <a16:creationId xmlns:a16="http://schemas.microsoft.com/office/drawing/2014/main" id="{A8383CF0-0B9A-8177-441A-AE75E94ABB9A}"/>
              </a:ext>
            </a:extLst>
          </p:cNvPr>
          <p:cNvGrpSpPr/>
          <p:nvPr/>
        </p:nvGrpSpPr>
        <p:grpSpPr>
          <a:xfrm>
            <a:off x="18783665" y="1013009"/>
            <a:ext cx="4063502" cy="1444418"/>
            <a:chOff x="9974787" y="3548057"/>
            <a:chExt cx="4063502" cy="1444418"/>
          </a:xfrm>
        </p:grpSpPr>
        <p:sp>
          <p:nvSpPr>
            <p:cNvPr id="30" name="Rectangle 29">
              <a:extLst>
                <a:ext uri="{FF2B5EF4-FFF2-40B4-BE49-F238E27FC236}">
                  <a16:creationId xmlns:a16="http://schemas.microsoft.com/office/drawing/2014/main" id="{8DE75ECD-B16D-B00F-94FA-871423D54FBB}"/>
                </a:ext>
              </a:extLst>
            </p:cNvPr>
            <p:cNvSpPr/>
            <p:nvPr/>
          </p:nvSpPr>
          <p:spPr>
            <a:xfrm>
              <a:off x="10047886" y="3668365"/>
              <a:ext cx="715616" cy="394666"/>
            </a:xfrm>
            <a:prstGeom prst="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BE7AB417-9591-1A8A-759C-66B8B3F2E878}"/>
                </a:ext>
              </a:extLst>
            </p:cNvPr>
            <p:cNvSpPr txBox="1"/>
            <p:nvPr/>
          </p:nvSpPr>
          <p:spPr>
            <a:xfrm>
              <a:off x="10874230" y="3548057"/>
              <a:ext cx="3164059" cy="646331"/>
            </a:xfrm>
            <a:prstGeom prst="rect">
              <a:avLst/>
            </a:prstGeom>
            <a:noFill/>
          </p:spPr>
          <p:txBody>
            <a:bodyPr wrap="square">
              <a:spAutoFit/>
            </a:bodyPr>
            <a:lstStyle/>
            <a:p>
              <a:pPr algn="just">
                <a:spcBef>
                  <a:spcPts val="600"/>
                </a:spcBef>
                <a:spcAft>
                  <a:spcPts val="600"/>
                </a:spcAft>
              </a:pPr>
              <a:r>
                <a:rPr lang="en-GB" noProof="0" dirty="0"/>
                <a:t>Damage only</a:t>
              </a:r>
            </a:p>
          </p:txBody>
        </p:sp>
        <p:sp>
          <p:nvSpPr>
            <p:cNvPr id="32" name="Oval 31">
              <a:extLst>
                <a:ext uri="{FF2B5EF4-FFF2-40B4-BE49-F238E27FC236}">
                  <a16:creationId xmlns:a16="http://schemas.microsoft.com/office/drawing/2014/main" id="{9BD110A4-2EB4-4C6B-620E-C83571F8BCDA}"/>
                </a:ext>
              </a:extLst>
            </p:cNvPr>
            <p:cNvSpPr/>
            <p:nvPr/>
          </p:nvSpPr>
          <p:spPr>
            <a:xfrm>
              <a:off x="9974787" y="4396642"/>
              <a:ext cx="736667" cy="541058"/>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37F2F44F-6825-B265-D273-40613DDF2C73}"/>
                </a:ext>
              </a:extLst>
            </p:cNvPr>
            <p:cNvSpPr txBox="1"/>
            <p:nvPr/>
          </p:nvSpPr>
          <p:spPr>
            <a:xfrm>
              <a:off x="10874230" y="4346144"/>
              <a:ext cx="3164059" cy="646331"/>
            </a:xfrm>
            <a:prstGeom prst="rect">
              <a:avLst/>
            </a:prstGeom>
            <a:noFill/>
          </p:spPr>
          <p:txBody>
            <a:bodyPr wrap="square">
              <a:spAutoFit/>
            </a:bodyPr>
            <a:lstStyle/>
            <a:p>
              <a:pPr algn="just">
                <a:spcBef>
                  <a:spcPts val="600"/>
                </a:spcBef>
                <a:spcAft>
                  <a:spcPts val="600"/>
                </a:spcAft>
              </a:pPr>
              <a:r>
                <a:rPr lang="en-GB" noProof="0" dirty="0"/>
                <a:t>Severy injury</a:t>
              </a:r>
            </a:p>
          </p:txBody>
        </p:sp>
      </p:grpSp>
      <p:grpSp>
        <p:nvGrpSpPr>
          <p:cNvPr id="34" name="Group 33">
            <a:extLst>
              <a:ext uri="{FF2B5EF4-FFF2-40B4-BE49-F238E27FC236}">
                <a16:creationId xmlns:a16="http://schemas.microsoft.com/office/drawing/2014/main" id="{12C836BB-45E3-70D7-4444-F451AEB16A9E}"/>
              </a:ext>
            </a:extLst>
          </p:cNvPr>
          <p:cNvGrpSpPr/>
          <p:nvPr/>
        </p:nvGrpSpPr>
        <p:grpSpPr>
          <a:xfrm>
            <a:off x="13351957" y="434027"/>
            <a:ext cx="4383872" cy="2356245"/>
            <a:chOff x="5435989" y="4108610"/>
            <a:chExt cx="3818990" cy="1850217"/>
          </a:xfrm>
        </p:grpSpPr>
        <p:pic>
          <p:nvPicPr>
            <p:cNvPr id="35" name="Bildobjekt 3" descr="C:\Users\andras\AppData\Local\Packages\Microsoft.Windows.Photos_8wekyb3d8bbwe\TempState\ShareServiceTempFolder\Screenshot 2024-01-10 at 12-01-50 mal rapporter - 898-2007-internett.pdf.jpeg">
              <a:extLst>
                <a:ext uri="{FF2B5EF4-FFF2-40B4-BE49-F238E27FC236}">
                  <a16:creationId xmlns:a16="http://schemas.microsoft.com/office/drawing/2014/main" id="{9EC3298F-F1A6-7C83-9660-B6FA3973D329}"/>
                </a:ext>
              </a:extLst>
            </p:cNvPr>
            <p:cNvPicPr/>
            <p:nvPr/>
          </p:nvPicPr>
          <p:blipFill rotWithShape="1">
            <a:blip r:embed="rId3">
              <a:extLst>
                <a:ext uri="{28A0092B-C50C-407E-A947-70E740481C1C}">
                  <a14:useLocalDpi xmlns:a14="http://schemas.microsoft.com/office/drawing/2010/main" val="0"/>
                </a:ext>
              </a:extLst>
            </a:blip>
            <a:srcRect l="14570" t="9637" r="70099" b="78412"/>
            <a:stretch/>
          </p:blipFill>
          <p:spPr bwMode="auto">
            <a:xfrm>
              <a:off x="5435989" y="4108610"/>
              <a:ext cx="2945635" cy="1319626"/>
            </a:xfrm>
            <a:prstGeom prst="rect">
              <a:avLst/>
            </a:prstGeom>
            <a:noFill/>
            <a:ln>
              <a:noFill/>
            </a:ln>
            <a:extLst>
              <a:ext uri="{53640926-AAD7-44D8-BBD7-CCE9431645EC}">
                <a14:shadowObscured xmlns:a14="http://schemas.microsoft.com/office/drawing/2010/main"/>
              </a:ext>
            </a:extLst>
          </p:spPr>
        </p:pic>
        <p:pic>
          <p:nvPicPr>
            <p:cNvPr id="36" name="Bildobjekt 3" descr="C:\Users\andras\AppData\Local\Packages\Microsoft.Windows.Photos_8wekyb3d8bbwe\TempState\ShareServiceTempFolder\Screenshot 2024-01-10 at 12-01-50 mal rapporter - 898-2007-internett.pdf.jpeg">
              <a:extLst>
                <a:ext uri="{FF2B5EF4-FFF2-40B4-BE49-F238E27FC236}">
                  <a16:creationId xmlns:a16="http://schemas.microsoft.com/office/drawing/2014/main" id="{CB2C1835-5B9F-8874-F873-0E13DCD5954A}"/>
                </a:ext>
              </a:extLst>
            </p:cNvPr>
            <p:cNvPicPr/>
            <p:nvPr/>
          </p:nvPicPr>
          <p:blipFill rotWithShape="1">
            <a:blip r:embed="rId3">
              <a:extLst>
                <a:ext uri="{28A0092B-C50C-407E-A947-70E740481C1C}">
                  <a14:useLocalDpi xmlns:a14="http://schemas.microsoft.com/office/drawing/2010/main" val="0"/>
                </a:ext>
              </a:extLst>
            </a:blip>
            <a:srcRect l="81982" t="23569" r="12682" b="70850"/>
            <a:stretch/>
          </p:blipFill>
          <p:spPr bwMode="auto">
            <a:xfrm>
              <a:off x="8229600" y="5342601"/>
              <a:ext cx="1025379" cy="616226"/>
            </a:xfrm>
            <a:prstGeom prst="rect">
              <a:avLst/>
            </a:prstGeom>
            <a:noFill/>
            <a:ln>
              <a:noFill/>
            </a:ln>
            <a:extLst>
              <a:ext uri="{53640926-AAD7-44D8-BBD7-CCE9431645EC}">
                <a14:shadowObscured xmlns:a14="http://schemas.microsoft.com/office/drawing/2010/main"/>
              </a:ext>
            </a:extLst>
          </p:spPr>
        </p:pic>
      </p:grpSp>
      <p:sp>
        <p:nvSpPr>
          <p:cNvPr id="2" name="TextBox 1">
            <a:extLst>
              <a:ext uri="{FF2B5EF4-FFF2-40B4-BE49-F238E27FC236}">
                <a16:creationId xmlns:a16="http://schemas.microsoft.com/office/drawing/2014/main" id="{AF56CCB1-1EC6-F4B0-FC3B-4790BCF4716B}"/>
              </a:ext>
            </a:extLst>
          </p:cNvPr>
          <p:cNvSpPr txBox="1"/>
          <p:nvPr/>
        </p:nvSpPr>
        <p:spPr>
          <a:xfrm>
            <a:off x="16955599" y="9284430"/>
            <a:ext cx="2722166" cy="523220"/>
          </a:xfrm>
          <a:prstGeom prst="rect">
            <a:avLst/>
          </a:prstGeom>
          <a:noFill/>
        </p:spPr>
        <p:txBody>
          <a:bodyPr wrap="square">
            <a:spAutoFit/>
          </a:bodyPr>
          <a:lstStyle/>
          <a:p>
            <a:r>
              <a:rPr lang="en-GB" sz="2800" dirty="0">
                <a:solidFill>
                  <a:schemeClr val="bg1"/>
                </a:solidFill>
                <a:latin typeface="+mn-lt"/>
                <a:ea typeface="Arial" panose="020B0604020202020204" pitchFamily="34" charset="0"/>
              </a:rPr>
              <a:t>(Sorensen, 2006) </a:t>
            </a:r>
            <a:endParaRPr lang="en-GB" sz="2800" dirty="0">
              <a:solidFill>
                <a:schemeClr val="bg1"/>
              </a:solidFill>
            </a:endParaRPr>
          </a:p>
        </p:txBody>
      </p:sp>
    </p:spTree>
    <p:extLst>
      <p:ext uri="{BB962C8B-B14F-4D97-AF65-F5344CB8AC3E}">
        <p14:creationId xmlns:p14="http://schemas.microsoft.com/office/powerpoint/2010/main" val="393556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2FFE3D9-2DD0-B608-4616-0552A4486515}"/>
            </a:ext>
          </a:extLst>
        </p:cNvPr>
        <p:cNvGrpSpPr/>
        <p:nvPr/>
      </p:nvGrpSpPr>
      <p:grpSpPr>
        <a:xfrm>
          <a:off x="0" y="0"/>
          <a:ext cx="0" cy="0"/>
          <a:chOff x="0" y="0"/>
          <a:chExt cx="0" cy="0"/>
        </a:xfrm>
      </p:grpSpPr>
      <p:sp>
        <p:nvSpPr>
          <p:cNvPr id="31746" name="Rectangle 8">
            <a:extLst>
              <a:ext uri="{FF2B5EF4-FFF2-40B4-BE49-F238E27FC236}">
                <a16:creationId xmlns:a16="http://schemas.microsoft.com/office/drawing/2014/main" id="{C288FFBE-70A4-CC2E-B964-5CC41ADFBA3E}"/>
              </a:ext>
            </a:extLst>
          </p:cNvPr>
          <p:cNvSpPr>
            <a:spLocks noGrp="1" noChangeArrowheads="1"/>
          </p:cNvSpPr>
          <p:nvPr>
            <p:ph type="title"/>
          </p:nvPr>
        </p:nvSpPr>
        <p:spPr>
          <a:xfrm>
            <a:off x="3044825" y="417444"/>
            <a:ext cx="18288000" cy="1816100"/>
          </a:xfrm>
          <a:solidFill>
            <a:schemeClr val="bg1"/>
          </a:solidFill>
        </p:spPr>
        <p:txBody>
          <a:bodyPr>
            <a:normAutofit/>
          </a:bodyPr>
          <a:lstStyle/>
          <a:p>
            <a:r>
              <a:rPr lang="en-GB" altLang="ja-JP" sz="5600" dirty="0">
                <a:ea typeface="MS PGothic" panose="020B0600070205080204" pitchFamily="34" charset="-128"/>
              </a:rPr>
              <a:t>The Handbook of Road Safety Measures</a:t>
            </a:r>
            <a:br>
              <a:rPr lang="en-GB" altLang="ja-JP" sz="5600" dirty="0">
                <a:ea typeface="MS PGothic" panose="020B0600070205080204" pitchFamily="34" charset="-128"/>
              </a:rPr>
            </a:br>
            <a:r>
              <a:rPr lang="nb-NO" sz="4400" dirty="0"/>
              <a:t>Effects on acccidents</a:t>
            </a:r>
            <a:endParaRPr lang="en-US" altLang="sv-SE" sz="4400" dirty="0"/>
          </a:p>
        </p:txBody>
      </p:sp>
      <p:pic>
        <p:nvPicPr>
          <p:cNvPr id="6" name="Picture 5">
            <a:extLst>
              <a:ext uri="{FF2B5EF4-FFF2-40B4-BE49-F238E27FC236}">
                <a16:creationId xmlns:a16="http://schemas.microsoft.com/office/drawing/2014/main" id="{DE241FCC-FFC9-8873-F6DD-9CA26243EBA9}"/>
              </a:ext>
            </a:extLst>
          </p:cNvPr>
          <p:cNvPicPr>
            <a:picLocks noChangeAspect="1"/>
          </p:cNvPicPr>
          <p:nvPr/>
        </p:nvPicPr>
        <p:blipFill>
          <a:blip r:embed="rId3"/>
          <a:stretch>
            <a:fillRect/>
          </a:stretch>
        </p:blipFill>
        <p:spPr>
          <a:xfrm>
            <a:off x="2628375" y="3200400"/>
            <a:ext cx="21429298" cy="9663545"/>
          </a:xfrm>
          <a:prstGeom prst="rect">
            <a:avLst/>
          </a:prstGeom>
        </p:spPr>
      </p:pic>
    </p:spTree>
    <p:extLst>
      <p:ext uri="{BB962C8B-B14F-4D97-AF65-F5344CB8AC3E}">
        <p14:creationId xmlns:p14="http://schemas.microsoft.com/office/powerpoint/2010/main" val="325134529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EA89B-B590-E0C5-2938-63BDA8CD03AA}"/>
            </a:ext>
          </a:extLst>
        </p:cNvPr>
        <p:cNvGrpSpPr/>
        <p:nvPr/>
      </p:nvGrpSpPr>
      <p:grpSpPr>
        <a:xfrm>
          <a:off x="0" y="0"/>
          <a:ext cx="0" cy="0"/>
          <a:chOff x="0" y="0"/>
          <a:chExt cx="0" cy="0"/>
        </a:xfrm>
      </p:grpSpPr>
      <p:sp>
        <p:nvSpPr>
          <p:cNvPr id="20" name="Title 1">
            <a:extLst>
              <a:ext uri="{FF2B5EF4-FFF2-40B4-BE49-F238E27FC236}">
                <a16:creationId xmlns:a16="http://schemas.microsoft.com/office/drawing/2014/main" id="{D9541360-802C-C245-B56C-EF7B543DF948}"/>
              </a:ext>
            </a:extLst>
          </p:cNvPr>
          <p:cNvSpPr>
            <a:spLocks noGrp="1"/>
          </p:cNvSpPr>
          <p:nvPr>
            <p:ph type="title"/>
          </p:nvPr>
        </p:nvSpPr>
        <p:spPr>
          <a:xfrm>
            <a:off x="0" y="-76480"/>
            <a:ext cx="24377650" cy="2859486"/>
          </a:xfrm>
          <a:solidFill>
            <a:schemeClr val="bg1"/>
          </a:solidFill>
        </p:spPr>
        <p:txBody>
          <a:bodyPr>
            <a:normAutofit/>
          </a:bodyPr>
          <a:lstStyle/>
          <a:p>
            <a:pPr marL="0" indent="0"/>
            <a:r>
              <a:rPr lang="en-GB" sz="6600" kern="100" dirty="0">
                <a:latin typeface="Tw Cen MT" panose="020B0602020104020603" pitchFamily="34" charset="0"/>
                <a:cs typeface="Times New Roman" panose="02020603050405020304" pitchFamily="18" charset="0"/>
              </a:rPr>
              <a:t>	Net benefit of proposed countermeasures</a:t>
            </a:r>
          </a:p>
        </p:txBody>
      </p:sp>
      <p:sp>
        <p:nvSpPr>
          <p:cNvPr id="24" name="TextBox 23">
            <a:extLst>
              <a:ext uri="{FF2B5EF4-FFF2-40B4-BE49-F238E27FC236}">
                <a16:creationId xmlns:a16="http://schemas.microsoft.com/office/drawing/2014/main" id="{0B7AA8C1-4284-5663-67FF-955CC33AD18E}"/>
              </a:ext>
            </a:extLst>
          </p:cNvPr>
          <p:cNvSpPr txBox="1"/>
          <p:nvPr/>
        </p:nvSpPr>
        <p:spPr>
          <a:xfrm>
            <a:off x="1887746" y="3610013"/>
            <a:ext cx="17930880" cy="2616101"/>
          </a:xfrm>
          <a:prstGeom prst="rect">
            <a:avLst/>
          </a:prstGeom>
          <a:noFill/>
        </p:spPr>
        <p:txBody>
          <a:bodyPr wrap="square">
            <a:spAutoFit/>
          </a:bodyPr>
          <a:lstStyle/>
          <a:p>
            <a:pPr algn="just">
              <a:spcBef>
                <a:spcPts val="600"/>
              </a:spcBef>
              <a:spcAft>
                <a:spcPts val="600"/>
              </a:spcAft>
            </a:pPr>
            <a:r>
              <a:rPr lang="en-GB" dirty="0">
                <a:ea typeface="Arial" panose="020B0604020202020204" pitchFamily="34" charset="0"/>
              </a:rPr>
              <a:t>Safety effect of Installing guard rails on injury accidents along the section according to the </a:t>
            </a:r>
            <a:br>
              <a:rPr lang="en-GB" dirty="0">
                <a:ea typeface="Arial" panose="020B0604020202020204" pitchFamily="34" charset="0"/>
              </a:rPr>
            </a:br>
            <a:r>
              <a:rPr lang="en-GB" dirty="0">
                <a:ea typeface="Arial" panose="020B0604020202020204" pitchFamily="34" charset="0"/>
              </a:rPr>
              <a:t>Handbook of Road Safety Measures: -47%</a:t>
            </a:r>
          </a:p>
          <a:p>
            <a:pPr algn="just">
              <a:spcBef>
                <a:spcPts val="600"/>
              </a:spcBef>
              <a:spcAft>
                <a:spcPts val="600"/>
              </a:spcAft>
            </a:pPr>
            <a:endParaRPr lang="en-GB" dirty="0">
              <a:ea typeface="Arial" panose="020B0604020202020204" pitchFamily="34" charset="0"/>
            </a:endParaRPr>
          </a:p>
          <a:p>
            <a:pPr algn="just">
              <a:spcBef>
                <a:spcPts val="600"/>
              </a:spcBef>
              <a:spcAft>
                <a:spcPts val="600"/>
              </a:spcAft>
            </a:pPr>
            <a:r>
              <a:rPr lang="en-GB" dirty="0">
                <a:ea typeface="Arial" panose="020B0604020202020204" pitchFamily="34" charset="0"/>
              </a:rPr>
              <a:t>Benefits: (951,500*0.47) = 447,205 EUR</a:t>
            </a:r>
          </a:p>
        </p:txBody>
      </p:sp>
      <p:sp>
        <p:nvSpPr>
          <p:cNvPr id="38" name="TextBox 37">
            <a:extLst>
              <a:ext uri="{FF2B5EF4-FFF2-40B4-BE49-F238E27FC236}">
                <a16:creationId xmlns:a16="http://schemas.microsoft.com/office/drawing/2014/main" id="{072F90B9-6268-08F8-6A2A-912E07B8EB40}"/>
              </a:ext>
            </a:extLst>
          </p:cNvPr>
          <p:cNvSpPr txBox="1"/>
          <p:nvPr/>
        </p:nvSpPr>
        <p:spPr>
          <a:xfrm>
            <a:off x="1887746" y="7333058"/>
            <a:ext cx="21489776" cy="646331"/>
          </a:xfrm>
          <a:prstGeom prst="rect">
            <a:avLst/>
          </a:prstGeom>
          <a:noFill/>
        </p:spPr>
        <p:txBody>
          <a:bodyPr wrap="square">
            <a:spAutoFit/>
          </a:bodyPr>
          <a:lstStyle/>
          <a:p>
            <a:pPr marL="0" indent="0" algn="just">
              <a:lnSpc>
                <a:spcPct val="100000"/>
              </a:lnSpc>
              <a:spcBef>
                <a:spcPts val="600"/>
              </a:spcBef>
              <a:spcAft>
                <a:spcPts val="600"/>
              </a:spcAft>
              <a:buNone/>
            </a:pPr>
            <a:r>
              <a:rPr lang="en-GB" dirty="0">
                <a:ea typeface="Arial" panose="020B0604020202020204" pitchFamily="34" charset="0"/>
              </a:rPr>
              <a:t>Costs of Installing guard rails and their maintenance in 5 years along a 1 km road section (both sides): 50,000 EUR</a:t>
            </a:r>
            <a:endParaRPr lang="en-GB" dirty="0"/>
          </a:p>
        </p:txBody>
      </p:sp>
      <p:sp>
        <p:nvSpPr>
          <p:cNvPr id="40" name="TextBox 39">
            <a:extLst>
              <a:ext uri="{FF2B5EF4-FFF2-40B4-BE49-F238E27FC236}">
                <a16:creationId xmlns:a16="http://schemas.microsoft.com/office/drawing/2014/main" id="{AE30AA11-7094-1045-A9B0-7757F8AD2D9E}"/>
              </a:ext>
            </a:extLst>
          </p:cNvPr>
          <p:cNvSpPr txBox="1"/>
          <p:nvPr/>
        </p:nvSpPr>
        <p:spPr>
          <a:xfrm>
            <a:off x="3530874" y="9086333"/>
            <a:ext cx="12185374" cy="2062103"/>
          </a:xfrm>
          <a:prstGeom prst="rect">
            <a:avLst/>
          </a:prstGeom>
          <a:noFill/>
        </p:spPr>
        <p:txBody>
          <a:bodyPr wrap="square">
            <a:spAutoFit/>
          </a:bodyPr>
          <a:lstStyle/>
          <a:p>
            <a:pPr algn="just">
              <a:spcBef>
                <a:spcPts val="600"/>
              </a:spcBef>
              <a:spcAft>
                <a:spcPts val="600"/>
              </a:spcAft>
            </a:pPr>
            <a:r>
              <a:rPr lang="en-GB" sz="3600" noProof="0" dirty="0">
                <a:effectLst/>
                <a:latin typeface="+mn-lt"/>
                <a:ea typeface="Arial" panose="020B0604020202020204" pitchFamily="34" charset="0"/>
              </a:rPr>
              <a:t>Net benefit = Benefits – Costs  447,205 – 50,000 = 397,205 EUR</a:t>
            </a:r>
          </a:p>
          <a:p>
            <a:pPr algn="just">
              <a:spcBef>
                <a:spcPts val="600"/>
              </a:spcBef>
              <a:spcAft>
                <a:spcPts val="600"/>
              </a:spcAft>
            </a:pPr>
            <a:endParaRPr lang="en-GB" dirty="0"/>
          </a:p>
          <a:p>
            <a:pPr algn="just">
              <a:spcBef>
                <a:spcPts val="600"/>
              </a:spcBef>
              <a:spcAft>
                <a:spcPts val="600"/>
              </a:spcAft>
            </a:pPr>
            <a:r>
              <a:rPr lang="en-GB" dirty="0"/>
              <a:t>The measure is wort-while</a:t>
            </a:r>
          </a:p>
        </p:txBody>
      </p:sp>
    </p:spTree>
    <p:extLst>
      <p:ext uri="{BB962C8B-B14F-4D97-AF65-F5344CB8AC3E}">
        <p14:creationId xmlns:p14="http://schemas.microsoft.com/office/powerpoint/2010/main" val="256795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5653A-DEB0-5275-2526-FF1566306A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2C76E2-3BB3-9BE6-01C3-13E325203A3F}"/>
              </a:ext>
            </a:extLst>
          </p:cNvPr>
          <p:cNvSpPr>
            <a:spLocks noGrp="1"/>
          </p:cNvSpPr>
          <p:nvPr>
            <p:ph type="title"/>
          </p:nvPr>
        </p:nvSpPr>
        <p:spPr/>
        <p:txBody>
          <a:bodyPr>
            <a:normAutofit/>
          </a:bodyPr>
          <a:lstStyle/>
          <a:p>
            <a:pPr marL="0" indent="0"/>
            <a:r>
              <a:rPr lang="en-GB" sz="6600" kern="100" dirty="0">
                <a:latin typeface="Tw Cen MT" panose="020B0602020104020603" pitchFamily="34"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716E43A2-39D3-18A4-BBC4-CEA434113C9D}"/>
              </a:ext>
            </a:extLst>
          </p:cNvPr>
          <p:cNvSpPr>
            <a:spLocks noGrp="1"/>
          </p:cNvSpPr>
          <p:nvPr>
            <p:ph idx="1"/>
          </p:nvPr>
        </p:nvSpPr>
        <p:spPr>
          <a:xfrm>
            <a:off x="1675963" y="3414957"/>
            <a:ext cx="20369027" cy="10301043"/>
          </a:xfrm>
        </p:spPr>
        <p:txBody>
          <a:bodyPr>
            <a:normAutofit/>
          </a:bodyPr>
          <a:lstStyle/>
          <a:p>
            <a:pPr>
              <a:lnSpc>
                <a:spcPct val="100000"/>
              </a:lnSpc>
              <a:spcBef>
                <a:spcPts val="600"/>
              </a:spcBef>
              <a:spcAft>
                <a:spcPts val="600"/>
              </a:spcAft>
            </a:pPr>
            <a:r>
              <a:rPr lang="en-GB" sz="4400" dirty="0">
                <a:latin typeface="+mn-lt"/>
                <a:ea typeface="Arial" panose="020B0604020202020204" pitchFamily="34" charset="0"/>
              </a:rPr>
              <a:t>Elvik, et al. (2009) </a:t>
            </a:r>
            <a:r>
              <a:rPr lang="en-US" sz="4400" dirty="0">
                <a:latin typeface="+mn-lt"/>
                <a:ea typeface="Arial" panose="020B0604020202020204" pitchFamily="34" charset="0"/>
              </a:rPr>
              <a:t>The Handbook of Road Safety Measures.</a:t>
            </a:r>
            <a:endParaRPr lang="en-GB" sz="4400" dirty="0">
              <a:latin typeface="+mn-lt"/>
              <a:ea typeface="Arial" panose="020B0604020202020204" pitchFamily="34" charset="0"/>
            </a:endParaRPr>
          </a:p>
          <a:p>
            <a:pPr>
              <a:lnSpc>
                <a:spcPct val="100000"/>
              </a:lnSpc>
              <a:spcBef>
                <a:spcPts val="600"/>
              </a:spcBef>
              <a:spcAft>
                <a:spcPts val="600"/>
              </a:spcAft>
            </a:pPr>
            <a:r>
              <a:rPr lang="en-GB" sz="4400" dirty="0" err="1">
                <a:latin typeface="+mn-lt"/>
                <a:ea typeface="Arial" panose="020B0604020202020204" pitchFamily="34" charset="0"/>
              </a:rPr>
              <a:t>Schoeters</a:t>
            </a:r>
            <a:r>
              <a:rPr lang="en-GB" sz="4400" dirty="0">
                <a:latin typeface="+mn-lt"/>
                <a:ea typeface="Arial" panose="020B0604020202020204" pitchFamily="34" charset="0"/>
              </a:rPr>
              <a:t>, A., Large, M., Koning, M., Carnis. L., Daniel, S., Mignot, D., , R., </a:t>
            </a:r>
            <a:r>
              <a:rPr lang="en-GB" sz="4400" dirty="0" err="1">
                <a:latin typeface="+mn-lt"/>
                <a:ea typeface="Arial" panose="020B0604020202020204" pitchFamily="34" charset="0"/>
              </a:rPr>
              <a:t>Wijnen</a:t>
            </a:r>
            <a:r>
              <a:rPr lang="en-GB" sz="4400" dirty="0">
                <a:latin typeface="+mn-lt"/>
                <a:ea typeface="Arial" panose="020B0604020202020204" pitchFamily="34" charset="0"/>
              </a:rPr>
              <a:t>, W., </a:t>
            </a:r>
            <a:r>
              <a:rPr lang="en-GB" sz="4400" dirty="0" err="1">
                <a:latin typeface="+mn-lt"/>
                <a:ea typeface="Arial" panose="020B0604020202020204" pitchFamily="34" charset="0"/>
              </a:rPr>
              <a:t>Bijleveld</a:t>
            </a:r>
            <a:r>
              <a:rPr lang="en-GB" sz="4400" dirty="0">
                <a:latin typeface="+mn-lt"/>
                <a:ea typeface="Arial" panose="020B0604020202020204" pitchFamily="34" charset="0"/>
              </a:rPr>
              <a:t>, F., van der Horst , M. (2022)  Economic valuation of preventing fatal and serious road injuries. Results of a Willingness-To-Pay study in four European countries. </a:t>
            </a:r>
            <a:r>
              <a:rPr lang="en-US" sz="4400" dirty="0">
                <a:latin typeface="+mn-lt"/>
                <a:ea typeface="Arial" panose="020B0604020202020204" pitchFamily="34" charset="0"/>
              </a:rPr>
              <a:t>Accident Analysis and Prevention 173 (2022) 106705.</a:t>
            </a:r>
            <a:endParaRPr lang="en-GB" sz="4400" dirty="0">
              <a:latin typeface="+mn-lt"/>
              <a:ea typeface="Arial" panose="020B0604020202020204" pitchFamily="34" charset="0"/>
            </a:endParaRPr>
          </a:p>
          <a:p>
            <a:pPr>
              <a:lnSpc>
                <a:spcPct val="100000"/>
              </a:lnSpc>
              <a:spcBef>
                <a:spcPts val="600"/>
              </a:spcBef>
              <a:spcAft>
                <a:spcPts val="600"/>
              </a:spcAft>
            </a:pPr>
            <a:r>
              <a:rPr lang="en-GB" sz="4400" dirty="0">
                <a:latin typeface="+mn-lt"/>
                <a:ea typeface="Arial" panose="020B0604020202020204" pitchFamily="34" charset="0"/>
              </a:rPr>
              <a:t>Soerensen, M. (2006) </a:t>
            </a:r>
            <a:r>
              <a:rPr lang="da-DK" sz="4400" dirty="0">
                <a:latin typeface="+mn-lt"/>
                <a:ea typeface="Arial" panose="020B0604020202020204" pitchFamily="34" charset="0"/>
              </a:rPr>
              <a:t>Grå strækninger i det åbne land – Udvikling, anvendelse og vurdering af alvorlighedsbaseret metode til udpegning, analyse og udbedring af grå strækninger (in Danish). </a:t>
            </a:r>
            <a:r>
              <a:rPr lang="en-US" sz="4400" dirty="0">
                <a:latin typeface="+mn-lt"/>
                <a:ea typeface="Arial" panose="020B0604020202020204" pitchFamily="34" charset="0"/>
              </a:rPr>
              <a:t>English title: Hazardous road sections in rural areas – development, application and assessment of severity-based methods for identification, analysis and improvement of hazardous </a:t>
            </a:r>
            <a:r>
              <a:rPr lang="en-GB" sz="4400" dirty="0">
                <a:latin typeface="+mn-lt"/>
                <a:ea typeface="Arial" panose="020B0604020202020204" pitchFamily="34" charset="0"/>
              </a:rPr>
              <a:t>road sections. PhD thesis. Aalborg University, Denmark.</a:t>
            </a:r>
          </a:p>
          <a:p>
            <a:pPr>
              <a:lnSpc>
                <a:spcPct val="100000"/>
              </a:lnSpc>
              <a:spcBef>
                <a:spcPts val="600"/>
              </a:spcBef>
              <a:spcAft>
                <a:spcPts val="600"/>
              </a:spcAft>
            </a:pPr>
            <a:r>
              <a:rPr lang="en-GB" sz="4400" dirty="0" err="1">
                <a:latin typeface="+mn-lt"/>
                <a:ea typeface="Arial" panose="020B0604020202020204" pitchFamily="34" charset="0"/>
              </a:rPr>
              <a:t>Trafikverket</a:t>
            </a:r>
            <a:r>
              <a:rPr lang="en-GB" sz="4400" dirty="0">
                <a:latin typeface="+mn-lt"/>
                <a:ea typeface="Arial" panose="020B0604020202020204" pitchFamily="34" charset="0"/>
              </a:rPr>
              <a:t> (2024) </a:t>
            </a:r>
            <a:r>
              <a:rPr lang="en-GB" sz="4400" dirty="0" err="1">
                <a:latin typeface="+mn-lt"/>
                <a:ea typeface="Arial" panose="020B0604020202020204" pitchFamily="34" charset="0"/>
              </a:rPr>
              <a:t>Samhällsekonomiska</a:t>
            </a:r>
            <a:r>
              <a:rPr lang="en-GB" sz="4400" dirty="0">
                <a:latin typeface="+mn-lt"/>
                <a:ea typeface="Arial" panose="020B0604020202020204" pitchFamily="34" charset="0"/>
              </a:rPr>
              <a:t> </a:t>
            </a:r>
            <a:r>
              <a:rPr lang="en-GB" sz="4400" dirty="0" err="1">
                <a:latin typeface="+mn-lt"/>
                <a:ea typeface="Arial" panose="020B0604020202020204" pitchFamily="34" charset="0"/>
              </a:rPr>
              <a:t>Kalkylvärden</a:t>
            </a:r>
            <a:r>
              <a:rPr lang="en-GB" sz="4400" dirty="0">
                <a:latin typeface="+mn-lt"/>
                <a:ea typeface="Arial" panose="020B0604020202020204" pitchFamily="34" charset="0"/>
              </a:rPr>
              <a:t> - ASEK 8.0. </a:t>
            </a:r>
            <a:r>
              <a:rPr lang="sv-SE" sz="4400" dirty="0">
                <a:latin typeface="+mn-lt"/>
                <a:ea typeface="Arial" panose="020B0604020202020204" pitchFamily="34" charset="0"/>
              </a:rPr>
              <a:t>Bilaga till Trafikverkets publikation Analysmetod och samhällsekonomiska kalkylvärden för transportsektorn (ASEK). Swedish Road Administration.</a:t>
            </a:r>
            <a:endParaRPr lang="en-GB" sz="4400" dirty="0">
              <a:latin typeface="+mn-lt"/>
              <a:ea typeface="Arial" panose="020B0604020202020204" pitchFamily="34" charset="0"/>
            </a:endParaRPr>
          </a:p>
        </p:txBody>
      </p:sp>
    </p:spTree>
    <p:extLst>
      <p:ext uri="{BB962C8B-B14F-4D97-AF65-F5344CB8AC3E}">
        <p14:creationId xmlns:p14="http://schemas.microsoft.com/office/powerpoint/2010/main" val="2482657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277B8-F74D-6A6A-DA82-6895B9D8126C}"/>
              </a:ext>
            </a:extLst>
          </p:cNvPr>
          <p:cNvSpPr>
            <a:spLocks noGrp="1"/>
          </p:cNvSpPr>
          <p:nvPr>
            <p:ph type="body" sz="quarter" idx="1"/>
          </p:nvPr>
        </p:nvSpPr>
        <p:spPr/>
        <p:txBody>
          <a:bodyPr/>
          <a:lstStyle/>
          <a:p>
            <a:endParaRPr lang="en-GB" dirty="0"/>
          </a:p>
        </p:txBody>
      </p:sp>
    </p:spTree>
    <p:extLst>
      <p:ext uri="{BB962C8B-B14F-4D97-AF65-F5344CB8AC3E}">
        <p14:creationId xmlns:p14="http://schemas.microsoft.com/office/powerpoint/2010/main" val="59490396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rgbClr val="FFFFFF"/>
      </a:lt1>
      <a:dk2>
        <a:srgbClr val="E4D150"/>
      </a:dk2>
      <a:lt2>
        <a:srgbClr val="88ACE1"/>
      </a:lt2>
      <a:accent1>
        <a:srgbClr val="BA675E"/>
      </a:accent1>
      <a:accent2>
        <a:srgbClr val="EEDBD9"/>
      </a:accent2>
      <a:accent3>
        <a:srgbClr val="D3DFF3"/>
      </a:accent3>
      <a:accent4>
        <a:srgbClr val="C7D3E4"/>
      </a:accent4>
      <a:accent5>
        <a:srgbClr val="363C95"/>
      </a:accent5>
      <a:accent6>
        <a:srgbClr val="E4D1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3ec618-e2f9-4a04-8908-5f642a40d3d8">
      <Terms xmlns="http://schemas.microsoft.com/office/infopath/2007/PartnerControls"/>
    </lcf76f155ced4ddcb4097134ff3c332f>
    <TaxCatchAll xmlns="2c18944b-d073-4164-bd8d-5366e747b6b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24781F5903AA4FBEAA4B9DF4179753" ma:contentTypeVersion="13" ma:contentTypeDescription="Create a new document." ma:contentTypeScope="" ma:versionID="4ad8be7565562954af022b3dcc1c2007">
  <xsd:schema xmlns:xsd="http://www.w3.org/2001/XMLSchema" xmlns:xs="http://www.w3.org/2001/XMLSchema" xmlns:p="http://schemas.microsoft.com/office/2006/metadata/properties" xmlns:ns2="293ec618-e2f9-4a04-8908-5f642a40d3d8" xmlns:ns3="2c18944b-d073-4164-bd8d-5366e747b6bd" targetNamespace="http://schemas.microsoft.com/office/2006/metadata/properties" ma:root="true" ma:fieldsID="8011c6d7c056b4b0af1ca2423fbfc81c" ns2:_="" ns3:_="">
    <xsd:import namespace="293ec618-e2f9-4a04-8908-5f642a40d3d8"/>
    <xsd:import namespace="2c18944b-d073-4164-bd8d-5366e747b6b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3ec618-e2f9-4a04-8908-5f642a40d3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7908e7-ca7e-4471-83c9-3ee8b5a5cf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c18944b-d073-4164-bd8d-5366e747b6b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80bdff-3ddf-453b-9b2a-09541bce3c18}" ma:internalName="TaxCatchAll" ma:showField="CatchAllData" ma:web="2c18944b-d073-4164-bd8d-5366e747b6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5D8A2A-3112-4918-AE41-1BB2FFD31610}">
  <ds:schemaRefs>
    <ds:schemaRef ds:uri="28ce6ded-8a16-4331-8add-5a8f39240eb0"/>
    <ds:schemaRef ds:uri="293ec618-e2f9-4a04-8908-5f642a40d3d8"/>
    <ds:schemaRef ds:uri="2c18944b-d073-4164-bd8d-5366e747b6bd"/>
    <ds:schemaRef ds:uri="c3d818bc-d211-453c-a9f6-e0201cb89aad"/>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1245871-851A-4E25-8D25-6F0B6DBFD72F}">
  <ds:schemaRefs>
    <ds:schemaRef ds:uri="http://schemas.microsoft.com/sharepoint/v3/contenttype/forms"/>
  </ds:schemaRefs>
</ds:datastoreItem>
</file>

<file path=customXml/itemProps3.xml><?xml version="1.0" encoding="utf-8"?>
<ds:datastoreItem xmlns:ds="http://schemas.openxmlformats.org/officeDocument/2006/customXml" ds:itemID="{414F0E1B-3C87-4345-819A-BE1C4FB5A6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3ec618-e2f9-4a04-8908-5f642a40d3d8"/>
    <ds:schemaRef ds:uri="2c18944b-d073-4164-bd8d-5366e747b6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920</TotalTime>
  <Words>1059</Words>
  <Application>Microsoft Office PowerPoint</Application>
  <PresentationFormat>Custom</PresentationFormat>
  <Paragraphs>105</Paragraphs>
  <Slides>18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MS PGothic</vt:lpstr>
      <vt:lpstr>Arial</vt:lpstr>
      <vt:lpstr>Calibri Light</vt:lpstr>
      <vt:lpstr>SanukPro-Medium</vt:lpstr>
      <vt:lpstr>Tw Cen MT</vt:lpstr>
      <vt:lpstr>Office Theme</vt:lpstr>
      <vt:lpstr>PowerPoint Presentation</vt:lpstr>
      <vt:lpstr>PowerPoint Presentation</vt:lpstr>
      <vt:lpstr>The stages of the NSM process based on accident data </vt:lpstr>
      <vt:lpstr>Background at this stage</vt:lpstr>
      <vt:lpstr>Calculate accident costs for each hazardous section</vt:lpstr>
      <vt:lpstr>Proposal for countermeasures</vt:lpstr>
      <vt:lpstr>One source for countermeasures</vt:lpstr>
      <vt:lpstr>PowerPoint Presentation</vt:lpstr>
      <vt:lpstr>The Handbook of Road Safety Measures Road Design and Road Furniture measures</vt:lpstr>
      <vt:lpstr>The Handbook of Road Safety Measures</vt:lpstr>
      <vt:lpstr>The Handbook of Road Safety Measures For each countermeasure the following issues are described</vt:lpstr>
      <vt:lpstr>Selection of countermeasures</vt:lpstr>
      <vt:lpstr>Economic assessment of countermeasures </vt:lpstr>
      <vt:lpstr> Example  A subsection of a hazardous section</vt:lpstr>
      <vt:lpstr>The Handbook of Road Safety Measures Effects on acccidents</vt:lpstr>
      <vt:lpstr> Net benefit of proposed countermeasures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Wojciech Kustra</dc:creator>
  <cp:lastModifiedBy>Andras Varhelyi</cp:lastModifiedBy>
  <cp:revision>112</cp:revision>
  <dcterms:created xsi:type="dcterms:W3CDTF">2020-11-10T07:43:18Z</dcterms:created>
  <dcterms:modified xsi:type="dcterms:W3CDTF">2026-03-20T10:02:36Z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0x0101004C24781F5903AA4FBEAA4B9DF4179753</vt:lpwstr>
  </property>
  <property fmtid="{D5CDD505-2E9C-101B-9397-08002B2CF9AE}" pid="3" name="MediaServiceImageTags">
    <vt:lpwstr/>
  </property>
</Properties>
</file>